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5" r:id="rId4"/>
    <p:sldId id="264" r:id="rId5"/>
    <p:sldId id="266" r:id="rId6"/>
    <p:sldId id="257" r:id="rId7"/>
    <p:sldId id="259" r:id="rId8"/>
    <p:sldId id="260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64" y="-10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4439D91-9C54-4D47-A7D5-FFF64BB2AE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1384" y="1300785"/>
            <a:ext cx="11161240" cy="2509213"/>
          </a:xfrm>
        </p:spPr>
        <p:txBody>
          <a:bodyPr>
            <a:noAutofit/>
          </a:bodyPr>
          <a:lstStyle/>
          <a:p>
            <a:r>
              <a:rPr lang="ru-RU" b="1" dirty="0" smtClean="0"/>
              <a:t>авиамасла</a:t>
            </a:r>
            <a:br>
              <a:rPr lang="ru-RU" b="1" dirty="0" smtClean="0"/>
            </a:br>
            <a:r>
              <a:rPr lang="ru-RU" b="1" dirty="0" smtClean="0"/>
              <a:t>для </a:t>
            </a:r>
            <a:r>
              <a:rPr lang="ru-RU" b="1" dirty="0"/>
              <a:t>поршневых </a:t>
            </a:r>
            <a:r>
              <a:rPr lang="ru-RU" b="1" dirty="0" smtClean="0"/>
              <a:t>двигателей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3043828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B00619B-D64E-E342-A944-BE8AA85CB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3955881" cy="1010283"/>
          </a:xfrm>
        </p:spPr>
        <p:txBody>
          <a:bodyPr>
            <a:normAutofit/>
          </a:bodyPr>
          <a:lstStyle/>
          <a:p>
            <a:r>
              <a:rPr lang="ru-RU" sz="4800" b="1" dirty="0"/>
              <a:t>МС-20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71B1D66-ED5E-794E-8302-B2C0E0F942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63352" y="2367092"/>
            <a:ext cx="4824536" cy="4086244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b="1" i="0" dirty="0" smtClean="0">
                <a:effectLst/>
                <a:latin typeface="PT Sans" panose="020B0503020203020204" pitchFamily="34" charset="-52"/>
              </a:rPr>
              <a:t>Применение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sz="2200" b="0" i="0" dirty="0">
                <a:effectLst/>
                <a:latin typeface="PT Sans" panose="020B0503020203020204" pitchFamily="34" charset="-52"/>
              </a:rPr>
              <a:t>Масло МС-20 Для двигателей самолётов и </a:t>
            </a:r>
            <a:r>
              <a:rPr lang="ru-RU" sz="2200" b="0" i="0" dirty="0" err="1">
                <a:effectLst/>
                <a:latin typeface="PT Sans" panose="020B0503020203020204" pitchFamily="34" charset="-52"/>
              </a:rPr>
              <a:t>турбированных</a:t>
            </a:r>
            <a:r>
              <a:rPr lang="ru-RU" sz="2200" b="0" i="0" dirty="0">
                <a:effectLst/>
                <a:latin typeface="PT Sans" panose="020B0503020203020204" pitchFamily="34" charset="-52"/>
              </a:rPr>
              <a:t> двигателей</a:t>
            </a:r>
            <a:r>
              <a:rPr lang="ru-RU" sz="2200" b="0" i="0" dirty="0" smtClean="0">
                <a:effectLst/>
                <a:latin typeface="PT Sans" panose="020B0503020203020204" pitchFamily="34" charset="-52"/>
              </a:rPr>
              <a:t>.</a:t>
            </a:r>
          </a:p>
          <a:p>
            <a:r>
              <a:rPr lang="ru-RU" sz="2200" dirty="0"/>
              <a:t/>
            </a:r>
            <a:br>
              <a:rPr lang="ru-RU" sz="2200" dirty="0"/>
            </a:br>
            <a:r>
              <a:rPr lang="ru-RU" sz="2200" b="0" i="0" dirty="0">
                <a:effectLst/>
                <a:latin typeface="PT Sans" panose="020B0503020203020204" pitchFamily="34" charset="-52"/>
              </a:rPr>
              <a:t>Тепловозные и судовые дизели работающие на малосернистом топливе; Судовые механизмы и агрегаты, где необходимы масла соответствующей вязкости;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81591F1B-F3E6-8149-937C-76B93A8DE2ED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5735960" y="332656"/>
            <a:ext cx="6048672" cy="5760640"/>
          </a:xfrm>
        </p:spPr>
        <p:txBody>
          <a:bodyPr>
            <a:noAutofit/>
          </a:bodyPr>
          <a:lstStyle/>
          <a:p>
            <a:pPr algn="ctr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b="1" i="0" dirty="0" smtClean="0">
                <a:effectLst/>
                <a:latin typeface="PT Sans" panose="020B0503020203020204" pitchFamily="34" charset="-52"/>
              </a:rPr>
              <a:t>Свойства</a:t>
            </a:r>
          </a:p>
          <a:p>
            <a:pPr algn="ctr" fontAlgn="base">
              <a:lnSpc>
                <a:spcPct val="100000"/>
              </a:lnSpc>
              <a:spcBef>
                <a:spcPts val="0"/>
              </a:spcBef>
            </a:pPr>
            <a:endParaRPr lang="ru-RU" sz="1800" b="1" i="0" dirty="0" smtClean="0">
              <a:effectLst/>
              <a:latin typeface="PT Sans" panose="020B0503020203020204" pitchFamily="34" charset="-52"/>
            </a:endParaRPr>
          </a:p>
          <a:p>
            <a:pPr algn="just" fontAlgn="base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b="0" i="0" dirty="0" smtClean="0">
                <a:effectLst/>
                <a:latin typeface="PT Sans" panose="020B0503020203020204" pitchFamily="34" charset="-52"/>
              </a:rPr>
              <a:t>Масла </a:t>
            </a:r>
            <a:r>
              <a:rPr lang="ru-RU" b="0" i="0" dirty="0">
                <a:effectLst/>
                <a:latin typeface="PT Sans" panose="020B0503020203020204" pitchFamily="34" charset="-52"/>
              </a:rPr>
              <a:t>МС-20, МС-20п, МС-20сп класс по </a:t>
            </a:r>
            <a:r>
              <a:rPr lang="af-ZA" b="0" i="0" dirty="0">
                <a:effectLst/>
                <a:latin typeface="PT Sans" panose="020B0503020203020204" pitchFamily="34" charset="-52"/>
              </a:rPr>
              <a:t>API - SB, </a:t>
            </a:r>
            <a:r>
              <a:rPr lang="ru-RU" b="0" i="0" dirty="0" err="1">
                <a:effectLst/>
                <a:latin typeface="PT Sans" panose="020B0503020203020204" pitchFamily="34" charset="-52"/>
              </a:rPr>
              <a:t>обладают:Высокой</a:t>
            </a:r>
            <a:r>
              <a:rPr lang="ru-RU" b="0" i="0" dirty="0">
                <a:effectLst/>
                <a:latin typeface="PT Sans" panose="020B0503020203020204" pitchFamily="34" charset="-52"/>
              </a:rPr>
              <a:t> термической и </a:t>
            </a:r>
            <a:r>
              <a:rPr lang="ru-RU" b="0" i="0" dirty="0" err="1">
                <a:effectLst/>
                <a:latin typeface="PT Sans" panose="020B0503020203020204" pitchFamily="34" charset="-52"/>
              </a:rPr>
              <a:t>термоокислительной</a:t>
            </a:r>
            <a:r>
              <a:rPr lang="ru-RU" b="0" i="0" dirty="0">
                <a:effectLst/>
                <a:latin typeface="PT Sans" panose="020B0503020203020204" pitchFamily="34" charset="-52"/>
              </a:rPr>
              <a:t> стабильностью, что позволяет его использовать для охлаждения поршней, повышая предельный нагрев масла в картере, увеличивая срок замены;</a:t>
            </a:r>
          </a:p>
          <a:p>
            <a:pPr algn="just" fontAlgn="base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b="0" i="0" dirty="0">
                <a:effectLst/>
                <a:latin typeface="PT Sans" panose="020B0503020203020204" pitchFamily="34" charset="-52"/>
              </a:rPr>
              <a:t>Достаточным </a:t>
            </a:r>
            <a:r>
              <a:rPr lang="ru-RU" b="0" i="0" dirty="0" err="1">
                <a:effectLst/>
                <a:latin typeface="PT Sans" panose="020B0503020203020204" pitchFamily="34" charset="-52"/>
              </a:rPr>
              <a:t>противоизносным</a:t>
            </a:r>
            <a:r>
              <a:rPr lang="ru-RU" b="0" i="0" dirty="0">
                <a:effectLst/>
                <a:latin typeface="PT Sans" panose="020B0503020203020204" pitchFamily="34" charset="-52"/>
              </a:rPr>
              <a:t> свойством, которое обеспечено нужной вязкостью, прочностью масляной пленки;</a:t>
            </a:r>
          </a:p>
          <a:p>
            <a:pPr algn="just" fontAlgn="base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b="0" i="0" dirty="0">
                <a:effectLst/>
                <a:latin typeface="PT Sans" panose="020B0503020203020204" pitchFamily="34" charset="-52"/>
              </a:rPr>
              <a:t>Малой </a:t>
            </a:r>
            <a:r>
              <a:rPr lang="ru-RU" b="0" i="0" dirty="0" err="1">
                <a:effectLst/>
                <a:latin typeface="PT Sans" panose="020B0503020203020204" pitchFamily="34" charset="-52"/>
              </a:rPr>
              <a:t>эмульгируемостью</a:t>
            </a:r>
            <a:r>
              <a:rPr lang="ru-RU" b="0" i="0" dirty="0">
                <a:effectLst/>
                <a:latin typeface="PT Sans" panose="020B0503020203020204" pitchFamily="34" charset="-52"/>
              </a:rPr>
              <a:t> с водой;</a:t>
            </a:r>
          </a:p>
          <a:p>
            <a:pPr algn="just" fontAlgn="base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b="0" i="0" dirty="0">
                <a:effectLst/>
                <a:latin typeface="PT Sans" panose="020B0503020203020204" pitchFamily="34" charset="-52"/>
              </a:rPr>
              <a:t>Хорошей способностью отделять воду и нерастворимые загрязнения при сепарации;</a:t>
            </a:r>
          </a:p>
          <a:p>
            <a:pPr algn="just" fontAlgn="base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b="0" i="0" dirty="0">
                <a:effectLst/>
                <a:latin typeface="PT Sans" panose="020B0503020203020204" pitchFamily="34" charset="-52"/>
              </a:rPr>
              <a:t>Малой </a:t>
            </a:r>
            <a:r>
              <a:rPr lang="ru-RU" b="0" i="0" dirty="0" err="1">
                <a:effectLst/>
                <a:latin typeface="PT Sans" panose="020B0503020203020204" pitchFamily="34" charset="-52"/>
              </a:rPr>
              <a:t>вспениваемостью</a:t>
            </a:r>
            <a:r>
              <a:rPr lang="ru-RU" b="0" i="0" dirty="0">
                <a:effectLst/>
                <a:latin typeface="PT Sans" panose="020B0503020203020204" pitchFamily="34" charset="-52"/>
              </a:rPr>
              <a:t> при высокой и низкой температурах;</a:t>
            </a:r>
          </a:p>
          <a:p>
            <a:pPr algn="just" fontAlgn="base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b="0" i="0" dirty="0">
                <a:effectLst/>
                <a:latin typeface="PT Sans" panose="020B0503020203020204" pitchFamily="34" charset="-52"/>
              </a:rPr>
              <a:t>Малой летучестью, низким расходом на угар (</a:t>
            </a:r>
            <a:r>
              <a:rPr lang="ru-RU" b="0" i="0" dirty="0" err="1">
                <a:effectLst/>
                <a:latin typeface="PT Sans" panose="020B0503020203020204" pitchFamily="34" charset="-52"/>
              </a:rPr>
              <a:t>экологичность</a:t>
            </a:r>
            <a:r>
              <a:rPr lang="ru-RU" b="0" i="0" dirty="0">
                <a:effectLst/>
                <a:latin typeface="PT Sans" panose="020B0503020203020204" pitchFamily="34" charset="-52"/>
              </a:rPr>
              <a:t>).</a:t>
            </a:r>
          </a:p>
        </p:txBody>
      </p:sp>
    </p:spTree>
    <p:extLst>
      <p:ext uri="{BB962C8B-B14F-4D97-AF65-F5344CB8AC3E}">
        <p14:creationId xmlns="" xmlns:p14="http://schemas.microsoft.com/office/powerpoint/2010/main" val="34592027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66F49D3-B4AF-1343-BB86-0ADA3B658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3902" y="0"/>
            <a:ext cx="10364451" cy="1300291"/>
          </a:xfrm>
        </p:spPr>
        <p:txBody>
          <a:bodyPr/>
          <a:lstStyle/>
          <a:p>
            <a:r>
              <a:rPr lang="ru-RU" b="1" dirty="0"/>
              <a:t>Технические характеристики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01C19CD-9028-534C-998E-448B15AF112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="" xmlns:a16="http://schemas.microsoft.com/office/drawing/2014/main" id="{5801BD8A-7AE0-C446-84EB-DB7B737EC322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218301989"/>
              </p:ext>
            </p:extLst>
          </p:nvPr>
        </p:nvGraphicFramePr>
        <p:xfrm>
          <a:off x="238084" y="1285860"/>
          <a:ext cx="11715832" cy="44601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47330">
                  <a:extLst>
                    <a:ext uri="{9D8B030D-6E8A-4147-A177-3AD203B41FA5}">
                      <a16:colId xmlns="" xmlns:a16="http://schemas.microsoft.com/office/drawing/2014/main" val="1787276014"/>
                    </a:ext>
                  </a:extLst>
                </a:gridCol>
                <a:gridCol w="1877463">
                  <a:extLst>
                    <a:ext uri="{9D8B030D-6E8A-4147-A177-3AD203B41FA5}">
                      <a16:colId xmlns="" xmlns:a16="http://schemas.microsoft.com/office/drawing/2014/main" val="87876868"/>
                    </a:ext>
                  </a:extLst>
                </a:gridCol>
                <a:gridCol w="1591039">
                  <a:extLst>
                    <a:ext uri="{9D8B030D-6E8A-4147-A177-3AD203B41FA5}">
                      <a16:colId xmlns="" xmlns:a16="http://schemas.microsoft.com/office/drawing/2014/main" val="3059713674"/>
                    </a:ext>
                  </a:extLst>
                </a:gridCol>
              </a:tblGrid>
              <a:tr h="330066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3200" b="1" dirty="0">
                          <a:effectLst/>
                        </a:rPr>
                        <a:t>ХАРАКТЕРИСТИКИ</a:t>
                      </a:r>
                    </a:p>
                  </a:txBody>
                  <a:tcPr marL="12433" marR="37298" marT="29838" marB="29838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3200" b="1" dirty="0">
                          <a:effectLst/>
                        </a:rPr>
                        <a:t>МС-20</a:t>
                      </a:r>
                    </a:p>
                  </a:txBody>
                  <a:tcPr marL="37298" marR="37298" marT="29838" marB="29838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3200" b="1" dirty="0">
                          <a:effectLst/>
                        </a:rPr>
                        <a:t>МС-20п</a:t>
                      </a:r>
                    </a:p>
                  </a:txBody>
                  <a:tcPr marL="37298" marR="37298" marT="29838" marB="29838" anchor="ctr"/>
                </a:tc>
                <a:extLst>
                  <a:ext uri="{0D108BD9-81ED-4DB2-BD59-A6C34878D82A}">
                    <a16:rowId xmlns="" xmlns:a16="http://schemas.microsoft.com/office/drawing/2014/main" val="2226057401"/>
                  </a:ext>
                </a:extLst>
              </a:tr>
              <a:tr h="330066">
                <a:tc>
                  <a:txBody>
                    <a:bodyPr/>
                    <a:lstStyle/>
                    <a:p>
                      <a:pPr algn="l" fontAlgn="base"/>
                      <a:r>
                        <a:rPr lang="ru-RU" sz="2800" dirty="0">
                          <a:effectLst/>
                        </a:rPr>
                        <a:t>Класс вязкости по </a:t>
                      </a:r>
                      <a:r>
                        <a:rPr lang="af-ZA" sz="2800" dirty="0">
                          <a:effectLst/>
                        </a:rPr>
                        <a:t>SAE</a:t>
                      </a:r>
                    </a:p>
                  </a:txBody>
                  <a:tcPr marL="12433" marR="37298" marT="29838" marB="29838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2800" dirty="0">
                          <a:effectLst/>
                        </a:rPr>
                        <a:t>50</a:t>
                      </a:r>
                    </a:p>
                  </a:txBody>
                  <a:tcPr marL="37298" marR="37298" marT="29838" marB="29838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2800">
                          <a:effectLst/>
                        </a:rPr>
                        <a:t>50</a:t>
                      </a:r>
                    </a:p>
                  </a:txBody>
                  <a:tcPr marL="37298" marR="37298" marT="29838" marB="29838" anchor="ctr"/>
                </a:tc>
                <a:extLst>
                  <a:ext uri="{0D108BD9-81ED-4DB2-BD59-A6C34878D82A}">
                    <a16:rowId xmlns="" xmlns:a16="http://schemas.microsoft.com/office/drawing/2014/main" val="3869003656"/>
                  </a:ext>
                </a:extLst>
              </a:tr>
              <a:tr h="587992">
                <a:tc>
                  <a:txBody>
                    <a:bodyPr/>
                    <a:lstStyle/>
                    <a:p>
                      <a:pPr algn="l" fontAlgn="base"/>
                      <a:r>
                        <a:rPr lang="ru-RU" sz="2800" dirty="0">
                          <a:effectLst/>
                        </a:rPr>
                        <a:t>Вязкость кинематическая, мм2/</a:t>
                      </a:r>
                      <a:r>
                        <a:rPr lang="af-ZA" sz="2800" dirty="0">
                          <a:effectLst/>
                        </a:rPr>
                        <a:t>c, </a:t>
                      </a:r>
                      <a:r>
                        <a:rPr lang="ru-RU" sz="2800" dirty="0">
                          <a:effectLst/>
                        </a:rPr>
                        <a:t>при 100° С</a:t>
                      </a:r>
                    </a:p>
                  </a:txBody>
                  <a:tcPr marL="12433" marR="37298" marT="29838" marB="29838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2800" dirty="0">
                          <a:effectLst/>
                        </a:rPr>
                        <a:t>20,5</a:t>
                      </a:r>
                    </a:p>
                  </a:txBody>
                  <a:tcPr marL="37298" marR="37298" marT="29838" marB="29838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2800" dirty="0">
                          <a:effectLst/>
                        </a:rPr>
                        <a:t>20</a:t>
                      </a:r>
                    </a:p>
                  </a:txBody>
                  <a:tcPr marL="37298" marR="37298" marT="29838" marB="29838" anchor="ctr"/>
                </a:tc>
                <a:extLst>
                  <a:ext uri="{0D108BD9-81ED-4DB2-BD59-A6C34878D82A}">
                    <a16:rowId xmlns="" xmlns:a16="http://schemas.microsoft.com/office/drawing/2014/main" val="1417496939"/>
                  </a:ext>
                </a:extLst>
              </a:tr>
              <a:tr h="424697">
                <a:tc>
                  <a:txBody>
                    <a:bodyPr/>
                    <a:lstStyle/>
                    <a:p>
                      <a:pPr algn="l" fontAlgn="base"/>
                      <a:r>
                        <a:rPr lang="ru-RU" sz="2800" dirty="0">
                          <a:effectLst/>
                        </a:rPr>
                        <a:t>Индекс вязкости, не менее</a:t>
                      </a:r>
                    </a:p>
                  </a:txBody>
                  <a:tcPr marL="12433" marR="37298" marT="29838" marB="29838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2800" dirty="0">
                          <a:effectLst/>
                        </a:rPr>
                        <a:t>80</a:t>
                      </a:r>
                    </a:p>
                  </a:txBody>
                  <a:tcPr marL="37298" marR="37298" marT="29838" marB="29838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2800">
                          <a:effectLst/>
                        </a:rPr>
                        <a:t>85</a:t>
                      </a:r>
                    </a:p>
                  </a:txBody>
                  <a:tcPr marL="37298" marR="37298" marT="29838" marB="29838" anchor="ctr"/>
                </a:tc>
                <a:extLst>
                  <a:ext uri="{0D108BD9-81ED-4DB2-BD59-A6C34878D82A}">
                    <a16:rowId xmlns="" xmlns:a16="http://schemas.microsoft.com/office/drawing/2014/main" val="4175594938"/>
                  </a:ext>
                </a:extLst>
              </a:tr>
              <a:tr h="587992">
                <a:tc>
                  <a:txBody>
                    <a:bodyPr/>
                    <a:lstStyle/>
                    <a:p>
                      <a:pPr algn="l" fontAlgn="base"/>
                      <a:r>
                        <a:rPr lang="ru-RU" sz="2800" dirty="0">
                          <a:effectLst/>
                        </a:rPr>
                        <a:t>Щелочное число, мг КОН/г, не менее</a:t>
                      </a:r>
                    </a:p>
                  </a:txBody>
                  <a:tcPr marL="12433" marR="37298" marT="29838" marB="29838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2800" dirty="0">
                          <a:effectLst/>
                        </a:rPr>
                        <a:t>-</a:t>
                      </a:r>
                    </a:p>
                  </a:txBody>
                  <a:tcPr marL="37298" marR="37298" marT="29838" marB="29838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2800" dirty="0">
                          <a:effectLst/>
                        </a:rPr>
                        <a:t>0,9</a:t>
                      </a:r>
                    </a:p>
                  </a:txBody>
                  <a:tcPr marL="37298" marR="37298" marT="29838" marB="29838" anchor="ctr"/>
                </a:tc>
                <a:extLst>
                  <a:ext uri="{0D108BD9-81ED-4DB2-BD59-A6C34878D82A}">
                    <a16:rowId xmlns="" xmlns:a16="http://schemas.microsoft.com/office/drawing/2014/main" val="614986945"/>
                  </a:ext>
                </a:extLst>
              </a:tr>
              <a:tr h="587992">
                <a:tc>
                  <a:txBody>
                    <a:bodyPr/>
                    <a:lstStyle/>
                    <a:p>
                      <a:pPr algn="l" fontAlgn="base"/>
                      <a:r>
                        <a:rPr lang="ru-RU" sz="2800" dirty="0">
                          <a:effectLst/>
                        </a:rPr>
                        <a:t>Плотность при 20° С, г/см3, не более</a:t>
                      </a:r>
                    </a:p>
                  </a:txBody>
                  <a:tcPr marL="12433" marR="37298" marT="29838" marB="29838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2800" dirty="0">
                          <a:effectLst/>
                        </a:rPr>
                        <a:t>0,9</a:t>
                      </a:r>
                    </a:p>
                  </a:txBody>
                  <a:tcPr marL="37298" marR="37298" marT="29838" marB="29838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2800" dirty="0">
                          <a:effectLst/>
                        </a:rPr>
                        <a:t>0,9</a:t>
                      </a:r>
                    </a:p>
                  </a:txBody>
                  <a:tcPr marL="37298" marR="37298" marT="29838" marB="29838" anchor="ctr"/>
                </a:tc>
                <a:extLst>
                  <a:ext uri="{0D108BD9-81ED-4DB2-BD59-A6C34878D82A}">
                    <a16:rowId xmlns="" xmlns:a16="http://schemas.microsoft.com/office/drawing/2014/main" val="356038615"/>
                  </a:ext>
                </a:extLst>
              </a:tr>
              <a:tr h="587992">
                <a:tc>
                  <a:txBody>
                    <a:bodyPr/>
                    <a:lstStyle/>
                    <a:p>
                      <a:pPr algn="l" fontAlgn="base"/>
                      <a:r>
                        <a:rPr lang="ru-RU" sz="2800" dirty="0">
                          <a:effectLst/>
                        </a:rPr>
                        <a:t>Температура вспышки, °С , не ниже</a:t>
                      </a:r>
                    </a:p>
                  </a:txBody>
                  <a:tcPr marL="12433" marR="37298" marT="29838" marB="29838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2800" dirty="0">
                          <a:effectLst/>
                        </a:rPr>
                        <a:t>265</a:t>
                      </a:r>
                    </a:p>
                  </a:txBody>
                  <a:tcPr marL="37298" marR="37298" marT="29838" marB="29838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2800" dirty="0">
                          <a:effectLst/>
                        </a:rPr>
                        <a:t>220</a:t>
                      </a:r>
                    </a:p>
                  </a:txBody>
                  <a:tcPr marL="37298" marR="37298" marT="29838" marB="29838" anchor="ctr"/>
                </a:tc>
                <a:extLst>
                  <a:ext uri="{0D108BD9-81ED-4DB2-BD59-A6C34878D82A}">
                    <a16:rowId xmlns="" xmlns:a16="http://schemas.microsoft.com/office/drawing/2014/main" val="916461543"/>
                  </a:ext>
                </a:extLst>
              </a:tr>
              <a:tr h="587992">
                <a:tc>
                  <a:txBody>
                    <a:bodyPr/>
                    <a:lstStyle/>
                    <a:p>
                      <a:pPr algn="l" fontAlgn="base"/>
                      <a:r>
                        <a:rPr lang="ru-RU" sz="2800" dirty="0">
                          <a:effectLst/>
                        </a:rPr>
                        <a:t>Температура застывания. °С, не выше</a:t>
                      </a:r>
                    </a:p>
                  </a:txBody>
                  <a:tcPr marL="12433" marR="37298" marT="29838" marB="29838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2800" dirty="0">
                          <a:effectLst/>
                        </a:rPr>
                        <a:t>-18</a:t>
                      </a:r>
                    </a:p>
                  </a:txBody>
                  <a:tcPr marL="37298" marR="37298" marT="29838" marB="29838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2800" dirty="0">
                          <a:effectLst/>
                        </a:rPr>
                        <a:t>-18</a:t>
                      </a:r>
                    </a:p>
                  </a:txBody>
                  <a:tcPr marL="37298" marR="37298" marT="29838" marB="29838" anchor="ctr"/>
                </a:tc>
                <a:extLst>
                  <a:ext uri="{0D108BD9-81ED-4DB2-BD59-A6C34878D82A}">
                    <a16:rowId xmlns="" xmlns:a16="http://schemas.microsoft.com/office/drawing/2014/main" val="12872674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30983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69141EE-015C-1E42-B8B6-1BE3B5BD3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368" y="446181"/>
            <a:ext cx="11305256" cy="5608452"/>
          </a:xfrm>
        </p:spPr>
        <p:txBody>
          <a:bodyPr>
            <a:noAutofit/>
          </a:bodyPr>
          <a:lstStyle/>
          <a:p>
            <a:r>
              <a:rPr lang="ru-RU" b="1" i="0" dirty="0">
                <a:effectLst/>
                <a:latin typeface="Roboto" panose="02000000000000000000" pitchFamily="2" charset="0"/>
              </a:rPr>
              <a:t>Авиационное масло</a:t>
            </a:r>
            <a:r>
              <a:rPr lang="ru-RU" b="0" i="0" dirty="0">
                <a:effectLst/>
                <a:latin typeface="Roboto" panose="02000000000000000000" pitchFamily="2" charset="0"/>
              </a:rPr>
              <a:t> — жидкость, применяемая для смазки двигателей и редукторов силовых установок летательных аппаратов. </a:t>
            </a:r>
            <a:r>
              <a:rPr lang="ru-RU" b="0" i="0" dirty="0" smtClean="0">
                <a:effectLst/>
                <a:latin typeface="Roboto" panose="02000000000000000000" pitchFamily="2" charset="0"/>
              </a:rPr>
              <a:t/>
            </a:r>
            <a:br>
              <a:rPr lang="ru-RU" b="0" i="0" dirty="0" smtClean="0">
                <a:effectLst/>
                <a:latin typeface="Roboto" panose="02000000000000000000" pitchFamily="2" charset="0"/>
              </a:rPr>
            </a:br>
            <a:r>
              <a:rPr lang="ru-RU" b="0" i="0" dirty="0">
                <a:effectLst/>
                <a:latin typeface="Roboto" panose="02000000000000000000" pitchFamily="2" charset="0"/>
              </a:rPr>
              <a:t/>
            </a:r>
            <a:br>
              <a:rPr lang="ru-RU" b="0" i="0" dirty="0">
                <a:effectLst/>
                <a:latin typeface="Roboto" panose="02000000000000000000" pitchFamily="2" charset="0"/>
              </a:rPr>
            </a:br>
            <a:r>
              <a:rPr lang="ru-RU" b="1" i="0" dirty="0">
                <a:effectLst/>
                <a:latin typeface="Roboto" panose="02000000000000000000" pitchFamily="2" charset="0"/>
              </a:rPr>
              <a:t>Авиационные масла</a:t>
            </a:r>
            <a:r>
              <a:rPr lang="ru-RU" b="0" i="0" dirty="0">
                <a:effectLst/>
                <a:latin typeface="Roboto" panose="02000000000000000000" pitchFamily="2" charset="0"/>
              </a:rPr>
              <a:t> служат для уменьшения трения и износа деталей, отвода от них теплоты, предохранения от коррозии, удаления твердых частиц износа из зоны трения.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67978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3E2C11B7-A432-064A-9CEA-B1174742717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07368" y="207043"/>
            <a:ext cx="11305255" cy="241912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800" dirty="0"/>
              <a:t>Авиационные масла работают при разных режимах трения, высоких температурах, нагрузках, скоростях, в контакте с различными конструкционными материалами, в условиях высокой аэрации, вследствие чего к ним предъявляются жесткие требования.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EEA175F-D97C-CA49-97CD-453F33A3AA2E}"/>
              </a:ext>
            </a:extLst>
          </p:cNvPr>
          <p:cNvSpPr txBox="1"/>
          <p:nvPr/>
        </p:nvSpPr>
        <p:spPr>
          <a:xfrm>
            <a:off x="479376" y="3212976"/>
            <a:ext cx="1130525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8775" algn="just"/>
            <a:r>
              <a:rPr lang="ru-RU" sz="2800" b="0" i="0" dirty="0">
                <a:effectLst/>
                <a:latin typeface="KazimirText"/>
              </a:rPr>
              <a:t>Авиационные масла должны обладать высокой термической и </a:t>
            </a:r>
            <a:r>
              <a:rPr lang="ru-RU" sz="2800" b="0" i="0" dirty="0" err="1">
                <a:effectLst/>
                <a:latin typeface="KazimirText"/>
              </a:rPr>
              <a:t>термоокислительной</a:t>
            </a:r>
            <a:r>
              <a:rPr lang="ru-RU" sz="2800" b="0" i="0" dirty="0">
                <a:effectLst/>
                <a:latin typeface="KazimirText"/>
              </a:rPr>
              <a:t> стабильностью, хорошими смазывающей способностью и вязкостно-температурными свойствами, низкими испаряемостью и температурой застывания, высокими теплоемкостью, температурой вспышки к самовоспламенения, низкой агрессивностью к авиационным конструкционным материалам и малой </a:t>
            </a:r>
            <a:r>
              <a:rPr lang="ru-RU" sz="2800" b="0" i="0" dirty="0" err="1">
                <a:effectLst/>
                <a:latin typeface="KazimirText"/>
              </a:rPr>
              <a:t>вспениваемостью</a:t>
            </a:r>
            <a:r>
              <a:rPr lang="ru-RU" sz="2800" b="0" i="0" dirty="0">
                <a:effectLst/>
                <a:latin typeface="KazimirText"/>
              </a:rPr>
              <a:t>.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3787539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8000852-3BEE-5048-B5C8-519AD906D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440" y="1"/>
            <a:ext cx="10364451" cy="620687"/>
          </a:xfrm>
          <a:solidFill>
            <a:schemeClr val="bg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200" b="0" i="0" dirty="0">
                <a:solidFill>
                  <a:srgbClr val="000C24"/>
                </a:solidFill>
                <a:effectLst/>
                <a:latin typeface="KazimirText"/>
              </a:rPr>
              <a:t>Авиационные </a:t>
            </a:r>
            <a:r>
              <a:rPr lang="ru-RU" sz="3200" b="0" i="0" dirty="0" smtClean="0">
                <a:solidFill>
                  <a:srgbClr val="000C24"/>
                </a:solidFill>
                <a:effectLst/>
                <a:latin typeface="KazimirText"/>
              </a:rPr>
              <a:t>масла</a:t>
            </a:r>
            <a:endParaRPr lang="ru-RU" sz="3200" b="0" i="0" dirty="0">
              <a:solidFill>
                <a:srgbClr val="595959"/>
              </a:solidFill>
              <a:effectLst/>
              <a:latin typeface="KazimirTex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124224B-38B1-CB4C-A916-164482EE364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1424" y="692696"/>
            <a:ext cx="4492788" cy="882217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>
                <a:latin typeface="KazimirText"/>
              </a:rPr>
              <a:t>минеральные (нефтяные)</a:t>
            </a:r>
            <a:endParaRPr lang="ru-RU" b="1" i="0" dirty="0">
              <a:effectLst/>
              <a:latin typeface="KazimirText"/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CB351576-D14E-4547-96E8-0B6B92942FB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392144" y="620688"/>
            <a:ext cx="3871950" cy="11358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0" dirty="0" err="1" smtClean="0">
                <a:effectLst/>
                <a:latin typeface="KazimirText"/>
              </a:rPr>
              <a:t>синтетическиЕ</a:t>
            </a:r>
            <a:endParaRPr lang="ru-RU" b="1" i="0" dirty="0">
              <a:effectLst/>
              <a:latin typeface="KazimirTex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A1E1405-045D-F64C-B233-8F7591178062}"/>
              </a:ext>
            </a:extLst>
          </p:cNvPr>
          <p:cNvSpPr txBox="1"/>
          <p:nvPr/>
        </p:nvSpPr>
        <p:spPr>
          <a:xfrm>
            <a:off x="191344" y="1210300"/>
            <a:ext cx="5217014" cy="56477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indent="358775" algn="just"/>
            <a:r>
              <a:rPr lang="ru-RU" sz="1900" b="0" i="0" dirty="0">
                <a:solidFill>
                  <a:srgbClr val="000C24"/>
                </a:solidFill>
                <a:effectLst/>
                <a:latin typeface="KazimirText"/>
              </a:rPr>
              <a:t>В качестве минеральных используются </a:t>
            </a:r>
            <a:r>
              <a:rPr lang="ru-RU" sz="1900" b="0" i="0" dirty="0" err="1">
                <a:solidFill>
                  <a:srgbClr val="000C24"/>
                </a:solidFill>
                <a:effectLst/>
                <a:latin typeface="KazimirText"/>
              </a:rPr>
              <a:t>дистиллятные</a:t>
            </a:r>
            <a:r>
              <a:rPr lang="ru-RU" sz="1900" b="0" i="0" dirty="0">
                <a:solidFill>
                  <a:srgbClr val="000C24"/>
                </a:solidFill>
                <a:effectLst/>
                <a:latin typeface="KazimirText"/>
              </a:rPr>
              <a:t> фракции высококачественных </a:t>
            </a:r>
            <a:r>
              <a:rPr lang="ru-RU" sz="1900" b="0" i="0" dirty="0" err="1">
                <a:solidFill>
                  <a:srgbClr val="000C24"/>
                </a:solidFill>
                <a:effectLst/>
                <a:latin typeface="KazimirText"/>
              </a:rPr>
              <a:t>нефтей</a:t>
            </a:r>
            <a:r>
              <a:rPr lang="ru-RU" sz="1900" b="0" i="0" dirty="0">
                <a:solidFill>
                  <a:srgbClr val="000C24"/>
                </a:solidFill>
                <a:effectLst/>
                <a:latin typeface="KazimirText"/>
              </a:rPr>
              <a:t> (</a:t>
            </a:r>
            <a:r>
              <a:rPr lang="ru-RU" sz="1900" b="0" i="0" dirty="0" err="1">
                <a:solidFill>
                  <a:srgbClr val="000C24"/>
                </a:solidFill>
                <a:effectLst/>
                <a:latin typeface="KazimirText"/>
              </a:rPr>
              <a:t>дистиллятные</a:t>
            </a:r>
            <a:r>
              <a:rPr lang="ru-RU" sz="1900" b="0" i="0" dirty="0">
                <a:solidFill>
                  <a:srgbClr val="000C24"/>
                </a:solidFill>
                <a:effectLst/>
                <a:latin typeface="KazimirText"/>
              </a:rPr>
              <a:t> масла) и продукты, получаемые очисткой остатков, образующихся при перегонке мазута (остаточные масла).</a:t>
            </a:r>
            <a:r>
              <a:rPr lang="ru-RU" sz="1900" dirty="0"/>
              <a:t/>
            </a:r>
            <a:br>
              <a:rPr lang="ru-RU" sz="1900" dirty="0"/>
            </a:br>
            <a:r>
              <a:rPr lang="ru-RU" sz="1900" b="0" i="0" dirty="0">
                <a:solidFill>
                  <a:srgbClr val="000C24"/>
                </a:solidFill>
                <a:effectLst/>
                <a:latin typeface="KazimirText"/>
              </a:rPr>
              <a:t>Для обеспечения требуемых свойств масла подвергаются </a:t>
            </a:r>
            <a:r>
              <a:rPr lang="ru-RU" sz="1900" b="0" i="0" dirty="0" smtClean="0">
                <a:solidFill>
                  <a:srgbClr val="000C24"/>
                </a:solidFill>
                <a:effectLst/>
                <a:latin typeface="KazimirText"/>
              </a:rPr>
              <a:t>очистке.</a:t>
            </a:r>
          </a:p>
          <a:p>
            <a:pPr indent="358775" algn="just"/>
            <a:r>
              <a:rPr lang="ru-RU" sz="1900" b="0" i="0" dirty="0" smtClean="0">
                <a:solidFill>
                  <a:srgbClr val="000C24"/>
                </a:solidFill>
                <a:effectLst/>
                <a:latin typeface="KazimirText"/>
              </a:rPr>
              <a:t>В </a:t>
            </a:r>
            <a:r>
              <a:rPr lang="ru-RU" sz="1900" b="0" i="0" dirty="0">
                <a:solidFill>
                  <a:srgbClr val="000C24"/>
                </a:solidFill>
                <a:effectLst/>
                <a:latin typeface="KazimirText"/>
              </a:rPr>
              <a:t>отечественной нефтехимической промышленности применяют в основном </a:t>
            </a:r>
            <a:r>
              <a:rPr lang="ru-RU" sz="1900" b="1" i="0" dirty="0">
                <a:solidFill>
                  <a:srgbClr val="000C24"/>
                </a:solidFill>
                <a:effectLst/>
                <a:latin typeface="KazimirText"/>
              </a:rPr>
              <a:t>2 способа очистки — химический и физический.</a:t>
            </a:r>
            <a:r>
              <a:rPr lang="ru-RU" sz="1900" dirty="0"/>
              <a:t/>
            </a:r>
            <a:br>
              <a:rPr lang="ru-RU" sz="1900" dirty="0"/>
            </a:br>
            <a:endParaRPr lang="ru-RU" sz="1900" dirty="0" smtClean="0"/>
          </a:p>
          <a:p>
            <a:pPr indent="358775" algn="just"/>
            <a:r>
              <a:rPr lang="ru-RU" sz="1900" b="0" i="0" dirty="0" smtClean="0">
                <a:solidFill>
                  <a:srgbClr val="000C24"/>
                </a:solidFill>
                <a:effectLst/>
                <a:latin typeface="KazimirText"/>
              </a:rPr>
              <a:t>К </a:t>
            </a:r>
            <a:r>
              <a:rPr lang="ru-RU" sz="1900" b="0" i="0" dirty="0">
                <a:solidFill>
                  <a:srgbClr val="000C24"/>
                </a:solidFill>
                <a:effectLst/>
                <a:latin typeface="KazimirText"/>
              </a:rPr>
              <a:t>химическим способам относится очистка серной кислотой (масла серии МКК), к физическим — очистка селективными растворителями и отбеливающими землями (масла серии МС).</a:t>
            </a:r>
            <a:endParaRPr lang="ru-RU" sz="1900" dirty="0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CFF2DC6C-E01F-3A42-B300-13C31D10440D}"/>
              </a:ext>
            </a:extLst>
          </p:cNvPr>
          <p:cNvSpPr txBox="1"/>
          <p:nvPr/>
        </p:nvSpPr>
        <p:spPr>
          <a:xfrm>
            <a:off x="5663952" y="1124744"/>
            <a:ext cx="6336704" cy="5509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indent="266700" algn="just"/>
            <a:r>
              <a:rPr lang="ru-RU" sz="1600" dirty="0">
                <a:effectLst/>
                <a:latin typeface="KazimirText"/>
              </a:rPr>
              <a:t>В качестве основы синтетических масел широко применяются сложные эфиры </a:t>
            </a:r>
            <a:r>
              <a:rPr lang="ru-RU" sz="1600" dirty="0" err="1">
                <a:effectLst/>
                <a:latin typeface="KazimirText"/>
              </a:rPr>
              <a:t>моноспиртовых</a:t>
            </a:r>
            <a:r>
              <a:rPr lang="ru-RU" sz="1600" dirty="0">
                <a:effectLst/>
                <a:latin typeface="KazimirText"/>
              </a:rPr>
              <a:t> и двухосновных кислот, эфиры многоатомных спиртов и синтетических жирных кислот, синтетические углеводороды, силиконовые жидкости и др.</a:t>
            </a:r>
            <a:br>
              <a:rPr lang="ru-RU" sz="1600" dirty="0">
                <a:effectLst/>
                <a:latin typeface="KazimirText"/>
              </a:rPr>
            </a:br>
            <a:r>
              <a:rPr lang="ru-RU" sz="1600" dirty="0">
                <a:effectLst/>
                <a:latin typeface="KazimirText"/>
              </a:rPr>
              <a:t>Используются также смешанные основы масел.</a:t>
            </a:r>
            <a:br>
              <a:rPr lang="ru-RU" sz="1600" dirty="0">
                <a:effectLst/>
                <a:latin typeface="KazimirText"/>
              </a:rPr>
            </a:br>
            <a:r>
              <a:rPr lang="ru-RU" sz="1600" dirty="0">
                <a:effectLst/>
                <a:latin typeface="KazimirText"/>
              </a:rPr>
              <a:t>Синтетические авиационные масла, несмотря на их значительно большую стоимость по сравнению с минеральными маслами, все более широко используются в силовых установках летательных аппаратов, что объясняется главным образом прогрессирующим ростом </a:t>
            </a:r>
            <a:r>
              <a:rPr lang="ru-RU" sz="1600" dirty="0" err="1">
                <a:effectLst/>
                <a:latin typeface="KazimirText"/>
              </a:rPr>
              <a:t>теплонапряженности</a:t>
            </a:r>
            <a:r>
              <a:rPr lang="ru-RU" sz="1600" dirty="0">
                <a:effectLst/>
                <a:latin typeface="KazimirText"/>
              </a:rPr>
              <a:t> авиадвигателей и, как следствие, необходимостью применения в них более </a:t>
            </a:r>
            <a:r>
              <a:rPr lang="ru-RU" sz="1600" dirty="0" err="1">
                <a:effectLst/>
                <a:latin typeface="KazimirText"/>
              </a:rPr>
              <a:t>термостабильных</a:t>
            </a:r>
            <a:r>
              <a:rPr lang="ru-RU" sz="1600" dirty="0">
                <a:effectLst/>
                <a:latin typeface="KazimirText"/>
              </a:rPr>
              <a:t> масел, чем </a:t>
            </a:r>
            <a:r>
              <a:rPr lang="ru-RU" sz="1600" dirty="0" smtClean="0">
                <a:effectLst/>
                <a:latin typeface="KazimirText"/>
              </a:rPr>
              <a:t>минеральные.</a:t>
            </a:r>
          </a:p>
          <a:p>
            <a:pPr indent="266700" algn="just"/>
            <a:r>
              <a:rPr lang="ru-RU" sz="1600" dirty="0" smtClean="0">
                <a:effectLst/>
                <a:latin typeface="KazimirText"/>
              </a:rPr>
              <a:t>Синтетические </a:t>
            </a:r>
            <a:r>
              <a:rPr lang="ru-RU" sz="1600" dirty="0">
                <a:effectLst/>
                <a:latin typeface="KazimirText"/>
              </a:rPr>
              <a:t>масла могут бессменно работать в течение всего межремонтного срока службы двигателя и упростить эксплуатацию летательного </a:t>
            </a:r>
            <a:r>
              <a:rPr lang="ru-RU" sz="1600" dirty="0" smtClean="0">
                <a:effectLst/>
                <a:latin typeface="KazimirText"/>
              </a:rPr>
              <a:t>аппарата.</a:t>
            </a:r>
          </a:p>
          <a:p>
            <a:pPr indent="266700" algn="just"/>
            <a:r>
              <a:rPr lang="ru-RU" sz="1600" dirty="0" smtClean="0">
                <a:effectLst/>
                <a:latin typeface="KazimirText"/>
              </a:rPr>
              <a:t>Для </a:t>
            </a:r>
            <a:r>
              <a:rPr lang="ru-RU" sz="1600" dirty="0">
                <a:effectLst/>
                <a:latin typeface="KazimirText"/>
              </a:rPr>
              <a:t>улучшения свойств масел в них вводятся различные присадки, улучшающие их физико-химические и эксплуатационные свойства: </a:t>
            </a:r>
            <a:r>
              <a:rPr lang="ru-RU" sz="1600" dirty="0" err="1">
                <a:effectLst/>
                <a:latin typeface="KazimirText"/>
              </a:rPr>
              <a:t>антиокислительные</a:t>
            </a:r>
            <a:r>
              <a:rPr lang="ru-RU" sz="1600" dirty="0">
                <a:effectLst/>
                <a:latin typeface="KazimirText"/>
              </a:rPr>
              <a:t>, </a:t>
            </a:r>
            <a:r>
              <a:rPr lang="ru-RU" sz="1600" dirty="0" err="1">
                <a:effectLst/>
                <a:latin typeface="KazimirText"/>
              </a:rPr>
              <a:t>загущающие</a:t>
            </a:r>
            <a:r>
              <a:rPr lang="ru-RU" sz="1600" dirty="0">
                <a:effectLst/>
                <a:latin typeface="KazimirText"/>
              </a:rPr>
              <a:t>, противозадирные, </a:t>
            </a:r>
            <a:r>
              <a:rPr lang="ru-RU" sz="1600" dirty="0" err="1">
                <a:effectLst/>
                <a:latin typeface="KazimirText"/>
              </a:rPr>
              <a:t>противоизносные</a:t>
            </a:r>
            <a:r>
              <a:rPr lang="ru-RU" sz="1600" dirty="0">
                <a:effectLst/>
                <a:latin typeface="KazimirText"/>
              </a:rPr>
              <a:t>, антикоррозионные, антипенные, моющие и т. </a:t>
            </a:r>
            <a:r>
              <a:rPr lang="ru-RU" sz="1600" dirty="0" smtClean="0">
                <a:latin typeface="KazimirText"/>
              </a:rPr>
              <a:t>п.</a:t>
            </a:r>
            <a:endParaRPr lang="ru-RU" sz="1600" dirty="0"/>
          </a:p>
        </p:txBody>
      </p:sp>
    </p:spTree>
    <p:extLst>
      <p:ext uri="{BB962C8B-B14F-4D97-AF65-F5344CB8AC3E}">
        <p14:creationId xmlns="" xmlns:p14="http://schemas.microsoft.com/office/powerpoint/2010/main" val="2138744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6196170-CFD7-B34B-9CE0-E6823820A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6" y="618517"/>
            <a:ext cx="4732054" cy="1748446"/>
          </a:xfrm>
        </p:spPr>
        <p:txBody>
          <a:bodyPr/>
          <a:lstStyle/>
          <a:p>
            <a:r>
              <a:rPr lang="ru-RU"/>
              <a:t>Синтетические Масла</a:t>
            </a:r>
          </a:p>
        </p:txBody>
      </p:sp>
      <p:pic>
        <p:nvPicPr>
          <p:cNvPr id="5" name="Рисунок 5">
            <a:extLst>
              <a:ext uri="{FF2B5EF4-FFF2-40B4-BE49-F238E27FC236}">
                <a16:creationId xmlns="" xmlns:a16="http://schemas.microsoft.com/office/drawing/2014/main" id="{4458ABC0-6EB6-484E-BF88-5CA5E8FEECEF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1288370" y="2366963"/>
            <a:ext cx="4357459" cy="3424237"/>
          </a:xfrm>
        </p:spPr>
      </p:pic>
      <p:pic>
        <p:nvPicPr>
          <p:cNvPr id="6" name="Рисунок 6">
            <a:extLst>
              <a:ext uri="{FF2B5EF4-FFF2-40B4-BE49-F238E27FC236}">
                <a16:creationId xmlns="" xmlns:a16="http://schemas.microsoft.com/office/drawing/2014/main" id="{819DF715-858F-4241-B64D-F6531338DD95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3"/>
          <a:stretch>
            <a:fillRect/>
          </a:stretch>
        </p:blipFill>
        <p:spPr>
          <a:xfrm>
            <a:off x="7012781" y="2366963"/>
            <a:ext cx="3424237" cy="3424237"/>
          </a:xfrm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D4442CBE-3BF4-D648-A175-A00B7E7C7B72}"/>
              </a:ext>
            </a:extLst>
          </p:cNvPr>
          <p:cNvSpPr txBox="1"/>
          <p:nvPr/>
        </p:nvSpPr>
        <p:spPr>
          <a:xfrm>
            <a:off x="6258548" y="892575"/>
            <a:ext cx="51332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3600"/>
              <a:t>МИНЕРАЛЬНЫЕ (нефтяные) МАСЛА</a:t>
            </a:r>
          </a:p>
        </p:txBody>
      </p:sp>
    </p:spTree>
    <p:extLst>
      <p:ext uri="{BB962C8B-B14F-4D97-AF65-F5344CB8AC3E}">
        <p14:creationId xmlns="" xmlns:p14="http://schemas.microsoft.com/office/powerpoint/2010/main" val="2938283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95DAF1E-5F30-2847-A73E-751B67201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1424" y="260648"/>
            <a:ext cx="10364451" cy="1010283"/>
          </a:xfrm>
        </p:spPr>
        <p:txBody>
          <a:bodyPr/>
          <a:lstStyle/>
          <a:p>
            <a:r>
              <a:rPr lang="ru-RU" b="0" i="0" dirty="0">
                <a:solidFill>
                  <a:srgbClr val="202020"/>
                </a:solidFill>
                <a:effectLst/>
                <a:latin typeface="var(--title-font)"/>
              </a:rPr>
              <a:t>Авиационные масла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12C5DBA5-115C-AB4A-B1BE-E7248CAE0EE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63352" y="1268760"/>
            <a:ext cx="6408712" cy="5328592"/>
          </a:xfrm>
          <a:solidFill>
            <a:schemeClr val="bg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358775" algn="just"/>
            <a:r>
              <a:rPr lang="ru-RU" i="0" cap="none" dirty="0" smtClean="0">
                <a:solidFill>
                  <a:srgbClr val="202020"/>
                </a:solidFill>
                <a:effectLst/>
                <a:latin typeface="Times New Roman" pitchFamily="18" charset="0"/>
                <a:cs typeface="Times New Roman" pitchFamily="18" charset="0"/>
              </a:rPr>
              <a:t>В поршневых двигателях масла работают в тяжелых условиях, создаваемых высокими температурами в зоне поршневых колец, внутренней части поршней, клапанов и других деталей. </a:t>
            </a:r>
          </a:p>
          <a:p>
            <a:pPr marL="0" indent="358775" algn="just"/>
            <a:r>
              <a:rPr lang="ru-RU" i="0" cap="none" dirty="0" smtClean="0">
                <a:solidFill>
                  <a:srgbClr val="202020"/>
                </a:solidFill>
                <a:effectLst/>
                <a:latin typeface="Times New Roman" pitchFamily="18" charset="0"/>
                <a:cs typeface="Times New Roman" pitchFamily="18" charset="0"/>
              </a:rPr>
              <a:t>Для обеспечения смазывания двигателя в условиях высоких температур, давлений и нагрузок применяют высоковязкие масла, подвергнутые специальной очистке. </a:t>
            </a:r>
          </a:p>
          <a:p>
            <a:pPr marL="0" indent="358775" algn="just"/>
            <a:r>
              <a:rPr lang="ru-RU" i="0" cap="none" dirty="0" smtClean="0">
                <a:solidFill>
                  <a:srgbClr val="202020"/>
                </a:solidFill>
                <a:effectLst/>
                <a:latin typeface="Times New Roman" pitchFamily="18" charset="0"/>
                <a:cs typeface="Times New Roman" pitchFamily="18" charset="0"/>
              </a:rPr>
              <a:t>Такие масла должны иметь высокую смазочную способность, не быть агрессивными к металлам, сплавам и другим конструкционным материалам и обладать достаточной стабильностью к окислению при высоких температурах и в условиях хранения.</a:t>
            </a:r>
            <a:endParaRPr lang="ru-RU" cap="none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5">
            <a:extLst>
              <a:ext uri="{FF2B5EF4-FFF2-40B4-BE49-F238E27FC236}">
                <a16:creationId xmlns="" xmlns:a16="http://schemas.microsoft.com/office/drawing/2014/main" id="{D0ADF27D-2BB3-9547-A8C1-C9A21728A5A1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2"/>
          <a:stretch>
            <a:fillRect/>
          </a:stretch>
        </p:blipFill>
        <p:spPr>
          <a:xfrm>
            <a:off x="6744072" y="1700808"/>
            <a:ext cx="5105400" cy="3405839"/>
          </a:xfrm>
        </p:spPr>
      </p:pic>
    </p:spTree>
    <p:extLst>
      <p:ext uri="{BB962C8B-B14F-4D97-AF65-F5344CB8AC3E}">
        <p14:creationId xmlns="" xmlns:p14="http://schemas.microsoft.com/office/powerpoint/2010/main" val="1935994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2FBF1E7-73D4-2448-BD13-DC6533F73E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360" y="824535"/>
            <a:ext cx="5688632" cy="4783309"/>
          </a:xfrm>
        </p:spPr>
        <p:txBody>
          <a:bodyPr>
            <a:noAutofit/>
          </a:bodyPr>
          <a:lstStyle/>
          <a:p>
            <a:pPr indent="358775" algn="just"/>
            <a:r>
              <a:rPr lang="ru-RU" sz="2800" b="1" dirty="0"/>
              <a:t>Масло МС-14 (</a:t>
            </a:r>
            <a:r>
              <a:rPr lang="ru-RU" sz="2800" dirty="0"/>
              <a:t>ГОСТ 21743-76) — масло селективной очистки. Применяют в осевых шарнирах втулок винтов вертолетов и в качестве базового для некоторых моторных масел и смазок.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Масло </a:t>
            </a:r>
            <a:r>
              <a:rPr lang="ru-RU" sz="2800" b="1" dirty="0"/>
              <a:t>МС-14 в настоящее время не производится.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555DC4A-B5ED-1C44-B884-59731031B8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79405" y="980728"/>
            <a:ext cx="4817195" cy="4752528"/>
          </a:xfrm>
        </p:spPr>
        <p:txBody>
          <a:bodyPr>
            <a:normAutofit/>
          </a:bodyPr>
          <a:lstStyle/>
          <a:p>
            <a:r>
              <a:rPr lang="ru-RU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Обладает высокой смазочной способностью, не агрессивно по отношению к металлам и сплавам, стабильно к окислению при высоких температурах и в условиях хранения.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66232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80B79A5-2088-5C4A-A65B-44FE6E2E9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464" y="214290"/>
            <a:ext cx="10364451" cy="738781"/>
          </a:xfrm>
        </p:spPr>
        <p:txBody>
          <a:bodyPr/>
          <a:lstStyle/>
          <a:p>
            <a:r>
              <a:rPr lang="ru-RU" b="1" dirty="0"/>
              <a:t>Технические </a:t>
            </a:r>
            <a:r>
              <a:rPr lang="ru-RU" b="1" dirty="0" smtClean="0"/>
              <a:t>Характеристики</a:t>
            </a: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5D5CF94-9AB8-0F47-97C9-456DA0EE9AA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="" xmlns:a16="http://schemas.microsoft.com/office/drawing/2014/main" id="{D7A5BFFE-3081-0F41-90AD-FC6DE9818B30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3811420245"/>
              </p:ext>
            </p:extLst>
          </p:nvPr>
        </p:nvGraphicFramePr>
        <p:xfrm>
          <a:off x="309522" y="1071546"/>
          <a:ext cx="11549062" cy="5120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8826">
                  <a:extLst>
                    <a:ext uri="{9D8B030D-6E8A-4147-A177-3AD203B41FA5}">
                      <a16:colId xmlns="" xmlns:a16="http://schemas.microsoft.com/office/drawing/2014/main" val="3486020886"/>
                    </a:ext>
                  </a:extLst>
                </a:gridCol>
                <a:gridCol w="7500990">
                  <a:extLst>
                    <a:ext uri="{9D8B030D-6E8A-4147-A177-3AD203B41FA5}">
                      <a16:colId xmlns="" xmlns:a16="http://schemas.microsoft.com/office/drawing/2014/main" val="1293005716"/>
                    </a:ext>
                  </a:extLst>
                </a:gridCol>
                <a:gridCol w="2119246">
                  <a:extLst>
                    <a:ext uri="{9D8B030D-6E8A-4147-A177-3AD203B41FA5}">
                      <a16:colId xmlns="" xmlns:a16="http://schemas.microsoft.com/office/drawing/2014/main" val="1111889646"/>
                    </a:ext>
                  </a:extLst>
                </a:gridCol>
              </a:tblGrid>
              <a:tr h="550232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effectLst/>
                        </a:rPr>
                        <a:t>Номер показателя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effectLst/>
                        </a:rPr>
                        <a:t>Наименование показателей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effectLst/>
                        </a:rPr>
                        <a:t>Норма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126230222"/>
                  </a:ext>
                </a:extLst>
              </a:tr>
              <a:tr h="275115"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effectLst/>
                        </a:rPr>
                        <a:t>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400">
                          <a:effectLst/>
                        </a:rPr>
                        <a:t>Вязкость кинематическая, при 100°С мм</a:t>
                      </a:r>
                      <a:r>
                        <a:rPr lang="ru-RU" sz="2400" baseline="30000">
                          <a:effectLst/>
                        </a:rPr>
                        <a:t>2</a:t>
                      </a:r>
                      <a:r>
                        <a:rPr lang="ru-RU" sz="2400">
                          <a:effectLst/>
                        </a:rPr>
                        <a:t>/с, не менее: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effectLst/>
                        </a:rPr>
                        <a:t>14,0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044234929"/>
                  </a:ext>
                </a:extLst>
              </a:tr>
              <a:tr h="275115"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effectLst/>
                        </a:rPr>
                        <a:t>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400">
                          <a:effectLst/>
                        </a:rPr>
                        <a:t>Индекс вязкости, не менее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effectLst/>
                        </a:rPr>
                        <a:t>85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618127386"/>
                  </a:ext>
                </a:extLst>
              </a:tr>
              <a:tr h="275115"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effectLst/>
                        </a:rPr>
                        <a:t>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effectLst/>
                        </a:rPr>
                        <a:t>Коксуемость, %, не более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effectLst/>
                        </a:rPr>
                        <a:t>0,45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133604083"/>
                  </a:ext>
                </a:extLst>
              </a:tr>
              <a:tr h="275115"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effectLst/>
                        </a:rPr>
                        <a:t>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400">
                          <a:effectLst/>
                        </a:rPr>
                        <a:t>Содержание водорастворимых кислот и щелочей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effectLst/>
                        </a:rPr>
                        <a:t>Отсутствие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985788468"/>
                  </a:ext>
                </a:extLst>
              </a:tr>
              <a:tr h="275115"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effectLst/>
                        </a:rPr>
                        <a:t>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400">
                          <a:effectLst/>
                        </a:rPr>
                        <a:t>Содержание селективных растворителей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effectLst/>
                        </a:rPr>
                        <a:t>Отсутствие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38285959"/>
                  </a:ext>
                </a:extLst>
              </a:tr>
              <a:tr h="275115"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effectLst/>
                        </a:rPr>
                        <a:t>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400">
                          <a:effectLst/>
                        </a:rPr>
                        <a:t>Содержание механических примесей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effectLst/>
                        </a:rPr>
                        <a:t>Отсутствие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68375978"/>
                  </a:ext>
                </a:extLst>
              </a:tr>
              <a:tr h="550232"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effectLst/>
                        </a:rPr>
                        <a:t>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400">
                          <a:effectLst/>
                        </a:rPr>
                        <a:t>Температура вспышки, определяемая в открытом тигле, °С, не ниже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effectLst/>
                        </a:rPr>
                        <a:t>215</a:t>
                      </a:r>
                    </a:p>
                    <a:p>
                      <a:r>
                        <a:rPr lang="ru-RU" sz="2400">
                          <a:effectLst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270618333"/>
                  </a:ext>
                </a:extLst>
              </a:tr>
              <a:tr h="275115"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effectLst/>
                        </a:rPr>
                        <a:t>8)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400">
                          <a:effectLst/>
                        </a:rPr>
                        <a:t>Температура застывания, °С, не выше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effectLst/>
                        </a:rPr>
                        <a:t>-30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344773280"/>
                  </a:ext>
                </a:extLst>
              </a:tr>
              <a:tr h="550232"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effectLst/>
                        </a:rPr>
                        <a:t>9)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400">
                          <a:effectLst/>
                        </a:rPr>
                        <a:t>Термоокислительная стабильность при 250 °С, мин., не менее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</a:rPr>
                        <a:t>20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50084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027411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52EC30B-D6FB-4640-8D55-F77C639E6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360" y="116632"/>
            <a:ext cx="4345780" cy="946150"/>
          </a:xfrm>
          <a:solidFill>
            <a:schemeClr val="bg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/>
              <a:t>Авиационные масло МС-20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10553680-7139-EC40-B3AF-2CBAB680C88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732040" y="188640"/>
            <a:ext cx="7459960" cy="6336704"/>
          </a:xfrm>
        </p:spPr>
        <p:txBody>
          <a:bodyPr>
            <a:noAutofit/>
          </a:bodyPr>
          <a:lstStyle/>
          <a:p>
            <a:pPr marL="0" indent="358775"/>
            <a:r>
              <a:rPr lang="ru-RU" b="0" i="0" cap="none" dirty="0" smtClean="0">
                <a:effectLst/>
                <a:latin typeface="Times New Roman" pitchFamily="18" charset="0"/>
                <a:cs typeface="Times New Roman" pitchFamily="18" charset="0"/>
              </a:rPr>
              <a:t>Масло МС-20 (ГОСТ 21743-76) - имеет специальную очистку, высокую вязкость, высокую смазочную способность, не агрессивно к металлам, сплавам. </a:t>
            </a:r>
          </a:p>
          <a:p>
            <a:pPr marL="0" indent="358775"/>
            <a:r>
              <a:rPr lang="ru-RU" b="0" i="0" cap="none" dirty="0" smtClean="0">
                <a:effectLst/>
                <a:latin typeface="Times New Roman" pitchFamily="18" charset="0"/>
                <a:cs typeface="Times New Roman" pitchFamily="18" charset="0"/>
              </a:rPr>
              <a:t>Применяют в поршневых двигателях самолетов. Не имеет присадок. </a:t>
            </a:r>
          </a:p>
          <a:p>
            <a:pPr marL="0" indent="358775"/>
            <a:r>
              <a:rPr lang="ru-RU" b="0" i="0" cap="none" dirty="0" smtClean="0">
                <a:effectLst/>
                <a:latin typeface="Times New Roman" pitchFamily="18" charset="0"/>
                <a:cs typeface="Times New Roman" pitchFamily="18" charset="0"/>
              </a:rPr>
              <a:t>Масло МС-20п (ТУ 38. 101265-88) - получают добавлением многофункциональной присадки к маслу МС-20. </a:t>
            </a:r>
          </a:p>
          <a:p>
            <a:pPr marL="0" indent="358775"/>
            <a:r>
              <a:rPr lang="ru-RU" b="0" i="0" cap="none" dirty="0" smtClean="0">
                <a:effectLst/>
                <a:latin typeface="Times New Roman" pitchFamily="18" charset="0"/>
                <a:cs typeface="Times New Roman" pitchFamily="18" charset="0"/>
              </a:rPr>
              <a:t>Применяют для смазывания судовых, тепловозных и стационарных дизелей, эксплуатируемых на малосернистом топливе. Мс-20сп (ТУ 38. 101265-88) - получают добавлением многофункциональной присадки ЦИАТИМ-339 к маслу МС-20. </a:t>
            </a:r>
          </a:p>
          <a:p>
            <a:pPr marL="0" indent="358775"/>
            <a:r>
              <a:rPr lang="ru-RU" b="0" i="0" cap="none" dirty="0" smtClean="0">
                <a:effectLst/>
                <a:latin typeface="Times New Roman" pitchFamily="18" charset="0"/>
                <a:cs typeface="Times New Roman" pitchFamily="18" charset="0"/>
              </a:rPr>
              <a:t>Область применения та же, что и у масла МС-20п. </a:t>
            </a:r>
          </a:p>
          <a:p>
            <a:pPr marL="0" indent="358775"/>
            <a:r>
              <a:rPr lang="ru-RU" b="0" i="0" cap="none" dirty="0" smtClean="0">
                <a:effectLst/>
                <a:latin typeface="Times New Roman" pitchFamily="18" charset="0"/>
                <a:cs typeface="Times New Roman" pitchFamily="18" charset="0"/>
              </a:rPr>
              <a:t>Присутствие щелочной присадки в маслах МС-20п и МС-20сп позволяет использовать эти масла с большей эффективностью при эксплуатации дизельных двигателей, что увеличивает межремонтный период.</a:t>
            </a: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pic>
        <p:nvPicPr>
          <p:cNvPr id="5" name="Рисунок 5">
            <a:extLst>
              <a:ext uri="{FF2B5EF4-FFF2-40B4-BE49-F238E27FC236}">
                <a16:creationId xmlns="" xmlns:a16="http://schemas.microsoft.com/office/drawing/2014/main" id="{5271CFCA-E24A-4540-8F6A-3D28FB95E2E4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2"/>
          <a:srcRect r="12281"/>
          <a:stretch>
            <a:fillRect/>
          </a:stretch>
        </p:blipFill>
        <p:spPr>
          <a:xfrm>
            <a:off x="0" y="1285038"/>
            <a:ext cx="4511824" cy="5572962"/>
          </a:xfrm>
        </p:spPr>
      </p:pic>
    </p:spTree>
    <p:extLst>
      <p:ext uri="{BB962C8B-B14F-4D97-AF65-F5344CB8AC3E}">
        <p14:creationId xmlns="" xmlns:p14="http://schemas.microsoft.com/office/powerpoint/2010/main" val="622864335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627</Words>
  <Application>Microsoft Office PowerPoint</Application>
  <PresentationFormat>Произвольный</PresentationFormat>
  <Paragraphs>97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Капля</vt:lpstr>
      <vt:lpstr>авиамасла для поршневых двигателей</vt:lpstr>
      <vt:lpstr>Авиационное масло — жидкость, применяемая для смазки двигателей и редукторов силовых установок летательных аппаратов.   Авиационные масла служат для уменьшения трения и износа деталей, отвода от них теплоты, предохранения от коррозии, удаления твердых частиц износа из зоны трения.</vt:lpstr>
      <vt:lpstr>Авиационные масла работают при разных режимах трения, высоких температурах, нагрузках, скоростях, в контакте с различными конструкционными материалами, в условиях высокой аэрации, вследствие чего к ним предъявляются жесткие требования.</vt:lpstr>
      <vt:lpstr>Авиационные масла</vt:lpstr>
      <vt:lpstr>Синтетические Масла</vt:lpstr>
      <vt:lpstr>Авиационные масла</vt:lpstr>
      <vt:lpstr>Масло МС-14 (ГОСТ 21743-76) — масло селективной очистки. Применяют в осевых шарнирах втулок винтов вертолетов и в качестве базового для некоторых моторных масел и смазок.   Масло МС-14 в настоящее время не производится.</vt:lpstr>
      <vt:lpstr>Технические Характеристики</vt:lpstr>
      <vt:lpstr>Авиационные масло МС-20</vt:lpstr>
      <vt:lpstr>МС-20</vt:lpstr>
      <vt:lpstr>Технические характеристики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Марки масел для поршневых двигателей , особенности применения</dc:title>
  <dc:creator>Kerry T.</dc:creator>
  <cp:lastModifiedBy>User</cp:lastModifiedBy>
  <cp:revision>6</cp:revision>
  <dcterms:created xsi:type="dcterms:W3CDTF">2021-12-07T19:10:33Z</dcterms:created>
  <dcterms:modified xsi:type="dcterms:W3CDTF">2024-04-02T04:29:21Z</dcterms:modified>
</cp:coreProperties>
</file>