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70" r:id="rId11"/>
    <p:sldId id="267" r:id="rId12"/>
    <p:sldId id="268" r:id="rId13"/>
    <p:sldId id="266" r:id="rId14"/>
    <p:sldId id="269" r:id="rId15"/>
    <p:sldId id="271" r:id="rId16"/>
    <p:sldId id="272" r:id="rId17"/>
    <p:sldId id="273" r:id="rId18"/>
    <p:sldId id="279" r:id="rId19"/>
    <p:sldId id="280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C48CF-A6DA-4062-8E3A-BCC61F30420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3EB03-2788-4D23-B54A-63ED711383F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Конституция РК</a:t>
          </a:r>
          <a:endParaRPr lang="ru-RU" sz="2400" b="1" dirty="0">
            <a:solidFill>
              <a:schemeClr val="bg1"/>
            </a:solidFill>
          </a:endParaRPr>
        </a:p>
      </dgm:t>
    </dgm:pt>
    <dgm:pt modelId="{4B8F3440-C416-4462-9C09-9625D13EA1F2}" type="parTrans" cxnId="{56F80ED8-0CDA-4C93-8776-72C18EE9D496}">
      <dgm:prSet/>
      <dgm:spPr/>
      <dgm:t>
        <a:bodyPr/>
        <a:lstStyle/>
        <a:p>
          <a:endParaRPr lang="ru-RU"/>
        </a:p>
      </dgm:t>
    </dgm:pt>
    <dgm:pt modelId="{DF95E3B1-EACB-4F6A-A514-3E04B700D02D}" type="sibTrans" cxnId="{56F80ED8-0CDA-4C93-8776-72C18EE9D496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6B4FD915-30E1-4046-965F-D42BDF3B109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Закон РК «О гражданской защите»</a:t>
          </a:r>
          <a:endParaRPr lang="ru-RU" sz="2000" b="1" dirty="0">
            <a:solidFill>
              <a:schemeClr val="bg1"/>
            </a:solidFill>
          </a:endParaRPr>
        </a:p>
      </dgm:t>
    </dgm:pt>
    <dgm:pt modelId="{EBE394D7-E193-413A-8F9E-0DD44C6EB0CC}" type="parTrans" cxnId="{5250F94C-6ECC-458C-9A4D-79D5A97A5681}">
      <dgm:prSet/>
      <dgm:spPr/>
      <dgm:t>
        <a:bodyPr/>
        <a:lstStyle/>
        <a:p>
          <a:endParaRPr lang="ru-RU"/>
        </a:p>
      </dgm:t>
    </dgm:pt>
    <dgm:pt modelId="{766FD6F3-C1DC-49CA-A441-F76682650293}" type="sibTrans" cxnId="{5250F94C-6ECC-458C-9A4D-79D5A97A5681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AC71BA24-9752-4597-ABD1-16079C3A744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Трудовой Кодекс РК</a:t>
          </a:r>
          <a:endParaRPr lang="ru-RU" sz="2000" b="1" dirty="0">
            <a:solidFill>
              <a:schemeClr val="bg1"/>
            </a:solidFill>
          </a:endParaRPr>
        </a:p>
      </dgm:t>
    </dgm:pt>
    <dgm:pt modelId="{732050F2-87D2-4686-9E51-2FEF2091D699}" type="parTrans" cxnId="{776DBB0B-791A-4A74-8BCB-6924218DB774}">
      <dgm:prSet/>
      <dgm:spPr/>
      <dgm:t>
        <a:bodyPr/>
        <a:lstStyle/>
        <a:p>
          <a:endParaRPr lang="ru-RU"/>
        </a:p>
      </dgm:t>
    </dgm:pt>
    <dgm:pt modelId="{A51CEEF9-2483-419D-9B8E-CFEF44679B97}" type="sibTrans" cxnId="{776DBB0B-791A-4A74-8BCB-6924218DB774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F137BF6-C601-451E-A261-3D4968EA95AA}" type="pres">
      <dgm:prSet presAssocID="{DC3C48CF-A6DA-4062-8E3A-BCC61F304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EB0C0-19AF-4257-BE2F-48E958BA5AE6}" type="pres">
      <dgm:prSet presAssocID="{1123EB03-2788-4D23-B54A-63ED711383F6}" presName="node" presStyleLbl="node1" presStyleIdx="0" presStyleCnt="3" custScaleX="15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B1740-25FE-4CCF-8328-E4A58C7A2F62}" type="pres">
      <dgm:prSet presAssocID="{DF95E3B1-EACB-4F6A-A514-3E04B700D02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410CAAA-E40D-4BB1-88CE-267C28028BC4}" type="pres">
      <dgm:prSet presAssocID="{DF95E3B1-EACB-4F6A-A514-3E04B700D02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6B52876-729E-4F3B-BBDA-6CE84E13031F}" type="pres">
      <dgm:prSet presAssocID="{6B4FD915-30E1-4046-965F-D42BDF3B10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68CD-869C-4923-8D35-9A4100316487}" type="pres">
      <dgm:prSet presAssocID="{766FD6F3-C1DC-49CA-A441-F7668265029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4D89A4-A9ED-4D51-9E51-06D789406D9F}" type="pres">
      <dgm:prSet presAssocID="{766FD6F3-C1DC-49CA-A441-F7668265029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65DDE93-E6EF-4CF3-A8E0-D6078D044563}" type="pres">
      <dgm:prSet presAssocID="{AC71BA24-9752-4597-ABD1-16079C3A74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49D6-E0E4-4D2E-9217-B9CB96716CC5}" type="pres">
      <dgm:prSet presAssocID="{A51CEEF9-2483-419D-9B8E-CFEF44679B9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2F3CCDB-5D4F-4349-948F-C6283B84F4D3}" type="pres">
      <dgm:prSet presAssocID="{A51CEEF9-2483-419D-9B8E-CFEF44679B9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270B69-A7BE-4F72-968E-A8922183DCA8}" type="presOf" srcId="{6B4FD915-30E1-4046-965F-D42BDF3B109B}" destId="{96B52876-729E-4F3B-BBDA-6CE84E13031F}" srcOrd="0" destOrd="0" presId="urn:microsoft.com/office/officeart/2005/8/layout/cycle7"/>
    <dgm:cxn modelId="{56F80ED8-0CDA-4C93-8776-72C18EE9D496}" srcId="{DC3C48CF-A6DA-4062-8E3A-BCC61F30420B}" destId="{1123EB03-2788-4D23-B54A-63ED711383F6}" srcOrd="0" destOrd="0" parTransId="{4B8F3440-C416-4462-9C09-9625D13EA1F2}" sibTransId="{DF95E3B1-EACB-4F6A-A514-3E04B700D02D}"/>
    <dgm:cxn modelId="{602B5708-3688-469B-A157-82C1F3F4B3EA}" type="presOf" srcId="{AC71BA24-9752-4597-ABD1-16079C3A7440}" destId="{465DDE93-E6EF-4CF3-A8E0-D6078D044563}" srcOrd="0" destOrd="0" presId="urn:microsoft.com/office/officeart/2005/8/layout/cycle7"/>
    <dgm:cxn modelId="{776DBB0B-791A-4A74-8BCB-6924218DB774}" srcId="{DC3C48CF-A6DA-4062-8E3A-BCC61F30420B}" destId="{AC71BA24-9752-4597-ABD1-16079C3A7440}" srcOrd="2" destOrd="0" parTransId="{732050F2-87D2-4686-9E51-2FEF2091D699}" sibTransId="{A51CEEF9-2483-419D-9B8E-CFEF44679B97}"/>
    <dgm:cxn modelId="{829DBE4F-1BA0-45D3-ABB1-AB1E27B0B012}" type="presOf" srcId="{A51CEEF9-2483-419D-9B8E-CFEF44679B97}" destId="{C2F3CCDB-5D4F-4349-948F-C6283B84F4D3}" srcOrd="1" destOrd="0" presId="urn:microsoft.com/office/officeart/2005/8/layout/cycle7"/>
    <dgm:cxn modelId="{EFC7F571-2711-4AF0-AE7F-313C2E6CC667}" type="presOf" srcId="{DF95E3B1-EACB-4F6A-A514-3E04B700D02D}" destId="{0A8B1740-25FE-4CCF-8328-E4A58C7A2F62}" srcOrd="0" destOrd="0" presId="urn:microsoft.com/office/officeart/2005/8/layout/cycle7"/>
    <dgm:cxn modelId="{5250F94C-6ECC-458C-9A4D-79D5A97A5681}" srcId="{DC3C48CF-A6DA-4062-8E3A-BCC61F30420B}" destId="{6B4FD915-30E1-4046-965F-D42BDF3B109B}" srcOrd="1" destOrd="0" parTransId="{EBE394D7-E193-413A-8F9E-0DD44C6EB0CC}" sibTransId="{766FD6F3-C1DC-49CA-A441-F76682650293}"/>
    <dgm:cxn modelId="{F8CD1535-0CC3-4D2A-8F85-35A7F3CC8FE2}" type="presOf" srcId="{1123EB03-2788-4D23-B54A-63ED711383F6}" destId="{801EB0C0-19AF-4257-BE2F-48E958BA5AE6}" srcOrd="0" destOrd="0" presId="urn:microsoft.com/office/officeart/2005/8/layout/cycle7"/>
    <dgm:cxn modelId="{05CA1B8A-E30B-4FD8-BB99-DE5C17F1A3B7}" type="presOf" srcId="{DC3C48CF-A6DA-4062-8E3A-BCC61F30420B}" destId="{0F137BF6-C601-451E-A261-3D4968EA95AA}" srcOrd="0" destOrd="0" presId="urn:microsoft.com/office/officeart/2005/8/layout/cycle7"/>
    <dgm:cxn modelId="{25BD44D4-96FD-4703-8ACE-F6553821AA03}" type="presOf" srcId="{766FD6F3-C1DC-49CA-A441-F76682650293}" destId="{8A4D89A4-A9ED-4D51-9E51-06D789406D9F}" srcOrd="1" destOrd="0" presId="urn:microsoft.com/office/officeart/2005/8/layout/cycle7"/>
    <dgm:cxn modelId="{68D8770A-C79B-447C-A4A1-2CEF7ED28B11}" type="presOf" srcId="{DF95E3B1-EACB-4F6A-A514-3E04B700D02D}" destId="{C410CAAA-E40D-4BB1-88CE-267C28028BC4}" srcOrd="1" destOrd="0" presId="urn:microsoft.com/office/officeart/2005/8/layout/cycle7"/>
    <dgm:cxn modelId="{B1723ADD-F641-4F9F-9EFF-25A74A665CBF}" type="presOf" srcId="{A51CEEF9-2483-419D-9B8E-CFEF44679B97}" destId="{C46949D6-E0E4-4D2E-9217-B9CB96716CC5}" srcOrd="0" destOrd="0" presId="urn:microsoft.com/office/officeart/2005/8/layout/cycle7"/>
    <dgm:cxn modelId="{34877705-4037-4D6B-B47F-DF78CD61939A}" type="presOf" srcId="{766FD6F3-C1DC-49CA-A441-F76682650293}" destId="{096F68CD-869C-4923-8D35-9A4100316487}" srcOrd="0" destOrd="0" presId="urn:microsoft.com/office/officeart/2005/8/layout/cycle7"/>
    <dgm:cxn modelId="{E8AC1F63-95FF-4FBA-93CE-C7437AB25CBC}" type="presParOf" srcId="{0F137BF6-C601-451E-A261-3D4968EA95AA}" destId="{801EB0C0-19AF-4257-BE2F-48E958BA5AE6}" srcOrd="0" destOrd="0" presId="urn:microsoft.com/office/officeart/2005/8/layout/cycle7"/>
    <dgm:cxn modelId="{0BAA6973-86F4-4232-9277-A01691CCCAD6}" type="presParOf" srcId="{0F137BF6-C601-451E-A261-3D4968EA95AA}" destId="{0A8B1740-25FE-4CCF-8328-E4A58C7A2F62}" srcOrd="1" destOrd="0" presId="urn:microsoft.com/office/officeart/2005/8/layout/cycle7"/>
    <dgm:cxn modelId="{2C183AAB-FE5E-4168-90A5-8AE0E69C1C06}" type="presParOf" srcId="{0A8B1740-25FE-4CCF-8328-E4A58C7A2F62}" destId="{C410CAAA-E40D-4BB1-88CE-267C28028BC4}" srcOrd="0" destOrd="0" presId="urn:microsoft.com/office/officeart/2005/8/layout/cycle7"/>
    <dgm:cxn modelId="{9195F35D-6C1A-4165-AA6D-1D856E0B75BE}" type="presParOf" srcId="{0F137BF6-C601-451E-A261-3D4968EA95AA}" destId="{96B52876-729E-4F3B-BBDA-6CE84E13031F}" srcOrd="2" destOrd="0" presId="urn:microsoft.com/office/officeart/2005/8/layout/cycle7"/>
    <dgm:cxn modelId="{285976EB-1275-432F-8549-917B3E02812D}" type="presParOf" srcId="{0F137BF6-C601-451E-A261-3D4968EA95AA}" destId="{096F68CD-869C-4923-8D35-9A4100316487}" srcOrd="3" destOrd="0" presId="urn:microsoft.com/office/officeart/2005/8/layout/cycle7"/>
    <dgm:cxn modelId="{0A8B8332-3531-446D-81D7-1AF756A9A872}" type="presParOf" srcId="{096F68CD-869C-4923-8D35-9A4100316487}" destId="{8A4D89A4-A9ED-4D51-9E51-06D789406D9F}" srcOrd="0" destOrd="0" presId="urn:microsoft.com/office/officeart/2005/8/layout/cycle7"/>
    <dgm:cxn modelId="{C249C189-6601-4FD2-8A2E-642AE1A62E9C}" type="presParOf" srcId="{0F137BF6-C601-451E-A261-3D4968EA95AA}" destId="{465DDE93-E6EF-4CF3-A8E0-D6078D044563}" srcOrd="4" destOrd="0" presId="urn:microsoft.com/office/officeart/2005/8/layout/cycle7"/>
    <dgm:cxn modelId="{F40397DF-A695-4063-91E1-F06C8F06C8DC}" type="presParOf" srcId="{0F137BF6-C601-451E-A261-3D4968EA95AA}" destId="{C46949D6-E0E4-4D2E-9217-B9CB96716CC5}" srcOrd="5" destOrd="0" presId="urn:microsoft.com/office/officeart/2005/8/layout/cycle7"/>
    <dgm:cxn modelId="{16735865-89F5-4530-AE79-CC71C2C179E9}" type="presParOf" srcId="{C46949D6-E0E4-4D2E-9217-B9CB96716CC5}" destId="{C2F3CCDB-5D4F-4349-948F-C6283B84F4D3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A3FAC-8BAE-4EF2-ABC6-695B1907E4A3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EC05849-6CDF-470A-A66A-1BF5D05709D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Дисциплинарное взыскание налагается  работодателем путем издания акта работодателя.</a:t>
          </a:r>
          <a:endParaRPr lang="ru-RU" sz="2000" b="1" dirty="0">
            <a:solidFill>
              <a:schemeClr val="bg1"/>
            </a:solidFill>
          </a:endParaRPr>
        </a:p>
      </dgm:t>
    </dgm:pt>
    <dgm:pt modelId="{35F025AD-CDF5-483B-A2EA-33B22EF590E3}" type="parTrans" cxnId="{E3C72C9B-29E0-481F-B16D-978610F478DD}">
      <dgm:prSet/>
      <dgm:spPr/>
      <dgm:t>
        <a:bodyPr/>
        <a:lstStyle/>
        <a:p>
          <a:endParaRPr lang="ru-RU"/>
        </a:p>
      </dgm:t>
    </dgm:pt>
    <dgm:pt modelId="{D2517581-5B8F-4E28-A87E-FAD5E4727329}" type="sibTrans" cxnId="{E3C72C9B-29E0-481F-B16D-978610F478DD}">
      <dgm:prSet/>
      <dgm:spPr/>
      <dgm:t>
        <a:bodyPr/>
        <a:lstStyle/>
        <a:p>
          <a:endParaRPr lang="ru-RU"/>
        </a:p>
      </dgm:t>
    </dgm:pt>
    <dgm:pt modelId="{0AD602C0-E85E-4DF1-A3D9-6C4BB3B7D24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За каждый дисциплинарный проступок к работнику может быть применено только одно дисциплинарное взыскание.</a:t>
          </a:r>
          <a:endParaRPr lang="ru-RU" sz="2000" b="1" dirty="0">
            <a:solidFill>
              <a:schemeClr val="bg1"/>
            </a:solidFill>
          </a:endParaRPr>
        </a:p>
      </dgm:t>
    </dgm:pt>
    <dgm:pt modelId="{D5EC6D60-5667-4A12-91B1-992FC6D6EBA1}" type="parTrans" cxnId="{85775D7A-89E4-4683-81DB-3C74272AA340}">
      <dgm:prSet/>
      <dgm:spPr/>
      <dgm:t>
        <a:bodyPr/>
        <a:lstStyle/>
        <a:p>
          <a:endParaRPr lang="ru-RU"/>
        </a:p>
      </dgm:t>
    </dgm:pt>
    <dgm:pt modelId="{B00F558E-8609-4DD8-A16F-C756AFA018D4}" type="sibTrans" cxnId="{85775D7A-89E4-4683-81DB-3C74272AA340}">
      <dgm:prSet/>
      <dgm:spPr/>
      <dgm:t>
        <a:bodyPr/>
        <a:lstStyle/>
        <a:p>
          <a:endParaRPr lang="ru-RU"/>
        </a:p>
      </dgm:t>
    </dgm:pt>
    <dgm:pt modelId="{E2010763-EBD1-4DC9-8FAF-FCCC8B4DE22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Акт о наложении дисциплинарного взыскания объявляется работнику, подвергнутому дисциплинарному взысканию, под роспись в течение 3 рабочих дней со дня его издания.</a:t>
          </a:r>
          <a:endParaRPr lang="ru-RU" sz="1800" b="1" dirty="0">
            <a:solidFill>
              <a:schemeClr val="bg1"/>
            </a:solidFill>
          </a:endParaRPr>
        </a:p>
      </dgm:t>
    </dgm:pt>
    <dgm:pt modelId="{97A57938-2EEE-4E44-9171-5EF00A0BA0DB}" type="parTrans" cxnId="{50EDF41F-D462-4AEE-A03B-D66879B5330D}">
      <dgm:prSet/>
      <dgm:spPr/>
      <dgm:t>
        <a:bodyPr/>
        <a:lstStyle/>
        <a:p>
          <a:endParaRPr lang="ru-RU"/>
        </a:p>
      </dgm:t>
    </dgm:pt>
    <dgm:pt modelId="{8678AA49-B895-4829-99D4-C4706F2BE453}" type="sibTrans" cxnId="{50EDF41F-D462-4AEE-A03B-D66879B5330D}">
      <dgm:prSet/>
      <dgm:spPr/>
      <dgm:t>
        <a:bodyPr/>
        <a:lstStyle/>
        <a:p>
          <a:endParaRPr lang="ru-RU"/>
        </a:p>
      </dgm:t>
    </dgm:pt>
    <dgm:pt modelId="{55EED52B-93E3-4121-9B4D-D129F625945B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Срок действия дисциплинарного взыскания не может превышать 6 месяцев со дня его применения, за исключением расторжения трудового договора.</a:t>
          </a:r>
          <a:endParaRPr lang="ru-RU" sz="1800" b="1" dirty="0">
            <a:solidFill>
              <a:schemeClr val="bg1"/>
            </a:solidFill>
          </a:endParaRPr>
        </a:p>
      </dgm:t>
    </dgm:pt>
    <dgm:pt modelId="{B6E2497F-15A9-454A-B182-1DD4887C7861}" type="parTrans" cxnId="{1C75401C-5AA3-4547-9D98-568CB8368D6F}">
      <dgm:prSet/>
      <dgm:spPr/>
      <dgm:t>
        <a:bodyPr/>
        <a:lstStyle/>
        <a:p>
          <a:endParaRPr lang="ru-RU"/>
        </a:p>
      </dgm:t>
    </dgm:pt>
    <dgm:pt modelId="{CE6AD017-D579-4E6C-AE49-B39D9DB59332}" type="sibTrans" cxnId="{1C75401C-5AA3-4547-9D98-568CB8368D6F}">
      <dgm:prSet/>
      <dgm:spPr/>
      <dgm:t>
        <a:bodyPr/>
        <a:lstStyle/>
        <a:p>
          <a:endParaRPr lang="ru-RU"/>
        </a:p>
      </dgm:t>
    </dgm:pt>
    <dgm:pt modelId="{24DEF163-F22C-4285-8657-7EA1DF63E04C}" type="pres">
      <dgm:prSet presAssocID="{D2FA3FAC-8BAE-4EF2-ABC6-695B1907E4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0DEA9-D17D-44B6-8EDA-249B84950669}" type="pres">
      <dgm:prSet presAssocID="{D2FA3FAC-8BAE-4EF2-ABC6-695B1907E4A3}" presName="dummyMaxCanvas" presStyleCnt="0">
        <dgm:presLayoutVars/>
      </dgm:prSet>
      <dgm:spPr/>
    </dgm:pt>
    <dgm:pt modelId="{50D4EA08-0CD1-44D0-A3F2-FC60A6910FB8}" type="pres">
      <dgm:prSet presAssocID="{D2FA3FAC-8BAE-4EF2-ABC6-695B1907E4A3}" presName="FourNodes_1" presStyleLbl="node1" presStyleIdx="0" presStyleCnt="4" custScaleX="96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A104C-6BB4-410B-ACA2-9471732E997E}" type="pres">
      <dgm:prSet presAssocID="{D2FA3FAC-8BAE-4EF2-ABC6-695B1907E4A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423B-706D-4B82-BEFA-5BDED89CD04C}" type="pres">
      <dgm:prSet presAssocID="{D2FA3FAC-8BAE-4EF2-ABC6-695B1907E4A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FFEAC-A751-428A-8B84-2449A17660E9}" type="pres">
      <dgm:prSet presAssocID="{D2FA3FAC-8BAE-4EF2-ABC6-695B1907E4A3}" presName="FourNodes_4" presStyleLbl="node1" presStyleIdx="3" presStyleCnt="4" custLinFactNeighborX="-463" custLinFactNeighborY="-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5CFF-50E1-455C-9B98-05E4051EE28B}" type="pres">
      <dgm:prSet presAssocID="{D2FA3FAC-8BAE-4EF2-ABC6-695B1907E4A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C4B32-FE5D-4481-8B5C-111612B04088}" type="pres">
      <dgm:prSet presAssocID="{D2FA3FAC-8BAE-4EF2-ABC6-695B1907E4A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9A616-9FE8-4F01-8620-AD216FC50090}" type="pres">
      <dgm:prSet presAssocID="{D2FA3FAC-8BAE-4EF2-ABC6-695B1907E4A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D3ADA-2A57-47F6-BFB1-3CDED27E892A}" type="pres">
      <dgm:prSet presAssocID="{D2FA3FAC-8BAE-4EF2-ABC6-695B1907E4A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D7DE1-AB1E-4161-AD33-21F9C3E1BEB9}" type="pres">
      <dgm:prSet presAssocID="{D2FA3FAC-8BAE-4EF2-ABC6-695B1907E4A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256AE-46AE-4D17-860F-C1AA8A75819B}" type="pres">
      <dgm:prSet presAssocID="{D2FA3FAC-8BAE-4EF2-ABC6-695B1907E4A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229AF-DD05-426D-80F0-9D0AC2594B5D}" type="pres">
      <dgm:prSet presAssocID="{D2FA3FAC-8BAE-4EF2-ABC6-695B1907E4A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4F8E9-494E-4CCC-8877-5EED1BE64E66}" type="presOf" srcId="{6EC05849-6CDF-470A-A66A-1BF5D05709DF}" destId="{50D4EA08-0CD1-44D0-A3F2-FC60A6910FB8}" srcOrd="0" destOrd="0" presId="urn:microsoft.com/office/officeart/2005/8/layout/vProcess5"/>
    <dgm:cxn modelId="{18A7668F-1846-471F-BEAC-AD71C0F08D9D}" type="presOf" srcId="{55EED52B-93E3-4121-9B4D-D129F625945B}" destId="{0D1229AF-DD05-426D-80F0-9D0AC2594B5D}" srcOrd="1" destOrd="0" presId="urn:microsoft.com/office/officeart/2005/8/layout/vProcess5"/>
    <dgm:cxn modelId="{850513DB-4CA8-47AF-9C55-EA90D2920142}" type="presOf" srcId="{6EC05849-6CDF-470A-A66A-1BF5D05709DF}" destId="{A37D3ADA-2A57-47F6-BFB1-3CDED27E892A}" srcOrd="1" destOrd="0" presId="urn:microsoft.com/office/officeart/2005/8/layout/vProcess5"/>
    <dgm:cxn modelId="{8BB48F05-9126-4847-9569-A3A6E0A01D91}" type="presOf" srcId="{0AD602C0-E85E-4DF1-A3D9-6C4BB3B7D241}" destId="{168D7DE1-AB1E-4161-AD33-21F9C3E1BEB9}" srcOrd="1" destOrd="0" presId="urn:microsoft.com/office/officeart/2005/8/layout/vProcess5"/>
    <dgm:cxn modelId="{28262408-3AA3-4D16-AE3F-C77F0AA047C5}" type="presOf" srcId="{8678AA49-B895-4829-99D4-C4706F2BE453}" destId="{2379A616-9FE8-4F01-8620-AD216FC50090}" srcOrd="0" destOrd="0" presId="urn:microsoft.com/office/officeart/2005/8/layout/vProcess5"/>
    <dgm:cxn modelId="{FC23B232-667F-41BE-BBF3-70744BC46E2D}" type="presOf" srcId="{D2FA3FAC-8BAE-4EF2-ABC6-695B1907E4A3}" destId="{24DEF163-F22C-4285-8657-7EA1DF63E04C}" srcOrd="0" destOrd="0" presId="urn:microsoft.com/office/officeart/2005/8/layout/vProcess5"/>
    <dgm:cxn modelId="{E3C72C9B-29E0-481F-B16D-978610F478DD}" srcId="{D2FA3FAC-8BAE-4EF2-ABC6-695B1907E4A3}" destId="{6EC05849-6CDF-470A-A66A-1BF5D05709DF}" srcOrd="0" destOrd="0" parTransId="{35F025AD-CDF5-483B-A2EA-33B22EF590E3}" sibTransId="{D2517581-5B8F-4E28-A87E-FAD5E4727329}"/>
    <dgm:cxn modelId="{FC737676-35CB-489D-BADB-6E33A6E90403}" type="presOf" srcId="{B00F558E-8609-4DD8-A16F-C756AFA018D4}" destId="{A54C4B32-FE5D-4481-8B5C-111612B04088}" srcOrd="0" destOrd="0" presId="urn:microsoft.com/office/officeart/2005/8/layout/vProcess5"/>
    <dgm:cxn modelId="{50EDF41F-D462-4AEE-A03B-D66879B5330D}" srcId="{D2FA3FAC-8BAE-4EF2-ABC6-695B1907E4A3}" destId="{E2010763-EBD1-4DC9-8FAF-FCCC8B4DE225}" srcOrd="2" destOrd="0" parTransId="{97A57938-2EEE-4E44-9171-5EF00A0BA0DB}" sibTransId="{8678AA49-B895-4829-99D4-C4706F2BE453}"/>
    <dgm:cxn modelId="{1C75401C-5AA3-4547-9D98-568CB8368D6F}" srcId="{D2FA3FAC-8BAE-4EF2-ABC6-695B1907E4A3}" destId="{55EED52B-93E3-4121-9B4D-D129F625945B}" srcOrd="3" destOrd="0" parTransId="{B6E2497F-15A9-454A-B182-1DD4887C7861}" sibTransId="{CE6AD017-D579-4E6C-AE49-B39D9DB59332}"/>
    <dgm:cxn modelId="{04C98632-FCF1-428D-A9E4-3D9EE60F5E16}" type="presOf" srcId="{E2010763-EBD1-4DC9-8FAF-FCCC8B4DE225}" destId="{8DD1423B-706D-4B82-BEFA-5BDED89CD04C}" srcOrd="0" destOrd="0" presId="urn:microsoft.com/office/officeart/2005/8/layout/vProcess5"/>
    <dgm:cxn modelId="{65A849EB-7E5C-4FE0-9F07-F9945FB17E32}" type="presOf" srcId="{D2517581-5B8F-4E28-A87E-FAD5E4727329}" destId="{349F5CFF-50E1-455C-9B98-05E4051EE28B}" srcOrd="0" destOrd="0" presId="urn:microsoft.com/office/officeart/2005/8/layout/vProcess5"/>
    <dgm:cxn modelId="{85775D7A-89E4-4683-81DB-3C74272AA340}" srcId="{D2FA3FAC-8BAE-4EF2-ABC6-695B1907E4A3}" destId="{0AD602C0-E85E-4DF1-A3D9-6C4BB3B7D241}" srcOrd="1" destOrd="0" parTransId="{D5EC6D60-5667-4A12-91B1-992FC6D6EBA1}" sibTransId="{B00F558E-8609-4DD8-A16F-C756AFA018D4}"/>
    <dgm:cxn modelId="{462285FE-C143-410D-920C-608F404C9983}" type="presOf" srcId="{0AD602C0-E85E-4DF1-A3D9-6C4BB3B7D241}" destId="{3FAA104C-6BB4-410B-ACA2-9471732E997E}" srcOrd="0" destOrd="0" presId="urn:microsoft.com/office/officeart/2005/8/layout/vProcess5"/>
    <dgm:cxn modelId="{516E4DD6-8154-42B1-88AE-D6F896E0A783}" type="presOf" srcId="{55EED52B-93E3-4121-9B4D-D129F625945B}" destId="{EF9FFEAC-A751-428A-8B84-2449A17660E9}" srcOrd="0" destOrd="0" presId="urn:microsoft.com/office/officeart/2005/8/layout/vProcess5"/>
    <dgm:cxn modelId="{7EB47A7C-3939-441B-B380-09EBA6458E10}" type="presOf" srcId="{E2010763-EBD1-4DC9-8FAF-FCCC8B4DE225}" destId="{947256AE-46AE-4D17-860F-C1AA8A75819B}" srcOrd="1" destOrd="0" presId="urn:microsoft.com/office/officeart/2005/8/layout/vProcess5"/>
    <dgm:cxn modelId="{65AF4E12-A9F6-46FB-985F-992D82C9F9E7}" type="presParOf" srcId="{24DEF163-F22C-4285-8657-7EA1DF63E04C}" destId="{5370DEA9-D17D-44B6-8EDA-249B84950669}" srcOrd="0" destOrd="0" presId="urn:microsoft.com/office/officeart/2005/8/layout/vProcess5"/>
    <dgm:cxn modelId="{488CD344-A8D8-4EEE-8B0C-38AD0889BF57}" type="presParOf" srcId="{24DEF163-F22C-4285-8657-7EA1DF63E04C}" destId="{50D4EA08-0CD1-44D0-A3F2-FC60A6910FB8}" srcOrd="1" destOrd="0" presId="urn:microsoft.com/office/officeart/2005/8/layout/vProcess5"/>
    <dgm:cxn modelId="{1EAA6939-1556-43AF-B8A6-97E08EAB1614}" type="presParOf" srcId="{24DEF163-F22C-4285-8657-7EA1DF63E04C}" destId="{3FAA104C-6BB4-410B-ACA2-9471732E997E}" srcOrd="2" destOrd="0" presId="urn:microsoft.com/office/officeart/2005/8/layout/vProcess5"/>
    <dgm:cxn modelId="{36FD4DC8-7679-4E95-AD77-8B7F85250E7A}" type="presParOf" srcId="{24DEF163-F22C-4285-8657-7EA1DF63E04C}" destId="{8DD1423B-706D-4B82-BEFA-5BDED89CD04C}" srcOrd="3" destOrd="0" presId="urn:microsoft.com/office/officeart/2005/8/layout/vProcess5"/>
    <dgm:cxn modelId="{526C2C49-43D1-4784-A909-722C66C51EC8}" type="presParOf" srcId="{24DEF163-F22C-4285-8657-7EA1DF63E04C}" destId="{EF9FFEAC-A751-428A-8B84-2449A17660E9}" srcOrd="4" destOrd="0" presId="urn:microsoft.com/office/officeart/2005/8/layout/vProcess5"/>
    <dgm:cxn modelId="{FF8F8B3D-289B-40D1-A38E-971F85BA457E}" type="presParOf" srcId="{24DEF163-F22C-4285-8657-7EA1DF63E04C}" destId="{349F5CFF-50E1-455C-9B98-05E4051EE28B}" srcOrd="5" destOrd="0" presId="urn:microsoft.com/office/officeart/2005/8/layout/vProcess5"/>
    <dgm:cxn modelId="{57CD7C3C-43C9-4551-82D4-EF7FAC7F0F3B}" type="presParOf" srcId="{24DEF163-F22C-4285-8657-7EA1DF63E04C}" destId="{A54C4B32-FE5D-4481-8B5C-111612B04088}" srcOrd="6" destOrd="0" presId="urn:microsoft.com/office/officeart/2005/8/layout/vProcess5"/>
    <dgm:cxn modelId="{32D64896-4303-43D2-8783-9BD3BA9AF1C2}" type="presParOf" srcId="{24DEF163-F22C-4285-8657-7EA1DF63E04C}" destId="{2379A616-9FE8-4F01-8620-AD216FC50090}" srcOrd="7" destOrd="0" presId="urn:microsoft.com/office/officeart/2005/8/layout/vProcess5"/>
    <dgm:cxn modelId="{E93C5336-0DD2-417B-A559-DBA5E9AA6719}" type="presParOf" srcId="{24DEF163-F22C-4285-8657-7EA1DF63E04C}" destId="{A37D3ADA-2A57-47F6-BFB1-3CDED27E892A}" srcOrd="8" destOrd="0" presId="urn:microsoft.com/office/officeart/2005/8/layout/vProcess5"/>
    <dgm:cxn modelId="{A646B170-8787-4F3C-BEC2-24219BF2A35E}" type="presParOf" srcId="{24DEF163-F22C-4285-8657-7EA1DF63E04C}" destId="{168D7DE1-AB1E-4161-AD33-21F9C3E1BEB9}" srcOrd="9" destOrd="0" presId="urn:microsoft.com/office/officeart/2005/8/layout/vProcess5"/>
    <dgm:cxn modelId="{03BB4199-46A4-4BCA-A66A-29FE64DFA576}" type="presParOf" srcId="{24DEF163-F22C-4285-8657-7EA1DF63E04C}" destId="{947256AE-46AE-4D17-860F-C1AA8A75819B}" srcOrd="10" destOrd="0" presId="urn:microsoft.com/office/officeart/2005/8/layout/vProcess5"/>
    <dgm:cxn modelId="{7CA89EBA-A7BA-4538-8F89-0F7422EDA8B6}" type="presParOf" srcId="{24DEF163-F22C-4285-8657-7EA1DF63E04C}" destId="{0D1229AF-DD05-426D-80F0-9D0AC2594B5D}" srcOrd="11" destOrd="0" presId="urn:microsoft.com/office/officeart/2005/8/layout/vProcess5"/>
  </dgm:cxnLst>
  <dgm:bg>
    <a:solidFill>
      <a:srgbClr val="92D050"/>
    </a:solidFill>
  </dgm:bg>
  <dgm:whole>
    <a:ln w="57150">
      <a:solidFill>
        <a:srgbClr val="FF000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6B404-8B46-4254-9A10-6A6202C98B0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BAE57C4-E215-4D4E-A0E5-41C048343606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Нормальная продолжительность </a:t>
          </a:r>
          <a:r>
            <a:rPr lang="ru-RU" sz="1600" b="1" dirty="0" smtClean="0">
              <a:solidFill>
                <a:schemeClr val="bg1"/>
              </a:solidFill>
            </a:rPr>
            <a:t>рабочего времени не может превышать 40 часов в неделю (ТК РК статья 68)</a:t>
          </a:r>
          <a:endParaRPr lang="ru-RU" sz="1600" b="1" dirty="0">
            <a:solidFill>
              <a:schemeClr val="bg1"/>
            </a:solidFill>
          </a:endParaRPr>
        </a:p>
      </dgm:t>
    </dgm:pt>
    <dgm:pt modelId="{6DAE7A67-028F-4FEE-B040-73A8FD437D0C}" type="parTrans" cxnId="{DFF71FD8-45EF-481F-8C8D-1D77D46C6D13}">
      <dgm:prSet/>
      <dgm:spPr/>
      <dgm:t>
        <a:bodyPr/>
        <a:lstStyle/>
        <a:p>
          <a:endParaRPr lang="ru-RU"/>
        </a:p>
      </dgm:t>
    </dgm:pt>
    <dgm:pt modelId="{F3DF068E-948C-4CB9-9E15-6CFFF4330DA2}" type="sibTrans" cxnId="{DFF71FD8-45EF-481F-8C8D-1D77D46C6D13}">
      <dgm:prSet/>
      <dgm:spPr/>
      <dgm:t>
        <a:bodyPr/>
        <a:lstStyle/>
        <a:p>
          <a:endParaRPr lang="ru-RU"/>
        </a:p>
      </dgm:t>
    </dgm:pt>
    <dgm:pt modelId="{59C68506-F5C2-4923-8263-F0058C5A6B5C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Сокращенная продолжительность </a:t>
          </a:r>
          <a:r>
            <a:rPr lang="ru-RU" sz="1600" b="1" dirty="0" smtClean="0">
              <a:solidFill>
                <a:schemeClr val="bg1"/>
              </a:solidFill>
            </a:rPr>
            <a:t>рабочего времени для работников, занятых на тяжелых работах, 36 часов рабочей недели (ТК РК статья 69)</a:t>
          </a:r>
          <a:endParaRPr lang="ru-RU" sz="1600" b="1" dirty="0">
            <a:solidFill>
              <a:schemeClr val="bg1"/>
            </a:solidFill>
          </a:endParaRPr>
        </a:p>
      </dgm:t>
    </dgm:pt>
    <dgm:pt modelId="{40E248FE-F408-4EDF-BBB7-4C9C42C9F329}" type="parTrans" cxnId="{605715AD-10F9-4F3D-BD78-42C9D03F5367}">
      <dgm:prSet/>
      <dgm:spPr/>
      <dgm:t>
        <a:bodyPr/>
        <a:lstStyle/>
        <a:p>
          <a:endParaRPr lang="ru-RU"/>
        </a:p>
      </dgm:t>
    </dgm:pt>
    <dgm:pt modelId="{C00794F0-D09B-4C0E-AF72-7C40569337C9}" type="sibTrans" cxnId="{605715AD-10F9-4F3D-BD78-42C9D03F5367}">
      <dgm:prSet/>
      <dgm:spPr/>
      <dgm:t>
        <a:bodyPr/>
        <a:lstStyle/>
        <a:p>
          <a:endParaRPr lang="ru-RU"/>
        </a:p>
      </dgm:t>
    </dgm:pt>
    <dgm:pt modelId="{4153FB84-5358-46A5-ACA1-DADA1FDF7B8A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Неполное рабочее время – </a:t>
          </a:r>
          <a:r>
            <a:rPr lang="ru-RU" sz="1600" b="1" dirty="0" err="1" smtClean="0">
              <a:solidFill>
                <a:schemeClr val="bg1"/>
              </a:solidFill>
            </a:rPr>
            <a:t>время</a:t>
          </a:r>
          <a:r>
            <a:rPr lang="ru-RU" sz="1600" b="1" dirty="0" smtClean="0">
              <a:solidFill>
                <a:schemeClr val="bg1"/>
              </a:solidFill>
            </a:rPr>
            <a:t>, которое меньше нормальной продолжительности, установленной ТК РК (ТК РК статья 70)</a:t>
          </a:r>
          <a:endParaRPr lang="ru-RU" sz="1600" b="1" dirty="0">
            <a:solidFill>
              <a:schemeClr val="bg1"/>
            </a:solidFill>
          </a:endParaRPr>
        </a:p>
      </dgm:t>
    </dgm:pt>
    <dgm:pt modelId="{A67931C8-D6B0-41E3-B245-54589D351EA1}" type="parTrans" cxnId="{8881F94E-FFA2-423D-A286-0ABD6F9983A7}">
      <dgm:prSet/>
      <dgm:spPr/>
      <dgm:t>
        <a:bodyPr/>
        <a:lstStyle/>
        <a:p>
          <a:endParaRPr lang="ru-RU"/>
        </a:p>
      </dgm:t>
    </dgm:pt>
    <dgm:pt modelId="{179F765F-82DD-4703-A6FC-13455DD6CC4D}" type="sibTrans" cxnId="{8881F94E-FFA2-423D-A286-0ABD6F9983A7}">
      <dgm:prSet/>
      <dgm:spPr/>
      <dgm:t>
        <a:bodyPr/>
        <a:lstStyle/>
        <a:p>
          <a:endParaRPr lang="ru-RU"/>
        </a:p>
      </dgm:t>
    </dgm:pt>
    <dgm:pt modelId="{69E21AD4-8E0A-48A6-B11D-CA38401E78BF}" type="pres">
      <dgm:prSet presAssocID="{3FB6B404-8B46-4254-9A10-6A6202C98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97146-EC15-41EA-BC3F-9CCD160FADD9}" type="pres">
      <dgm:prSet presAssocID="{BBAE57C4-E215-4D4E-A0E5-41C048343606}" presName="parentLin" presStyleCnt="0"/>
      <dgm:spPr/>
    </dgm:pt>
    <dgm:pt modelId="{535795B6-D8DD-40B0-B396-EE49D7361763}" type="pres">
      <dgm:prSet presAssocID="{BBAE57C4-E215-4D4E-A0E5-41C0483436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F5B485-F867-47AC-83C3-22BA08BD5B17}" type="pres">
      <dgm:prSet presAssocID="{BBAE57C4-E215-4D4E-A0E5-41C0483436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1A9E2-D8A5-4A69-814E-9CC9FAA8305A}" type="pres">
      <dgm:prSet presAssocID="{BBAE57C4-E215-4D4E-A0E5-41C048343606}" presName="negativeSpace" presStyleCnt="0"/>
      <dgm:spPr/>
    </dgm:pt>
    <dgm:pt modelId="{C7E5DF94-B741-484A-BF83-1E3B9B60E511}" type="pres">
      <dgm:prSet presAssocID="{BBAE57C4-E215-4D4E-A0E5-41C048343606}" presName="childText" presStyleLbl="conFgAcc1" presStyleIdx="0" presStyleCnt="3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</dgm:pt>
    <dgm:pt modelId="{0E3DB9B5-DF5F-46B1-9CFE-5C1E35DB11C5}" type="pres">
      <dgm:prSet presAssocID="{F3DF068E-948C-4CB9-9E15-6CFFF4330DA2}" presName="spaceBetweenRectangles" presStyleCnt="0"/>
      <dgm:spPr/>
    </dgm:pt>
    <dgm:pt modelId="{1787C100-75A2-472F-ACFA-DE2F1845F6CE}" type="pres">
      <dgm:prSet presAssocID="{59C68506-F5C2-4923-8263-F0058C5A6B5C}" presName="parentLin" presStyleCnt="0"/>
      <dgm:spPr/>
    </dgm:pt>
    <dgm:pt modelId="{284BF5C5-E841-414A-B489-451D2B42E344}" type="pres">
      <dgm:prSet presAssocID="{59C68506-F5C2-4923-8263-F0058C5A6B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326A76-96E2-472B-9901-E10FCEEBC1ED}" type="pres">
      <dgm:prSet presAssocID="{59C68506-F5C2-4923-8263-F0058C5A6B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05B21-85DC-4238-B5A5-0728F98C1D10}" type="pres">
      <dgm:prSet presAssocID="{59C68506-F5C2-4923-8263-F0058C5A6B5C}" presName="negativeSpace" presStyleCnt="0"/>
      <dgm:spPr/>
    </dgm:pt>
    <dgm:pt modelId="{30E40163-7222-45D1-869B-D932052DD740}" type="pres">
      <dgm:prSet presAssocID="{59C68506-F5C2-4923-8263-F0058C5A6B5C}" presName="childText" presStyleLbl="conFgAcc1" presStyleIdx="1" presStyleCnt="3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</dgm:pt>
    <dgm:pt modelId="{20646E25-BDA9-4CEF-B738-0AC3CBC3A0F1}" type="pres">
      <dgm:prSet presAssocID="{C00794F0-D09B-4C0E-AF72-7C40569337C9}" presName="spaceBetweenRectangles" presStyleCnt="0"/>
      <dgm:spPr/>
    </dgm:pt>
    <dgm:pt modelId="{BB44B4F7-9026-4170-8954-DEB905A23219}" type="pres">
      <dgm:prSet presAssocID="{4153FB84-5358-46A5-ACA1-DADA1FDF7B8A}" presName="parentLin" presStyleCnt="0"/>
      <dgm:spPr/>
    </dgm:pt>
    <dgm:pt modelId="{C419B779-537E-44A6-9678-E54AF418041E}" type="pres">
      <dgm:prSet presAssocID="{4153FB84-5358-46A5-ACA1-DADA1FDF7B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D7C61EA-ECEA-40E5-8979-E30804BD5A88}" type="pres">
      <dgm:prSet presAssocID="{4153FB84-5358-46A5-ACA1-DADA1FDF7B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F3383-74EB-410D-9512-F175E7EB137F}" type="pres">
      <dgm:prSet presAssocID="{4153FB84-5358-46A5-ACA1-DADA1FDF7B8A}" presName="negativeSpace" presStyleCnt="0"/>
      <dgm:spPr/>
    </dgm:pt>
    <dgm:pt modelId="{5740F2A4-C90E-4B86-A4E9-576A21E399BA}" type="pres">
      <dgm:prSet presAssocID="{4153FB84-5358-46A5-ACA1-DADA1FDF7B8A}" presName="childText" presStyleLbl="conFgAcc1" presStyleIdx="2" presStyleCnt="3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</dgm:pt>
  </dgm:ptLst>
  <dgm:cxnLst>
    <dgm:cxn modelId="{605715AD-10F9-4F3D-BD78-42C9D03F5367}" srcId="{3FB6B404-8B46-4254-9A10-6A6202C98B08}" destId="{59C68506-F5C2-4923-8263-F0058C5A6B5C}" srcOrd="1" destOrd="0" parTransId="{40E248FE-F408-4EDF-BBB7-4C9C42C9F329}" sibTransId="{C00794F0-D09B-4C0E-AF72-7C40569337C9}"/>
    <dgm:cxn modelId="{8881F94E-FFA2-423D-A286-0ABD6F9983A7}" srcId="{3FB6B404-8B46-4254-9A10-6A6202C98B08}" destId="{4153FB84-5358-46A5-ACA1-DADA1FDF7B8A}" srcOrd="2" destOrd="0" parTransId="{A67931C8-D6B0-41E3-B245-54589D351EA1}" sibTransId="{179F765F-82DD-4703-A6FC-13455DD6CC4D}"/>
    <dgm:cxn modelId="{F91DABA7-2375-4AB2-A39F-A44FEFCFB6F1}" type="presOf" srcId="{BBAE57C4-E215-4D4E-A0E5-41C048343606}" destId="{29F5B485-F867-47AC-83C3-22BA08BD5B17}" srcOrd="1" destOrd="0" presId="urn:microsoft.com/office/officeart/2005/8/layout/list1"/>
    <dgm:cxn modelId="{F0268D51-4D15-4E6C-815C-7698CB151C5E}" type="presOf" srcId="{3FB6B404-8B46-4254-9A10-6A6202C98B08}" destId="{69E21AD4-8E0A-48A6-B11D-CA38401E78BF}" srcOrd="0" destOrd="0" presId="urn:microsoft.com/office/officeart/2005/8/layout/list1"/>
    <dgm:cxn modelId="{91BAB710-AEC6-4F41-A902-583D0EB06342}" type="presOf" srcId="{4153FB84-5358-46A5-ACA1-DADA1FDF7B8A}" destId="{6D7C61EA-ECEA-40E5-8979-E30804BD5A88}" srcOrd="1" destOrd="0" presId="urn:microsoft.com/office/officeart/2005/8/layout/list1"/>
    <dgm:cxn modelId="{62BF788F-0A91-4BBE-AB83-4E628347EE55}" type="presOf" srcId="{BBAE57C4-E215-4D4E-A0E5-41C048343606}" destId="{535795B6-D8DD-40B0-B396-EE49D7361763}" srcOrd="0" destOrd="0" presId="urn:microsoft.com/office/officeart/2005/8/layout/list1"/>
    <dgm:cxn modelId="{EBD1C6BE-7406-496C-B0C6-3D08B351DCA0}" type="presOf" srcId="{59C68506-F5C2-4923-8263-F0058C5A6B5C}" destId="{284BF5C5-E841-414A-B489-451D2B42E344}" srcOrd="0" destOrd="0" presId="urn:microsoft.com/office/officeart/2005/8/layout/list1"/>
    <dgm:cxn modelId="{DFF71FD8-45EF-481F-8C8D-1D77D46C6D13}" srcId="{3FB6B404-8B46-4254-9A10-6A6202C98B08}" destId="{BBAE57C4-E215-4D4E-A0E5-41C048343606}" srcOrd="0" destOrd="0" parTransId="{6DAE7A67-028F-4FEE-B040-73A8FD437D0C}" sibTransId="{F3DF068E-948C-4CB9-9E15-6CFFF4330DA2}"/>
    <dgm:cxn modelId="{19676392-C7C1-4D1C-AE32-8C989CED7F12}" type="presOf" srcId="{59C68506-F5C2-4923-8263-F0058C5A6B5C}" destId="{D6326A76-96E2-472B-9901-E10FCEEBC1ED}" srcOrd="1" destOrd="0" presId="urn:microsoft.com/office/officeart/2005/8/layout/list1"/>
    <dgm:cxn modelId="{0D94A65E-6E9F-486F-8A87-D7576BD5BCF7}" type="presOf" srcId="{4153FB84-5358-46A5-ACA1-DADA1FDF7B8A}" destId="{C419B779-537E-44A6-9678-E54AF418041E}" srcOrd="0" destOrd="0" presId="urn:microsoft.com/office/officeart/2005/8/layout/list1"/>
    <dgm:cxn modelId="{8E15E958-5622-4356-906A-B5F9C99D119F}" type="presParOf" srcId="{69E21AD4-8E0A-48A6-B11D-CA38401E78BF}" destId="{20397146-EC15-41EA-BC3F-9CCD160FADD9}" srcOrd="0" destOrd="0" presId="urn:microsoft.com/office/officeart/2005/8/layout/list1"/>
    <dgm:cxn modelId="{EE5339FA-9756-4AB0-A325-0938E79EA6C2}" type="presParOf" srcId="{20397146-EC15-41EA-BC3F-9CCD160FADD9}" destId="{535795B6-D8DD-40B0-B396-EE49D7361763}" srcOrd="0" destOrd="0" presId="urn:microsoft.com/office/officeart/2005/8/layout/list1"/>
    <dgm:cxn modelId="{BFE20B7F-BC08-4CB5-8B63-5A44D57C9F58}" type="presParOf" srcId="{20397146-EC15-41EA-BC3F-9CCD160FADD9}" destId="{29F5B485-F867-47AC-83C3-22BA08BD5B17}" srcOrd="1" destOrd="0" presId="urn:microsoft.com/office/officeart/2005/8/layout/list1"/>
    <dgm:cxn modelId="{A386B61F-CA29-43CE-A8E8-7FDC41882D1E}" type="presParOf" srcId="{69E21AD4-8E0A-48A6-B11D-CA38401E78BF}" destId="{EF61A9E2-D8A5-4A69-814E-9CC9FAA8305A}" srcOrd="1" destOrd="0" presId="urn:microsoft.com/office/officeart/2005/8/layout/list1"/>
    <dgm:cxn modelId="{A560A5CB-D981-4C8D-B6C0-A327C839A79C}" type="presParOf" srcId="{69E21AD4-8E0A-48A6-B11D-CA38401E78BF}" destId="{C7E5DF94-B741-484A-BF83-1E3B9B60E511}" srcOrd="2" destOrd="0" presId="urn:microsoft.com/office/officeart/2005/8/layout/list1"/>
    <dgm:cxn modelId="{8F044850-2378-4B64-BE96-F50F9AA9F288}" type="presParOf" srcId="{69E21AD4-8E0A-48A6-B11D-CA38401E78BF}" destId="{0E3DB9B5-DF5F-46B1-9CFE-5C1E35DB11C5}" srcOrd="3" destOrd="0" presId="urn:microsoft.com/office/officeart/2005/8/layout/list1"/>
    <dgm:cxn modelId="{F927A823-7DBB-472C-B604-2AF17C0C0095}" type="presParOf" srcId="{69E21AD4-8E0A-48A6-B11D-CA38401E78BF}" destId="{1787C100-75A2-472F-ACFA-DE2F1845F6CE}" srcOrd="4" destOrd="0" presId="urn:microsoft.com/office/officeart/2005/8/layout/list1"/>
    <dgm:cxn modelId="{DE0AF9F0-D058-43A0-BEE7-A7A88B98AC91}" type="presParOf" srcId="{1787C100-75A2-472F-ACFA-DE2F1845F6CE}" destId="{284BF5C5-E841-414A-B489-451D2B42E344}" srcOrd="0" destOrd="0" presId="urn:microsoft.com/office/officeart/2005/8/layout/list1"/>
    <dgm:cxn modelId="{4DE896D6-FEAE-44B5-BD58-734DE5138433}" type="presParOf" srcId="{1787C100-75A2-472F-ACFA-DE2F1845F6CE}" destId="{D6326A76-96E2-472B-9901-E10FCEEBC1ED}" srcOrd="1" destOrd="0" presId="urn:microsoft.com/office/officeart/2005/8/layout/list1"/>
    <dgm:cxn modelId="{A3EA0FA4-5846-427D-A0BA-08AC4DDE6645}" type="presParOf" srcId="{69E21AD4-8E0A-48A6-B11D-CA38401E78BF}" destId="{C1E05B21-85DC-4238-B5A5-0728F98C1D10}" srcOrd="5" destOrd="0" presId="urn:microsoft.com/office/officeart/2005/8/layout/list1"/>
    <dgm:cxn modelId="{593BECC7-D809-4065-8ED9-56643E00C979}" type="presParOf" srcId="{69E21AD4-8E0A-48A6-B11D-CA38401E78BF}" destId="{30E40163-7222-45D1-869B-D932052DD740}" srcOrd="6" destOrd="0" presId="urn:microsoft.com/office/officeart/2005/8/layout/list1"/>
    <dgm:cxn modelId="{061EFA07-B086-4E64-ADAF-80E80B415A9D}" type="presParOf" srcId="{69E21AD4-8E0A-48A6-B11D-CA38401E78BF}" destId="{20646E25-BDA9-4CEF-B738-0AC3CBC3A0F1}" srcOrd="7" destOrd="0" presId="urn:microsoft.com/office/officeart/2005/8/layout/list1"/>
    <dgm:cxn modelId="{5717B6EA-1837-4578-B486-19970D40ECE4}" type="presParOf" srcId="{69E21AD4-8E0A-48A6-B11D-CA38401E78BF}" destId="{BB44B4F7-9026-4170-8954-DEB905A23219}" srcOrd="8" destOrd="0" presId="urn:microsoft.com/office/officeart/2005/8/layout/list1"/>
    <dgm:cxn modelId="{D3CD6DA2-A931-4E3B-A566-5DA24516D692}" type="presParOf" srcId="{BB44B4F7-9026-4170-8954-DEB905A23219}" destId="{C419B779-537E-44A6-9678-E54AF418041E}" srcOrd="0" destOrd="0" presId="urn:microsoft.com/office/officeart/2005/8/layout/list1"/>
    <dgm:cxn modelId="{13B8E84B-EC4D-4430-9045-044A15F4EC78}" type="presParOf" srcId="{BB44B4F7-9026-4170-8954-DEB905A23219}" destId="{6D7C61EA-ECEA-40E5-8979-E30804BD5A88}" srcOrd="1" destOrd="0" presId="urn:microsoft.com/office/officeart/2005/8/layout/list1"/>
    <dgm:cxn modelId="{1DFDE376-4D7F-4A66-A171-69DF12928980}" type="presParOf" srcId="{69E21AD4-8E0A-48A6-B11D-CA38401E78BF}" destId="{48EF3383-74EB-410D-9512-F175E7EB137F}" srcOrd="9" destOrd="0" presId="urn:microsoft.com/office/officeart/2005/8/layout/list1"/>
    <dgm:cxn modelId="{F7AF2B10-AF9E-475F-969A-1EE26794077F}" type="presParOf" srcId="{69E21AD4-8E0A-48A6-B11D-CA38401E78BF}" destId="{5740F2A4-C90E-4B86-A4E9-576A21E399BA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Технологический колледж корпорации «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+mn-lt"/>
              </a:rPr>
              <a:t>Казахмыс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»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Центр подготовки и переподготовки кадров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Преподаватель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Мусина </a:t>
            </a:r>
            <a:r>
              <a:rPr lang="ru-RU" b="1" dirty="0" err="1" smtClean="0">
                <a:solidFill>
                  <a:schemeClr val="bg1"/>
                </a:solidFill>
              </a:rPr>
              <a:t>Гульшат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Камалбековна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2285992"/>
            <a:ext cx="7429552" cy="22145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Безопасность и охрана труда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business-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71572" y="142852"/>
            <a:ext cx="7572428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Основания прекращения трудового договора: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статья 49 ТК РК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000232" y="785794"/>
            <a:ext cx="7286676" cy="628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Расторжение трудового договора по соглашению сторон.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Истечение срока трудового договора.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Расторжение трудового договора по инициативе работодателя.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 связи с переводом работника к другому работодателю.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Расторжение трудового договора по инициативе работника.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Обстоятельства, не зависящие от воли сторон.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Отказ работника от продолжения трудовых отношений.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Переход работника на выборную работу (должность) или назначение его на должность, исключающую возможность продолжения трудовых отношений, кроме случаев, предусмотренных законами РК.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Нарушение условий заключения трудового договора.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85750" y="2643188"/>
            <a:ext cx="3214688" cy="9286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рабочее место, оборудованное в соответствии с требованиями безопасности и охраны труда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715000" y="2428875"/>
            <a:ext cx="3105150" cy="12160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обжалование  действий (бездействия) работодателя в области трудовых и непосредственно связанных с ними  отношений  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2844" y="4500570"/>
            <a:ext cx="4035425" cy="2000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отдых, в том числе оплачиваемый ежегодный трудовой отпуск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MS Mincho" pitchFamily="49" charset="-128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714876" y="4500570"/>
            <a:ext cx="4214812" cy="2000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 от выполнения работы при возникновении ситуации,  создающей угрозу здоровью или жизни, с письменным извещением об этом непосредственного руководителя или представителя работодателя.    </a:t>
            </a:r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H="1">
            <a:off x="2571736" y="1857364"/>
            <a:ext cx="1349375" cy="774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3357554" y="2786058"/>
            <a:ext cx="685800" cy="1714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5143504" y="2786058"/>
            <a:ext cx="714375" cy="1714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5072066" y="1785926"/>
            <a:ext cx="1009650" cy="5476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8" name="AutoShape 14"/>
          <p:cNvSpPr>
            <a:spLocks noChangeArrowheads="1"/>
          </p:cNvSpPr>
          <p:nvPr/>
        </p:nvSpPr>
        <p:spPr bwMode="auto">
          <a:xfrm>
            <a:off x="1643063" y="0"/>
            <a:ext cx="6251575" cy="908050"/>
          </a:xfrm>
          <a:prstGeom prst="roundRect">
            <a:avLst>
              <a:gd name="adj" fmla="val 21667"/>
            </a:avLst>
          </a:prstGeom>
          <a:solidFill>
            <a:srgbClr val="FFFF00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bg1"/>
                </a:solidFill>
              </a:rPr>
              <a:t>Основные права работника согласно статье 22 ТК РК</a:t>
            </a:r>
          </a:p>
        </p:txBody>
      </p:sp>
      <p:pic>
        <p:nvPicPr>
          <p:cNvPr id="12299" name="Picture 17" descr="13"/>
          <p:cNvPicPr>
            <a:picLocks noChangeAspect="1" noChangeArrowheads="1"/>
          </p:cNvPicPr>
          <p:nvPr/>
        </p:nvPicPr>
        <p:blipFill>
          <a:blip r:embed="rId3"/>
          <a:srcRect t="-1965" r="66783" b="29785"/>
          <a:stretch>
            <a:fillRect/>
          </a:stretch>
        </p:blipFill>
        <p:spPr bwMode="auto">
          <a:xfrm>
            <a:off x="4000496" y="1000108"/>
            <a:ext cx="1071570" cy="12877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300" name="Text Box 5"/>
          <p:cNvSpPr txBox="1">
            <a:spLocks noChangeArrowheads="1"/>
          </p:cNvSpPr>
          <p:nvPr/>
        </p:nvSpPr>
        <p:spPr bwMode="auto">
          <a:xfrm>
            <a:off x="4071934" y="2357430"/>
            <a:ext cx="1008063" cy="1511300"/>
          </a:xfrm>
          <a:prstGeom prst="rect">
            <a:avLst/>
          </a:prstGeom>
          <a:solidFill>
            <a:srgbClr val="FF66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 имеет право на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3571875" y="4643438"/>
            <a:ext cx="2089150" cy="268287"/>
          </a:xfrm>
          <a:prstGeom prst="rect">
            <a:avLst/>
          </a:prstGeom>
          <a:solidFill>
            <a:srgbClr val="FF66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</a:rPr>
              <a:t>Работник обязан:</a:t>
            </a:r>
          </a:p>
        </p:txBody>
      </p:sp>
      <p:sp>
        <p:nvSpPr>
          <p:cNvPr id="13315" name="Line 22"/>
          <p:cNvSpPr>
            <a:spLocks noChangeShapeType="1"/>
          </p:cNvSpPr>
          <p:nvPr/>
        </p:nvSpPr>
        <p:spPr bwMode="auto">
          <a:xfrm flipV="1">
            <a:off x="4429124" y="1571612"/>
            <a:ext cx="16541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23"/>
          <p:cNvSpPr>
            <a:spLocks noChangeShapeType="1"/>
          </p:cNvSpPr>
          <p:nvPr/>
        </p:nvSpPr>
        <p:spPr bwMode="auto">
          <a:xfrm>
            <a:off x="4284663" y="2924175"/>
            <a:ext cx="71437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24"/>
          <p:cNvSpPr>
            <a:spLocks noChangeShapeType="1"/>
          </p:cNvSpPr>
          <p:nvPr/>
        </p:nvSpPr>
        <p:spPr bwMode="auto">
          <a:xfrm>
            <a:off x="4286250" y="2786063"/>
            <a:ext cx="714375" cy="128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28"/>
          <p:cNvSpPr>
            <a:spLocks noChangeShapeType="1"/>
          </p:cNvSpPr>
          <p:nvPr/>
        </p:nvSpPr>
        <p:spPr bwMode="auto">
          <a:xfrm>
            <a:off x="5286375" y="4214813"/>
            <a:ext cx="1081088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15" descr="13"/>
          <p:cNvPicPr>
            <a:picLocks noChangeAspect="1" noChangeArrowheads="1"/>
          </p:cNvPicPr>
          <p:nvPr/>
        </p:nvPicPr>
        <p:blipFill>
          <a:blip r:embed="rId2"/>
          <a:srcRect l="70006" t="-1965" b="29785"/>
          <a:stretch>
            <a:fillRect/>
          </a:stretch>
        </p:blipFill>
        <p:spPr bwMode="auto">
          <a:xfrm>
            <a:off x="3929063" y="2428868"/>
            <a:ext cx="1389062" cy="208915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779838" y="1268413"/>
            <a:ext cx="1439862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Соблюдать трудовую дисциплину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23850" y="3213100"/>
            <a:ext cx="2736850" cy="1111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Выполнять трудовые обязанности в соответствии с трудовым и коллективным договорами, актами работодателя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35375" y="5589588"/>
            <a:ext cx="208915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Бережно относиться  к имуществу работодателя и работника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79388" y="4797425"/>
            <a:ext cx="2952750" cy="1749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Не разглашать сведений, составляющих государственные секреты: служебную, коммерческую или иную охраняемую законом тайну, ставших ему известными в связи с выполнением трудовых обязанностей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6084888" y="3357563"/>
            <a:ext cx="2808287" cy="1111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Проходить обязательные периодические медицинские осмотры и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</a:rPr>
              <a:t>предсменное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 медицинское освидетельствование</a:t>
            </a:r>
          </a:p>
        </p:txBody>
      </p:sp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2808287" cy="1098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Возмещать работодателю причинённый ущерб в пределах, установленных настоящим Кодексом и иными законами Республики Казахстан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6084888" y="5084763"/>
            <a:ext cx="2881312" cy="1530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Сообщать работодателю о возникшей ситуации, представляющей угрозу жизни и здоровью людей, сохранности имущества работодателя и работников, а также о возникновении простоя</a:t>
            </a:r>
          </a:p>
        </p:txBody>
      </p:sp>
      <p:sp>
        <p:nvSpPr>
          <p:cNvPr id="13327" name="Text Box 10"/>
          <p:cNvSpPr txBox="1">
            <a:spLocks noChangeArrowheads="1"/>
          </p:cNvSpPr>
          <p:nvPr/>
        </p:nvSpPr>
        <p:spPr bwMode="auto">
          <a:xfrm>
            <a:off x="6011863" y="1125538"/>
            <a:ext cx="2808287" cy="1098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Соблюдать требования по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</a:rPr>
              <a:t>БиОТ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, пожарной безопасности, промышленной безопасности и производственной санитарии на рабочем месте</a:t>
            </a:r>
          </a:p>
        </p:txBody>
      </p:sp>
      <p:sp>
        <p:nvSpPr>
          <p:cNvPr id="13328" name="AutoShape 30"/>
          <p:cNvSpPr>
            <a:spLocks noChangeArrowheads="1"/>
          </p:cNvSpPr>
          <p:nvPr/>
        </p:nvSpPr>
        <p:spPr bwMode="auto">
          <a:xfrm>
            <a:off x="2143125" y="0"/>
            <a:ext cx="6038850" cy="908050"/>
          </a:xfrm>
          <a:prstGeom prst="roundRect">
            <a:avLst>
              <a:gd name="adj" fmla="val 21667"/>
            </a:avLst>
          </a:prstGeom>
          <a:solidFill>
            <a:srgbClr val="FFFF00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bg1"/>
                </a:solidFill>
              </a:rPr>
              <a:t>Основные обязанности работника согласно статье 22 ТКРК</a:t>
            </a:r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>
            <a:off x="5508625" y="3716338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22"/>
          <p:cNvSpPr>
            <a:spLocks noChangeShapeType="1"/>
          </p:cNvSpPr>
          <p:nvPr/>
        </p:nvSpPr>
        <p:spPr bwMode="auto">
          <a:xfrm flipH="1" flipV="1">
            <a:off x="2928926" y="1857364"/>
            <a:ext cx="1439863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22"/>
          <p:cNvSpPr>
            <a:spLocks noChangeShapeType="1"/>
          </p:cNvSpPr>
          <p:nvPr/>
        </p:nvSpPr>
        <p:spPr bwMode="auto">
          <a:xfrm flipH="1" flipV="1">
            <a:off x="3132138" y="3716338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28"/>
          <p:cNvSpPr>
            <a:spLocks noChangeShapeType="1"/>
          </p:cNvSpPr>
          <p:nvPr/>
        </p:nvSpPr>
        <p:spPr bwMode="auto">
          <a:xfrm flipH="1">
            <a:off x="2928938" y="4357688"/>
            <a:ext cx="792162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07950" y="3068638"/>
            <a:ext cx="2951163" cy="7794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приеме на работу заключить трудовой договор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07950" y="4365625"/>
            <a:ext cx="2987675" cy="882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Своевременно и в полном размере выплачивать работнику заработную плату и иные выплаты 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492500" y="4724400"/>
            <a:ext cx="2232025" cy="7318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Обеспечивать расследование несчастных случаев, связанных с трудовой деятельностью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7950" y="2276475"/>
            <a:ext cx="2916238" cy="652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Проводить обучение, инструктирование, проверку знаний работников по вопросам безопасности и охраны труда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7950" y="5589588"/>
            <a:ext cx="3024188" cy="10953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Страховать работника от несчастных случаев при исполнении им трудовых (служебных) обязанностей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00" y="3284538"/>
            <a:ext cx="2232025" cy="903287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161616"/>
                </a:solidFill>
              </a:rPr>
              <a:t>Работодатель обязан: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84888" y="5805488"/>
            <a:ext cx="2843212" cy="882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Выполнять предписания государственных инспекторов труда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98862" y="1714500"/>
            <a:ext cx="2305050" cy="114299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Обеспечивать работникам условия труда в соответствии с трудовым законодательством РК, трудовым, коллективным договорами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98862" y="1052513"/>
            <a:ext cx="2303463" cy="5762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Осуществление внутреннего контроля по </a:t>
            </a:r>
            <a:r>
              <a:rPr lang="ru-RU" sz="1400" b="1" dirty="0" err="1">
                <a:latin typeface="Times New Roman" pitchFamily="18" charset="0"/>
              </a:rPr>
              <a:t>БиОТ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91250" y="1052513"/>
            <a:ext cx="2952750" cy="7762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</a:rPr>
              <a:t>Предупреждать работника о вредных и (или) опасных условиях труда и возможности профессионального заболевания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64275" y="4365625"/>
            <a:ext cx="2879725" cy="10953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Рассматривать предложения представителей работников, вести коллективные переговоры и заключать коллективный договор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64275" y="3429000"/>
            <a:ext cx="2879725" cy="6699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Предоставлять работнику ежегодный оплачиваемый трудовой отпуск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264275" y="2636838"/>
            <a:ext cx="2879725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</a:rPr>
              <a:t>Приобретение и выдачу за счет собственных средств СИЗ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9400" y="1052513"/>
            <a:ext cx="2959100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18000" tIns="0" rIns="18000" bIns="0" anchor="ctr"/>
          <a:lstStyle/>
          <a:p>
            <a:pPr algn="just">
              <a:lnSpc>
                <a:spcPct val="85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Принимать меры по предотвращению любых рисков на рабочих местах и в технологических процессах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93867" y="0"/>
            <a:ext cx="6000750" cy="836613"/>
          </a:xfrm>
          <a:prstGeom prst="roundRect">
            <a:avLst>
              <a:gd name="adj" fmla="val 21667"/>
            </a:avLst>
          </a:prstGeom>
          <a:solidFill>
            <a:srgbClr val="FFFF00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rgbClr val="161616"/>
                </a:solidFill>
              </a:rPr>
              <a:t>Основные обязанности работодателя согласно </a:t>
            </a:r>
            <a:r>
              <a:rPr lang="ru-RU" sz="2000" b="1" dirty="0">
                <a:solidFill>
                  <a:srgbClr val="161616"/>
                </a:solidFill>
              </a:rPr>
              <a:t/>
            </a:r>
            <a:br>
              <a:rPr lang="ru-RU" sz="2000" b="1" dirty="0">
                <a:solidFill>
                  <a:srgbClr val="161616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статьям 23 и 182 ТК РК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4411661" y="3017835"/>
            <a:ext cx="498480" cy="3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500694" y="2071678"/>
            <a:ext cx="1428760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2678893" y="2393149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928926" y="278605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1"/>
          </p:cNvCxnSpPr>
          <p:nvPr/>
        </p:nvCxnSpPr>
        <p:spPr>
          <a:xfrm rot="10800000">
            <a:off x="3143240" y="3500438"/>
            <a:ext cx="349260" cy="235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071802" y="421481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2000" y="4572008"/>
            <a:ext cx="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2"/>
          </p:cNvCxnSpPr>
          <p:nvPr/>
        </p:nvCxnSpPr>
        <p:spPr>
          <a:xfrm rot="5400000">
            <a:off x="4362447" y="4397379"/>
            <a:ext cx="455621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</p:cNvCxnSpPr>
          <p:nvPr/>
        </p:nvCxnSpPr>
        <p:spPr>
          <a:xfrm flipV="1">
            <a:off x="5724525" y="3714752"/>
            <a:ext cx="490549" cy="21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5464975" y="4321975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5143504" y="4714884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2678893" y="4750603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57aed69119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88"/>
            <a:ext cx="9144000" cy="6864977"/>
          </a:xfrm>
          <a:prstGeom prst="rect">
            <a:avLst/>
          </a:prstGeom>
          <a:noFill/>
        </p:spPr>
      </p:pic>
      <p:sp>
        <p:nvSpPr>
          <p:cNvPr id="3" name="Шестиугольник 2"/>
          <p:cNvSpPr/>
          <p:nvPr/>
        </p:nvSpPr>
        <p:spPr>
          <a:xfrm>
            <a:off x="2500298" y="571480"/>
            <a:ext cx="4143404" cy="714380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Работодатель имеет право: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643050"/>
            <a:ext cx="2786082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свободу  выбора при приёме на работу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1571612"/>
            <a:ext cx="3357586" cy="12858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Изменять, дополнять, прекращать и расторгать трудовые договоры с работниками в порядке и по основаниям, установленным ТК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214686"/>
            <a:ext cx="2857520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Издавать в пределах своих полномочий акты работодателя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3143248"/>
            <a:ext cx="307183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Создавать и вступать в объединения в целях представительства и защиты своих прав и интересов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857760"/>
            <a:ext cx="3357586" cy="1428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Требовать от работников выполнения условий трудового, коллективного договоров, правил трудового распорядка и других актов работодателя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4857760"/>
            <a:ext cx="3214710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возмещение ущерба, нанесенного работником при исполнении трудовых обязанностей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71868" y="2143116"/>
            <a:ext cx="18573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43306" y="3714752"/>
            <a:ext cx="18573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86182" y="5357826"/>
            <a:ext cx="17859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57aed69119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88"/>
            <a:ext cx="9144000" cy="6864977"/>
          </a:xfrm>
          <a:prstGeom prst="rect">
            <a:avLst/>
          </a:prstGeom>
          <a:noFill/>
        </p:spPr>
      </p:pic>
      <p:sp>
        <p:nvSpPr>
          <p:cNvPr id="3" name="Шестиугольник 2"/>
          <p:cNvSpPr/>
          <p:nvPr/>
        </p:nvSpPr>
        <p:spPr>
          <a:xfrm>
            <a:off x="2143108" y="214290"/>
            <a:ext cx="4786346" cy="642942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Работодатель имеет право: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428736"/>
            <a:ext cx="3571900" cy="12144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Обращаться в суд в целях защиты своих прав и законных интересов в сфере труда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1357298"/>
            <a:ext cx="3214710" cy="12858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Устанавливать работнику испытательный срок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928934"/>
            <a:ext cx="3571900" cy="1428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Обеспечивать работникам профессиональную подготовку, переподготовку и повышение их квалификации в соответствии с ТК РК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2857496"/>
            <a:ext cx="3286116" cy="15716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возмещение своих затрат, связанных с обучением работника, в соответствии с ТК РК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4786322"/>
            <a:ext cx="4000528" cy="17145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обращение за разрешением индивидуального трудового спора последовательно в согласительную комиссию, суд в порядке, предусмотренном ТК РК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29058" y="1928802"/>
            <a:ext cx="17859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00496" y="3786190"/>
            <a:ext cx="15716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57aed69119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88"/>
            <a:ext cx="9144000" cy="6864977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44" y="1285860"/>
            <a:ext cx="4068763" cy="1225550"/>
          </a:xfrm>
          <a:prstGeom prst="roundRect">
            <a:avLst>
              <a:gd name="adj" fmla="val 21667"/>
            </a:avLst>
          </a:prstGeom>
          <a:solidFill>
            <a:srgbClr val="92D050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161616"/>
                </a:solidFill>
              </a:rPr>
              <a:t>поощрить </a:t>
            </a:r>
            <a:r>
              <a:rPr lang="ru-RU" b="1" dirty="0">
                <a:solidFill>
                  <a:srgbClr val="161616"/>
                </a:solidFill>
              </a:rPr>
              <a:t>работников за добросовестный и эффективный труд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4643438" y="1285860"/>
            <a:ext cx="4284662" cy="1223962"/>
          </a:xfrm>
          <a:prstGeom prst="roundRect">
            <a:avLst>
              <a:gd name="adj" fmla="val 21667"/>
            </a:avLst>
          </a:prstGeom>
          <a:solidFill>
            <a:srgbClr val="92D050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161616"/>
                </a:solidFill>
              </a:rPr>
              <a:t>привлечь </a:t>
            </a:r>
            <a:r>
              <a:rPr lang="ru-RU" b="1" dirty="0">
                <a:solidFill>
                  <a:srgbClr val="161616"/>
                </a:solidFill>
              </a:rPr>
              <a:t>работников к дисциплинарной ответственности за совершение дисциплинарного проступка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H="1">
            <a:off x="142844" y="2857496"/>
            <a:ext cx="4214842" cy="3789362"/>
          </a:xfrm>
          <a:prstGeom prst="roundRect">
            <a:avLst>
              <a:gd name="adj" fmla="val 21667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Char char="ь"/>
            </a:pPr>
            <a:r>
              <a:rPr lang="ru-RU" sz="1600" b="1" dirty="0">
                <a:solidFill>
                  <a:srgbClr val="CC3300"/>
                </a:solidFill>
              </a:rPr>
              <a:t>Виды поощрений  согласно ст.  ТК РК:</a:t>
            </a:r>
            <a:br>
              <a:rPr lang="ru-RU" sz="1600" b="1" dirty="0">
                <a:solidFill>
                  <a:srgbClr val="CC3300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объявление благодарности;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выдача премии;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награждение ценным подарком;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награждение почетной грамотой;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звание лучшего работника.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8313FF"/>
                </a:solidFill>
              </a:rPr>
              <a:t>Сведения о награждениях вносятся в трудовую книжку</a:t>
            </a:r>
            <a:br>
              <a:rPr lang="ru-RU" sz="1600" b="1" dirty="0">
                <a:solidFill>
                  <a:srgbClr val="8313FF"/>
                </a:solidFill>
              </a:rPr>
            </a:br>
            <a:r>
              <a:rPr lang="ru-RU" sz="1600" b="1" dirty="0">
                <a:solidFill>
                  <a:srgbClr val="267226"/>
                </a:solidFill>
              </a:rPr>
              <a:t>Другие виды </a:t>
            </a:r>
            <a:r>
              <a:rPr lang="ru-RU" sz="1600" b="1" dirty="0">
                <a:solidFill>
                  <a:srgbClr val="006600"/>
                </a:solidFill>
              </a:rPr>
              <a:t>поощрений работников и порядок их применения определяются законодательством Республики Казахстан, , актами работодателя, трудовыми, коллективными договорами</a:t>
            </a:r>
            <a:r>
              <a:rPr lang="ru-RU" sz="1600" b="1" dirty="0">
                <a:solidFill>
                  <a:srgbClr val="161616"/>
                </a:solidFill>
              </a:rPr>
              <a:t/>
            </a:r>
            <a:br>
              <a:rPr lang="ru-RU" sz="1600" b="1" dirty="0">
                <a:solidFill>
                  <a:srgbClr val="161616"/>
                </a:solidFill>
              </a:rPr>
            </a:br>
            <a:endParaRPr lang="ru-RU" sz="1600" b="1" dirty="0">
              <a:solidFill>
                <a:srgbClr val="161616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H="1">
            <a:off x="4857752" y="2786058"/>
            <a:ext cx="4176711" cy="3932238"/>
          </a:xfrm>
          <a:prstGeom prst="roundRect">
            <a:avLst>
              <a:gd name="adj" fmla="val 21667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Char char="ь"/>
            </a:pPr>
            <a:r>
              <a:rPr lang="ru-RU" sz="1600" b="1" dirty="0">
                <a:solidFill>
                  <a:srgbClr val="CC3300"/>
                </a:solidFill>
              </a:rPr>
              <a:t>Виды дисциплинарных взысканий согласно ст.64 ТК РК:</a:t>
            </a:r>
            <a:br>
              <a:rPr lang="ru-RU" sz="1600" b="1" dirty="0">
                <a:solidFill>
                  <a:srgbClr val="CC3300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замечание;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выговор;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строгий выговор;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>расторжение трудового договора по инициативе работодателя.</a:t>
            </a:r>
            <a:br>
              <a:rPr lang="ru-RU" sz="1600" b="1" dirty="0">
                <a:solidFill>
                  <a:srgbClr val="161616"/>
                </a:solidFill>
              </a:rPr>
            </a:br>
            <a:r>
              <a:rPr lang="ru-RU" sz="1600" b="1" dirty="0">
                <a:solidFill>
                  <a:srgbClr val="7F0BFF"/>
                </a:solidFill>
              </a:rPr>
              <a:t>Сведения о взысканиях в трудовую книжку не вносятся, за исключением увольнения с работы</a:t>
            </a:r>
            <a:br>
              <a:rPr lang="ru-RU" sz="1600" b="1" dirty="0">
                <a:solidFill>
                  <a:srgbClr val="7F0BFF"/>
                </a:solidFill>
              </a:rPr>
            </a:br>
            <a:r>
              <a:rPr lang="ru-RU" sz="1600" b="1" dirty="0">
                <a:solidFill>
                  <a:srgbClr val="006600"/>
                </a:solidFill>
              </a:rPr>
              <a:t>Применение дисциплинарных взысканий, не предусмотренных настоящим Кодексом и иными законами Республики Казахстан, не допускается</a:t>
            </a:r>
            <a:br>
              <a:rPr lang="ru-RU" sz="1600" b="1" dirty="0">
                <a:solidFill>
                  <a:srgbClr val="006600"/>
                </a:solidFill>
              </a:rPr>
            </a:br>
            <a:r>
              <a:rPr lang="ru-RU" sz="1600" b="1" dirty="0">
                <a:solidFill>
                  <a:srgbClr val="161616"/>
                </a:solidFill>
              </a:rPr>
              <a:t/>
            </a:r>
            <a:br>
              <a:rPr lang="ru-RU" sz="1600" b="1" dirty="0">
                <a:solidFill>
                  <a:srgbClr val="161616"/>
                </a:solidFill>
              </a:rPr>
            </a:br>
            <a:endParaRPr lang="ru-RU" b="1" dirty="0">
              <a:solidFill>
                <a:srgbClr val="161616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1785918" y="214290"/>
            <a:ext cx="5286412" cy="785818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Работодатель имеет право: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43174" y="100010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00760" y="1000108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57356" y="2500306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6975171" y="2571744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57aed69119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77"/>
            <a:ext cx="9144000" cy="6864977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07269" y="142852"/>
            <a:ext cx="7279507" cy="101449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lIns="54000" tIns="36000" rIns="54000" bIns="36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Дисциплина труда - </a:t>
            </a:r>
            <a:r>
              <a:rPr lang="ru-RU" b="1" dirty="0">
                <a:solidFill>
                  <a:srgbClr val="CC3300"/>
                </a:solidFill>
                <a:latin typeface="Times New Roman" pitchFamily="18" charset="0"/>
              </a:rPr>
              <a:t>обязательное для всех работников подчинение правилам поведения, определенным в соответствии с ТК РК, иными законами, коллективным договором, соглашениями, трудовым договором,  актами организации.</a:t>
            </a:r>
          </a:p>
        </p:txBody>
      </p:sp>
      <p:pic>
        <p:nvPicPr>
          <p:cNvPr id="2" name="Picture 2" descr="C:\Users\Администратор\Desktop\Новая папка (2)\1_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1785950" cy="135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C:\Users\Администратор\Desktop\Новая папка (2)\26565670_w200_h200_01_12_2015_12_46_5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1571636" cy="1882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graphicFrame>
        <p:nvGraphicFramePr>
          <p:cNvPr id="6" name="Схема 5"/>
          <p:cNvGraphicFramePr/>
          <p:nvPr/>
        </p:nvGraphicFramePr>
        <p:xfrm>
          <a:off x="2285984" y="1214422"/>
          <a:ext cx="635798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715172" cy="10001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/>
                <a:latin typeface="+mn-lt"/>
              </a:rPr>
              <a:t>Безопасность и охрана труда</a:t>
            </a:r>
            <a:endParaRPr lang="ru-RU" sz="3200" i="1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Основные законодательные документы РК в области безопасности и </a:t>
            </a:r>
            <a:r>
              <a:rPr lang="ru-RU" sz="4000" b="1" smtClean="0">
                <a:solidFill>
                  <a:schemeClr val="bg1"/>
                </a:solidFill>
              </a:rPr>
              <a:t>охраны труда</a:t>
            </a:r>
          </a:p>
        </p:txBody>
      </p:sp>
      <p:pic>
        <p:nvPicPr>
          <p:cNvPr id="1026" name="Picture 2" descr="C:\Users\Администратор\Desktop\гифки\7558331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286388"/>
            <a:ext cx="1543050" cy="1419225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Новая папка (2)\1359266490_a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88583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 (2)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7"/>
            <a:ext cx="1428760" cy="21748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2844" y="1071546"/>
            <a:ext cx="6696075" cy="14465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8000" tIns="0" rIns="18000" bIns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</a:rPr>
              <a:t>Рабочее время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течение которого работник в соответствии с актами работодателя и условиями трудового договора выполняет трудовые обязанности, а также иные периоды времени, которые в соответствии с настоящим Кодексом отнесены к рабочему времени.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    (ТК РК. Статья 67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algn="just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142852"/>
            <a:ext cx="5000660" cy="64294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Рабочее время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2643182"/>
          <a:ext cx="633414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d0663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23725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абличка 2"/>
          <p:cNvSpPr/>
          <p:nvPr/>
        </p:nvSpPr>
        <p:spPr>
          <a:xfrm>
            <a:off x="4357686" y="285728"/>
            <a:ext cx="4500594" cy="1214446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Работа в ночное время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 22 часов до 6 часов утра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(ТК РК статья 76)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4" y="1714488"/>
            <a:ext cx="4357718" cy="142876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 работе в ночное время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 допускаются: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беременные женщины;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работники, не достигшие возраста 18 лет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214282" y="4357694"/>
            <a:ext cx="3500462" cy="1285884"/>
          </a:xfrm>
          <a:prstGeom prst="plaqu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Сверхурочные работы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(ТК РК статьи 77, 78)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071934" y="3500438"/>
            <a:ext cx="4786346" cy="3071834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Сверхурочные работы не должны превышать: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 течение суток для каждого работника – 2 часа, а на тяжелых работах – 1 час;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 течение месяца – 12 часов;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 течение года – 120 часов.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tr005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286016" cy="1714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714744" y="214290"/>
            <a:ext cx="5000660" cy="71438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Время отдыха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1285860"/>
            <a:ext cx="6072230" cy="128588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Время отдыха - </a:t>
            </a:r>
            <a:r>
              <a:rPr lang="ru-RU" b="1" dirty="0" smtClean="0">
                <a:solidFill>
                  <a:schemeClr val="bg1"/>
                </a:solidFill>
              </a:rPr>
              <a:t>время, в течение которого работник свободен от исполнения трудовых обязанностей и которое он может использовать по своему усмотрению. (ТК РК статьи 80-87)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2857496"/>
            <a:ext cx="3429024" cy="1500198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Перерыв в течении рабочего дня для приема пищи </a:t>
            </a:r>
            <a:r>
              <a:rPr lang="ru-RU" b="1" dirty="0" smtClean="0">
                <a:solidFill>
                  <a:srgbClr val="7030A0"/>
                </a:solidFill>
              </a:rPr>
              <a:t> не менее 30 минут </a:t>
            </a:r>
            <a:r>
              <a:rPr lang="ru-RU" b="1" dirty="0" smtClean="0">
                <a:solidFill>
                  <a:schemeClr val="bg1"/>
                </a:solidFill>
              </a:rPr>
              <a:t>(не ранее, чем через 3 часа)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500662" y="2928934"/>
            <a:ext cx="3643338" cy="1428760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Ежедневный (междусменный) отдых, между окончанием смены и её началом</a:t>
            </a:r>
            <a:r>
              <a:rPr lang="ru-RU" b="1" dirty="0" smtClean="0">
                <a:solidFill>
                  <a:srgbClr val="7030A0"/>
                </a:solidFill>
              </a:rPr>
              <a:t> не менее 12 часов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0" y="5357826"/>
            <a:ext cx="3071834" cy="1285884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Выходные дни: </a:t>
            </a:r>
            <a:r>
              <a:rPr lang="ru-RU" sz="1600" b="1" dirty="0" smtClean="0">
                <a:solidFill>
                  <a:srgbClr val="7030A0"/>
                </a:solidFill>
              </a:rPr>
              <a:t>первый день </a:t>
            </a:r>
            <a:r>
              <a:rPr lang="ru-RU" sz="1600" b="1" dirty="0" err="1" smtClean="0">
                <a:solidFill>
                  <a:srgbClr val="7030A0"/>
                </a:solidFill>
              </a:rPr>
              <a:t>Курбан-айта</a:t>
            </a:r>
            <a:r>
              <a:rPr lang="ru-RU" sz="1600" b="1" dirty="0" smtClean="0">
                <a:solidFill>
                  <a:srgbClr val="7030A0"/>
                </a:solidFill>
              </a:rPr>
              <a:t>, Рождество, суббота, воскресенье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929322" y="5286388"/>
            <a:ext cx="3214678" cy="1285884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Праздничные дни: </a:t>
            </a:r>
            <a:r>
              <a:rPr lang="ru-RU" b="1" dirty="0" smtClean="0">
                <a:solidFill>
                  <a:srgbClr val="7030A0"/>
                </a:solidFill>
              </a:rPr>
              <a:t>национальные и государственные праздники РК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214678" y="4357694"/>
            <a:ext cx="2428892" cy="1143008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Отпуск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не менее 24 календарных дней 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 (2)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2571768" cy="252684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4" name="Табличка 3"/>
          <p:cNvSpPr/>
          <p:nvPr/>
        </p:nvSpPr>
        <p:spPr>
          <a:xfrm>
            <a:off x="1071538" y="357166"/>
            <a:ext cx="7215238" cy="1143008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Контроль за соблюдением трудового законодательства Республики Казахстан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500306"/>
            <a:ext cx="3714776" cy="92869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Государственный 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2500306"/>
            <a:ext cx="3714776" cy="92869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Внутренний 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дминистратор\Desktop\гифки\36e83da02745a72c7308b48d0d654b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86190"/>
            <a:ext cx="2777238" cy="25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3232538" y="1053687"/>
            <a:ext cx="1000132" cy="1893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rot="16200000" flipH="1">
            <a:off x="5125644" y="1053686"/>
            <a:ext cx="928694" cy="1821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428604"/>
            <a:ext cx="3286148" cy="78581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Государственный контроль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2066" y="428604"/>
            <a:ext cx="3714776" cy="85725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Внутренний контроль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785926"/>
            <a:ext cx="4643438" cy="507207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соблюдением в организациях трудового законодательства РК осуществляют государственные инспекторы труда.   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Основными задачами государственной инспекции труда являются: 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обеспечение государственного контроля за соблюдением в организациях трудового законодательства РК;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обеспечение соблюдения и защиты прав и свобод работников, включая право на безопасные условия труда;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рассмотрение обращений, заявлений и жалоб работников и работодателей по вопросам трудового законодательства РК.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286248" y="1785926"/>
            <a:ext cx="4857752" cy="507207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Внутренний контроль по безопасности и охране труда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включает в себя организацию наблюдения за состоянием условий труда, проведение оперативного анализа данных производственного контроля, оценку рисков и принятия мер по ликвидации обнаруженных несоответствий с требованиями по безопасности и охране труда.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Внутренний контроль по безопасности и охране труда осуществляется работодателем в целях соблюдения установленных требований по безопасности и охране труда на рабочих местах и принятия незамедлительных мер по устранению выявляемых нарушений.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71670" y="1214422"/>
            <a:ext cx="45719" cy="500066"/>
          </a:xfrm>
          <a:prstGeom prst="down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29454" y="1285860"/>
            <a:ext cx="45719" cy="428628"/>
          </a:xfrm>
          <a:prstGeom prst="downArrow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kcy;&amp;icy; &amp;pcy;&amp;ocy; &amp;zcy;&amp;acy;&amp;pcy;&amp;rcy;&amp;ocy;&amp;scy;&amp;ucy; &amp;Acy;&amp;Bcy;&amp;Scy;&amp;Tcy;&amp;Rcy;&amp;Acy;&amp;Kcy;&amp;Tcy;&amp;Ncy;&amp;Ycy;&amp;IEcy; &amp;Icy; &amp;Vcy;&amp;IEcy;&amp;Kcy;&amp;Tcy;&amp;Ocy;&amp;Rcy;&amp;Ncy;&amp;Ycy;&amp;IEcy; &amp;Fcy;&amp;Ocy;&amp;Ncy;&amp;Ycy; &amp;Dcy;&amp;Lcy;&amp;YAcy; &amp;Pcy;&amp;Rcy;&amp;IEcy;&amp;Zcy;&amp;IEcy;&amp;Ncy;&amp;Tcy;&amp;Acy;&amp;TScy;&amp;Icy;&amp;I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Лента лицом вверх 2"/>
          <p:cNvSpPr/>
          <p:nvPr/>
        </p:nvSpPr>
        <p:spPr>
          <a:xfrm>
            <a:off x="-214346" y="1571612"/>
            <a:ext cx="9572692" cy="214314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Контрольные вопросы: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49006437-308593-bcgrnd_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1714488"/>
            <a:ext cx="7286676" cy="2357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каких случаях допускается принудительный труд?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357166"/>
          <a:ext cx="614366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дминистратор\Desktop\Анимашки\гифки\3d-puppet-businessman-tie-pick-5001227.jpg"/>
          <p:cNvPicPr>
            <a:picLocks noChangeAspect="1" noChangeArrowheads="1"/>
          </p:cNvPicPr>
          <p:nvPr/>
        </p:nvPicPr>
        <p:blipFill>
          <a:blip r:embed="rId6" cstate="print"/>
          <a:srcRect l="7171" r="12889" b="3448"/>
          <a:stretch>
            <a:fillRect/>
          </a:stretch>
        </p:blipFill>
        <p:spPr bwMode="auto">
          <a:xfrm>
            <a:off x="6643702" y="3643314"/>
            <a:ext cx="2249021" cy="29289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Picture 2" descr="C:\Users\Администратор\Desktop\Новая папка (2)\1_4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500042"/>
            <a:ext cx="2721933" cy="24939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BP-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0949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785786" y="1643050"/>
            <a:ext cx="7215238" cy="3000396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Принудительный труд допускается только по приговору суда, либо в условиях чрезвычайного и(или) военного положения.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49006437-308593-bcgrnd_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214"/>
            <a:ext cx="9143999" cy="688821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2000240"/>
            <a:ext cx="6858048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каком законодательном документе прописываются права и обязанности работника и работодателя?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BP-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1428728" y="2214554"/>
            <a:ext cx="5929354" cy="1857388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Трудовой Кодекс Республики Казахстан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49006437-308593-bcgrnd_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1928802"/>
            <a:ext cx="7143800" cy="2357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Срок действия дисциплинарного взыскания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BP-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1285852" y="2000240"/>
            <a:ext cx="6286544" cy="250033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Шесть месяцев со дня его применения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49006437-308593-bcgrnd_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785926"/>
            <a:ext cx="7000924" cy="29289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Кто осуществляет внутренний контроль по безопасности и охране труда?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BP-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1000100" y="1785926"/>
            <a:ext cx="6786610" cy="3000396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Внутренний контроль по безопасности и охране труда на предприятии осуществляет работодатель.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49006437-308593-bcgrnd_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857364"/>
            <a:ext cx="6786610" cy="26432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Кто является сторонами при заключении индивидуального трудового договора?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BP-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1214414" y="1857364"/>
            <a:ext cx="6643734" cy="2214578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Работник и работодатель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(599x372, 263Kb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8001056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290" y="0"/>
            <a:ext cx="7072362" cy="13572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Конституция Республики Казахстан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 августа 1995 года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003-003-Gosudarstvo-Kazakhst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455987" cy="435771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4214810" y="1857364"/>
            <a:ext cx="4643470" cy="4572032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Конституция РК имеет высшую юридическую силу и прямое действие на всей территории Республики.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 Конституции РК каждый гражданин имеет право на свободу труда, свободный выбор рода деятельности и профессии.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Принудительный труд допускается только по приговору суда, либо в условиях чрезвычайного или военного положения.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1714488"/>
            <a:ext cx="8001056" cy="514351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Каждый гражданин имеет право на условия труда, отвечающие требованиям безопасности и гигиены, на вознаграждение за труд без какой-либо дискриминации, а также на социальную защиту от безработицы.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Свобода выбора трудовой деятельности является межотраслевым принципом права в сфере общественной организации труда, а потому имеет всеобщий характер. </a:t>
            </a:r>
            <a:r>
              <a:rPr lang="ru-RU" sz="2000" b="1" dirty="0" smtClean="0">
                <a:solidFill>
                  <a:schemeClr val="bg1"/>
                </a:solidFill>
              </a:rPr>
              <a:t>Никто не может быть ограничен в трудовых правах или получать какие-либо преимущества в их реализации в зависимости от пола, возраста, расы, национальности, языка и т.д.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214290"/>
            <a:ext cx="7429552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Конституция Республики Казахстан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гифки\b6b3fccfffa8cb74c5a5261c944b20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71942"/>
            <a:ext cx="2071702" cy="2071702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</p:pic>
      <p:pic>
        <p:nvPicPr>
          <p:cNvPr id="2" name="Picture 2" descr="C:\Users\Администратор\Desktop\гифки\untitled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2078882" cy="20715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0" y="357166"/>
            <a:ext cx="4286248" cy="35719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Гражданину РК гарантируется минимальный размер заработной платы и пенсии, соц.обеспечение по возрасту, в случае болезни, инвалидности, потери кормильца и по иным законным основаниям, которые ежегодно пересматриваются Правительством и Парламентом РК.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357686" y="357166"/>
            <a:ext cx="4572032" cy="3429024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На работодателя возлагается обязанность возместить вред, причиненный работнику, увечье или иные повреждения здоровья, полученные  в процессе трудовой деятельности (больничные листы, выплата инвалидности, пособие по </a:t>
            </a:r>
            <a:r>
              <a:rPr lang="ru-RU" b="1" smtClean="0">
                <a:solidFill>
                  <a:schemeClr val="bg1"/>
                </a:solidFill>
              </a:rPr>
              <a:t>потере кормильца).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те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1785938" cy="192881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6" name="Picture 2" descr="4 kmp 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1786517" cy="16430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68" y="642918"/>
            <a:ext cx="5286412" cy="1785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</a:rPr>
              <a:t>Граждане Республики Казахстан имеют право на охрану здоровья (п.1.ст.29).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3214686"/>
            <a:ext cx="5286412" cy="2071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1"/>
                </a:solidFill>
              </a:rPr>
              <a:t>Гражданин РК в праве получать бесплатно гарантированный объем медицинской помощи, установленным законом (п.2.ст.29).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65670_w200_h200_01_12_2015_12_46_5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571768" cy="292360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3000363" y="1571612"/>
            <a:ext cx="5857917" cy="507209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Раздел 1.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Общие положения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Раздел 2.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Трудовые отношения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Раздел 3.</a:t>
            </a:r>
            <a:r>
              <a:rPr lang="ru-RU" b="1" dirty="0" smtClean="0"/>
              <a:t> 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Социальное партнёрство и коллективные отношения в сфере труда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Раздел 4.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Безопасность и охрана труда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Раздел 5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i="1" dirty="0" smtClean="0">
                <a:solidFill>
                  <a:schemeClr val="bg1"/>
                </a:solidFill>
              </a:rPr>
              <a:t>Контроль за соблюдением трудового законодательства Республики Казахстан</a:t>
            </a: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endParaRPr lang="ru-RU" sz="2400" dirty="0" smtClean="0"/>
          </a:p>
        </p:txBody>
      </p:sp>
      <p:pic>
        <p:nvPicPr>
          <p:cNvPr id="1026" name="Picture 2" descr="C:\Users\Администратор\Desktop\гифки\26968175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786322"/>
            <a:ext cx="1643074" cy="145529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0"/>
            <a:ext cx="7215238" cy="1142984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Трудовой Кодекс Республики Казахстан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01.01.2016 года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ЕЛОВЫЕ ИГРЫ2\ОБЛОЖКИ\1392753985-abstract_background_6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стрелка влево/вправо 2"/>
          <p:cNvSpPr/>
          <p:nvPr/>
        </p:nvSpPr>
        <p:spPr>
          <a:xfrm>
            <a:off x="1357290" y="142852"/>
            <a:ext cx="6286544" cy="164307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Трудовой договор                            </a:t>
            </a:r>
            <a:r>
              <a:rPr lang="ru-RU" sz="2800" b="1" i="1" dirty="0" smtClean="0">
                <a:solidFill>
                  <a:schemeClr val="bg1"/>
                </a:solidFill>
              </a:rPr>
              <a:t>статья 24 ТК РК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Picture 4" descr="bd0715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714884"/>
            <a:ext cx="2371728" cy="2012884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Табличка 4"/>
          <p:cNvSpPr/>
          <p:nvPr/>
        </p:nvSpPr>
        <p:spPr>
          <a:xfrm>
            <a:off x="285720" y="2143116"/>
            <a:ext cx="2786082" cy="2357454"/>
          </a:xfrm>
          <a:prstGeom prst="plaqu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Соглашение между работником и работодателем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29058" y="2071678"/>
            <a:ext cx="4572032" cy="261610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действия трудового договора: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неопределенный срок;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определенный срок не менее одного года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время выполнения определенной работы;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время замещения временно отсутствующего работника;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время выполнения сезонной работы.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 descr="C:\Users\Администратор\Desktop\гифки\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2428892" cy="18319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889</TotalTime>
  <Words>1614</Words>
  <PresentationFormat>Экран (4:3)</PresentationFormat>
  <Paragraphs>160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Технологический колледж корпорации «Казахмыс» Центр подготовки и переподготовки кадров  </vt:lpstr>
      <vt:lpstr>Безопасность и охрана труда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колледж корпорации «Казахмыс» Центр подготовки и переподготовки кадров  </dc:title>
  <dc:creator>Администратор</dc:creator>
  <cp:lastModifiedBy>admin</cp:lastModifiedBy>
  <cp:revision>185</cp:revision>
  <dcterms:created xsi:type="dcterms:W3CDTF">2016-12-05T06:29:56Z</dcterms:created>
  <dcterms:modified xsi:type="dcterms:W3CDTF">2016-12-14T07:07:34Z</dcterms:modified>
</cp:coreProperties>
</file>