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74" r:id="rId4"/>
    <p:sldId id="264" r:id="rId5"/>
    <p:sldId id="275" r:id="rId6"/>
    <p:sldId id="288" r:id="rId7"/>
    <p:sldId id="289" r:id="rId8"/>
    <p:sldId id="290" r:id="rId9"/>
    <p:sldId id="291" r:id="rId10"/>
    <p:sldId id="292" r:id="rId11"/>
    <p:sldId id="295" r:id="rId12"/>
    <p:sldId id="296" r:id="rId13"/>
    <p:sldId id="297" r:id="rId14"/>
    <p:sldId id="298" r:id="rId15"/>
    <p:sldId id="29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5BA43-4F6F-432A-94F4-17F3D221F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65DB-4473-45CC-B456-1EF26ED0A04A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5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51876-BC31-4340-8BEF-540B2B54E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FFA3D-4C14-4D0C-A7DC-ACFB232F0B3E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4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29D4-0BD6-4749-9541-03A0B2B04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32011-9528-4EC3-9451-EE04F20614B2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85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2F28-42AE-4E66-A90E-4706C0321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A62FF-0F28-4F5A-86E5-8507FC7A4303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77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6750C-3842-4C27-9CA3-A9690EC92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5BBB1-A28E-46B2-84BB-BF12579E004E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5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D9D7-3FD1-4AAC-9A74-B669BF726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38E40-1D58-4399-8DD2-0B86D06A8A55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5A1E-9CFB-4D15-ADA2-6B9DC6C04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D4F16-F195-4B05-9ACE-107596837BE3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9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91105-3194-431E-9DEB-3C27B41C9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7B34-52E0-491D-9AC7-59595C923784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1AB60-A758-4AD9-9A8D-EB1B89B44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9F8F-661B-44F7-9142-3EBEC51116ED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3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ECC67-E83C-4D58-B790-E504CBEBB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57C7-6B23-4354-BD9A-2C8C74485B69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3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ECBF7-DE4F-4ED2-8406-7DEFB8B64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1FB2-79AD-4372-8EA4-EAC94D6CC4CF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2D03A9-70AF-4DA4-B66B-40FAC5F87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E7ECE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E7ECE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618CA3-87A9-4E74-BFEF-8930BCE6D499}" type="datetime1">
              <a:rPr lang="ru-RU"/>
              <a:pPr>
                <a:defRPr/>
              </a:pPr>
              <a:t>07.01.2017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9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0773C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7380"/>
            <a:ext cx="7620000" cy="1143000"/>
          </a:xfrm>
        </p:spPr>
        <p:txBody>
          <a:bodyPr/>
          <a:lstStyle/>
          <a:p>
            <a:pPr algn="ctr">
              <a:defRPr/>
            </a:pPr>
            <a:r>
              <a:rPr lang="ru-RU" altLang="ru-RU" sz="4800" u="sng" dirty="0"/>
              <a:t>Методическая разработка по выполнению исследовательской работы в начальной школе</a:t>
            </a:r>
            <a:r>
              <a:rPr lang="ru-RU" altLang="ru-RU" sz="3600" i="1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ru-RU" altLang="ru-RU" sz="3600" i="1" dirty="0">
                <a:solidFill>
                  <a:srgbClr val="000000"/>
                </a:solidFill>
                <a:cs typeface="Arial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A3FE5D-AE30-4DEB-8535-CAF13B38500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348880"/>
            <a:ext cx="7538864" cy="3131759"/>
          </a:xfrm>
          <a:prstGeom prst="rect">
            <a:avLst/>
          </a:prstGeom>
          <a:ln w="34925"/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262626"/>
                </a:solidFill>
                <a:latin typeface="Основной текст"/>
                <a:ea typeface="Estrangelo Edessa" pitchFamily="66" charset="0"/>
                <a:cs typeface="Estrangelo Edessa" pitchFamily="66" charset="0"/>
              </a:rPr>
              <a:t> </a:t>
            </a:r>
            <a:endParaRPr lang="ru-RU" altLang="ru-RU" sz="2000" dirty="0">
              <a:solidFill>
                <a:srgbClr val="262626"/>
              </a:solidFill>
              <a:latin typeface="Основной текст"/>
              <a:ea typeface="Estrangelo Edessa" pitchFamily="66" charset="0"/>
              <a:cs typeface="Estrangelo Edessa" pitchFamily="66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u="heavy" dirty="0" smtClean="0">
                <a:solidFill>
                  <a:srgbClr val="262626"/>
                </a:solidFill>
                <a:latin typeface="Основной текст"/>
                <a:ea typeface="Estrangelo Edessa" pitchFamily="66" charset="0"/>
                <a:cs typeface="Estrangelo Edessa" pitchFamily="66" charset="0"/>
              </a:rPr>
              <a:t>Пронина Ирина Сергеевна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i="1" dirty="0" smtClean="0">
                <a:solidFill>
                  <a:srgbClr val="262626"/>
                </a:solidFill>
                <a:latin typeface="Основной текст"/>
                <a:ea typeface="Estrangelo Edessa" pitchFamily="66" charset="0"/>
                <a:cs typeface="Estrangelo Edessa" pitchFamily="66" charset="0"/>
              </a:rPr>
              <a:t>Фамилия</a:t>
            </a:r>
            <a:r>
              <a:rPr lang="ru-RU" altLang="ru-RU" sz="1400" i="1" dirty="0">
                <a:solidFill>
                  <a:srgbClr val="262626"/>
                </a:solidFill>
                <a:latin typeface="Основной текст"/>
                <a:ea typeface="Estrangelo Edessa" pitchFamily="66" charset="0"/>
                <a:cs typeface="Estrangelo Edessa" pitchFamily="66" charset="0"/>
              </a:rPr>
              <a:t>, имя, отчество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u="heavy" dirty="0" smtClean="0">
                <a:solidFill>
                  <a:srgbClr val="262626"/>
                </a:solidFill>
                <a:latin typeface="Основной текст"/>
                <a:ea typeface="Estrangelo Edessa" pitchFamily="66" charset="0"/>
                <a:cs typeface="Estrangelo Edessa" pitchFamily="66" charset="0"/>
              </a:rPr>
              <a:t>МАОУ СОШ № 28 г. Балаково Саратовской области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i="1" dirty="0" smtClean="0">
                <a:solidFill>
                  <a:srgbClr val="262626"/>
                </a:solidFill>
                <a:latin typeface="Основной текст"/>
                <a:ea typeface="Estrangelo Edessa" pitchFamily="66" charset="0"/>
                <a:cs typeface="Estrangelo Edessa" pitchFamily="66" charset="0"/>
              </a:rPr>
              <a:t>Образовательное </a:t>
            </a:r>
            <a:r>
              <a:rPr lang="ru-RU" altLang="ru-RU" sz="1400" i="1" dirty="0">
                <a:solidFill>
                  <a:srgbClr val="262626"/>
                </a:solidFill>
                <a:latin typeface="Основной текст"/>
                <a:ea typeface="Estrangelo Edessa" pitchFamily="66" charset="0"/>
                <a:cs typeface="Estrangelo Edessa" pitchFamily="66" charset="0"/>
              </a:rPr>
              <a:t>учреждение, район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262626"/>
              </a:solidFill>
              <a:latin typeface="Calibri" pitchFamily="34" charset="0"/>
              <a:ea typeface="Estrangelo Edessa" pitchFamily="66" charset="0"/>
              <a:cs typeface="Estrangelo Edessa" pitchFamily="66" charset="0"/>
            </a:endParaRPr>
          </a:p>
        </p:txBody>
      </p:sp>
      <p:sp>
        <p:nvSpPr>
          <p:cNvPr id="37895" name="TextBox 6"/>
          <p:cNvSpPr txBox="1">
            <a:spLocks noChangeArrowheads="1"/>
          </p:cNvSpPr>
          <p:nvPr/>
        </p:nvSpPr>
        <p:spPr bwMode="auto">
          <a:xfrm>
            <a:off x="1115616" y="5229200"/>
            <a:ext cx="6119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EAE00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77BB4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0773C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73C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73C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73C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73C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2000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Обработка собранного материала,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обобщение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анализ, выводы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1. </a:t>
            </a:r>
            <a:r>
              <a:rPr lang="ru-RU" dirty="0">
                <a:latin typeface="Arial" pitchFamily="34" charset="0"/>
                <a:cs typeface="Arial" pitchFamily="34" charset="0"/>
              </a:rPr>
              <a:t>Выделить из текста основные понятия и дать им определения.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2. </a:t>
            </a:r>
            <a:r>
              <a:rPr lang="ru-RU" dirty="0">
                <a:latin typeface="Arial" pitchFamily="34" charset="0"/>
                <a:cs typeface="Arial" pitchFamily="34" charset="0"/>
              </a:rPr>
              <a:t>Классифицировать (разбить на группы) основные предметы, процессы, явления и события.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3. </a:t>
            </a:r>
            <a:r>
              <a:rPr lang="ru-RU" dirty="0">
                <a:latin typeface="Arial" pitchFamily="34" charset="0"/>
                <a:cs typeface="Arial" pitchFamily="34" charset="0"/>
              </a:rPr>
              <a:t>Выявить и обозначить все замеченные тобой парадоксы.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4. </a:t>
            </a:r>
            <a:r>
              <a:rPr lang="ru-RU" dirty="0">
                <a:latin typeface="Arial" pitchFamily="34" charset="0"/>
                <a:cs typeface="Arial" pitchFamily="34" charset="0"/>
              </a:rPr>
              <a:t>Выстроить по порядку (ранжировать) основные идеи.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5.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Предложить примеры, сравнения и сопоставления.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6. </a:t>
            </a:r>
            <a:r>
              <a:rPr lang="ru-RU" dirty="0">
                <a:latin typeface="Arial" pitchFamily="34" charset="0"/>
                <a:cs typeface="Arial" pitchFamily="34" charset="0"/>
              </a:rPr>
              <a:t>Сделать выводы и умозаключения.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7. </a:t>
            </a:r>
            <a:r>
              <a:rPr lang="ru-RU" dirty="0">
                <a:latin typeface="Arial" pitchFamily="34" charset="0"/>
                <a:cs typeface="Arial" pitchFamily="34" charset="0"/>
              </a:rPr>
              <a:t>Указать возможные пути дальнейшего изучения.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8.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Подготовить текст сообщения.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9.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Приготовить рисунки, схемы, чертежи и макеты.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10.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Приготовиться к ответам на вопросы.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706090"/>
          </a:xfrm>
        </p:spPr>
        <p:txBody>
          <a:bodyPr/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Оформление результатов</a:t>
            </a:r>
            <a:br>
              <a:rPr lang="ru-RU" sz="2800" b="1" dirty="0">
                <a:latin typeface="Arial" pitchFamily="34" charset="0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работы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Введение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Основная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часть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Заключение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Список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литературы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Приложения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Оформление результатов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Во введении: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• обосновывается актуальность выбранной темы;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• формулируются цель и задачи работы;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• указывается, какие были использованы источники;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• описывается применяемые методы исследования, структура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работы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Объем введения — не более одной страницы</a:t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68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073"/>
            <a:ext cx="7620000" cy="1143000"/>
          </a:xfrm>
        </p:spPr>
        <p:txBody>
          <a:bodyPr/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Оформление результатов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7620000" cy="4800600"/>
          </a:xfr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 основной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части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представлено описание исследовательской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работы.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1. </a:t>
            </a:r>
            <a:r>
              <a:rPr lang="ru-RU" dirty="0">
                <a:latin typeface="Arial" pitchFamily="34" charset="0"/>
                <a:cs typeface="Arial" pitchFamily="34" charset="0"/>
              </a:rPr>
              <a:t>Изложение должно быть ясным, четким, систематизированным и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последовательным.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2. </a:t>
            </a:r>
            <a:r>
              <a:rPr lang="ru-RU" dirty="0">
                <a:latin typeface="Arial" pitchFamily="34" charset="0"/>
                <a:cs typeface="Arial" pitchFamily="34" charset="0"/>
              </a:rPr>
              <a:t>Текст должен делиться на абзацы. Критерием такого деления является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смысл написанного – каждый абзац включает самостоятельную мысль.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3. </a:t>
            </a:r>
            <a:r>
              <a:rPr lang="ru-RU" dirty="0">
                <a:latin typeface="Arial" pitchFamily="34" charset="0"/>
                <a:cs typeface="Arial" pitchFamily="34" charset="0"/>
              </a:rPr>
              <a:t>Изложение должно быть беспристрастным и носить оценочный характер.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4. </a:t>
            </a:r>
            <a:r>
              <a:rPr lang="ru-RU" dirty="0">
                <a:latin typeface="Arial" pitchFamily="34" charset="0"/>
                <a:cs typeface="Arial" pitchFamily="34" charset="0"/>
              </a:rPr>
              <a:t>Цитируемые в тексте места должны иметь точные указания, ссылки на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источник.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5.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Сокращения в тексте не допускаются.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Объем текста основного содержания – от семи до пятнадцати</a:t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Оформление результатов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 заключении: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кратко формулируются основные результаты работы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виде </a:t>
            </a:r>
            <a:r>
              <a:rPr lang="ru-RU" dirty="0">
                <a:latin typeface="Arial" pitchFamily="34" charset="0"/>
                <a:cs typeface="Arial" pitchFamily="34" charset="0"/>
              </a:rPr>
              <a:t>утверждения, а не перечисления всего того,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что было </a:t>
            </a:r>
            <a:r>
              <a:rPr lang="ru-RU" dirty="0">
                <a:latin typeface="Arial" pitchFamily="34" charset="0"/>
                <a:cs typeface="Arial" pitchFamily="34" charset="0"/>
              </a:rPr>
              <a:t>сделано.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Выводы должны быть краткими и точными, и, как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правило,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состоять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из одного – трех пунктов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Список литературы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1. Савенков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А.И. Методика исследовательского обучения младших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школьников ––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Самара: Издательство «Учебная литература», 2004.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2. Обухов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А.С. Оценка эффективности применения проектной и исследовательской деятельности в обучении // Исследовательская работа школьников. – 2006.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07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Представление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исследовательской работы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 </a:t>
            </a:r>
            <a:r>
              <a:rPr lang="ru-RU" dirty="0">
                <a:latin typeface="Arial" pitchFamily="34" charset="0"/>
                <a:cs typeface="Arial" pitchFamily="34" charset="0"/>
              </a:rPr>
              <a:t>Выступление должно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быть понятным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аудитории, лаконичным </a:t>
            </a:r>
            <a:r>
              <a:rPr lang="ru-RU" dirty="0">
                <a:latin typeface="Arial" pitchFamily="34" charset="0"/>
                <a:cs typeface="Arial" pitchFamily="34" charset="0"/>
              </a:rPr>
              <a:t>и законченным.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 Чаще всего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регламент выступления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конференции составляет </a:t>
            </a:r>
            <a:r>
              <a:rPr lang="ru-RU" dirty="0">
                <a:latin typeface="Arial" pitchFamily="34" charset="0"/>
                <a:cs typeface="Arial" pitchFamily="34" charset="0"/>
              </a:rPr>
              <a:t>7-10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минут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 Необходима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презентация результатов работы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Характеристика образовательного учреждения, где работает автор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7980040" cy="4800600"/>
          </a:xfrm>
        </p:spPr>
        <p:txBody>
          <a:bodyPr/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МАОУ СОШ №28 города Балаково основана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сентября 1993 года, в 2006 году стала победителем всероссийского конкурса образовательных учреждений, внедряющих инновационные образовательные программы.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 2016-2017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учебном году в школе обучаются 1769 учеников в 67 классах. Средняя наполняемость классов по школе – 26 чел.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21 год учреждение выпустило 2701 ученика со средним общим образованием.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особые успехи в учении 87 выпускников награждены медалями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4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Цель и задачи работы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 разработки: </a:t>
            </a:r>
            <a:r>
              <a:rPr lang="ru-RU" dirty="0"/>
              <a:t>помочь при выполнении исследовательской работы</a:t>
            </a:r>
            <a:br>
              <a:rPr lang="ru-RU" dirty="0"/>
            </a:br>
            <a:r>
              <a:rPr lang="ru-RU" b="1" dirty="0"/>
              <a:t>Задачи: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Определить основные этапы исследовательской работы и</a:t>
            </a:r>
            <a:br>
              <a:rPr lang="ru-RU" dirty="0"/>
            </a:br>
            <a:r>
              <a:rPr lang="ru-RU" dirty="0"/>
              <a:t>действия на каждом этапе</a:t>
            </a:r>
            <a:br>
              <a:rPr lang="ru-RU" dirty="0"/>
            </a:br>
            <a:r>
              <a:rPr lang="ru-RU" dirty="0"/>
              <a:t>- Сформулировать требования к оформлению результатов</a:t>
            </a:r>
            <a:br>
              <a:rPr lang="ru-RU" dirty="0"/>
            </a:br>
            <a:r>
              <a:rPr lang="ru-RU" dirty="0"/>
              <a:t>работы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0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/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Исследовательская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деятельность учащихся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1196752"/>
            <a:ext cx="9144000" cy="1410171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Образовательная технология, предполагающая решение учащимися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исследовательской, творческой задачи под руководством специалиста, в ходе которого реализуются единые этапы (вне зависимости от области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исследования)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5536" y="2276872"/>
            <a:ext cx="4258816" cy="3951288"/>
          </a:xfrm>
        </p:spPr>
        <p:txBody>
          <a:bodyPr/>
          <a:lstStyle/>
          <a:p>
            <a:pPr marL="114300" indent="0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Изучение теоретического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материала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2. Выделение проблемы, постановка целей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задач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исследования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3. Формулировка рабочей гипотезы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4. Освоение методики исследования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5. Сбор собственного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экспериментального материала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Обработка собранного материала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7. Обобщение, анализ, выводы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8. Представление исследовательской работы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220072" y="2564904"/>
            <a:ext cx="3240360" cy="3951288"/>
          </a:xfrm>
        </p:spPr>
        <p:txBody>
          <a:bodyPr/>
          <a:lstStyle/>
          <a:p>
            <a:pPr marL="114300" indent="0">
              <a:buNone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Постановка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учебной задачи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задачи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посредством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учебных действий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Контроль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Оценка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48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7620000" cy="202034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КАК ВЫБРАТЬ ТЕМУ ИССЛЕДОВАНИЯ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7620000" cy="48006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Задай себе следующие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вопросы (ответы можешь дать либо устно,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либо письменно</a:t>
            </a:r>
            <a:r>
              <a:rPr lang="ru-RU" dirty="0">
                <a:latin typeface="Arial" pitchFamily="34" charset="0"/>
                <a:cs typeface="Arial" pitchFamily="34" charset="0"/>
              </a:rPr>
              <a:t>):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 Что мне интересно больше всего?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 Чем я хочу заниматься в первую очередь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(математикой или поэзией, астрономией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или историей, спортом</a:t>
            </a:r>
            <a:r>
              <a:rPr lang="ru-RU" dirty="0">
                <a:latin typeface="Arial" pitchFamily="34" charset="0"/>
                <a:cs typeface="Arial" pitchFamily="34" charset="0"/>
              </a:rPr>
              <a:t>, искусством, музыкой и т.д.)?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 Чем я чаще всего занимаюсь в свободное время?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 По каким учебным предметам я получаю лучшие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отметки?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 Что из изученного в школе хотелось бы узнать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более глубоко</a:t>
            </a:r>
            <a:r>
              <a:rPr lang="ru-RU" dirty="0">
                <a:latin typeface="Arial" pitchFamily="34" charset="0"/>
                <a:cs typeface="Arial" pitchFamily="34" charset="0"/>
              </a:rPr>
              <a:t>?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 Есть ли что-то такое, чем я особенно горжусь?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ПОСТАНОВКА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ЦЕЛЕЙ И ЗАДАЧ ИССЛЕДОВАНИЯ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Определить цель исследования – значит ответить себе и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другим на вопрос о том, зачем ты его проводишь.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ИССЛЕДОВАНИЯ УТОЧНЯЮТ ЦЕЛЬ. ЦЕЛЬ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УКАЗЫВАЕТ ОБЩЕЕ НАПРАВЛЕНИЕ ДВИЖЕНИЯ, А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ЗАДАЧИ ОПИСЫВАЮТ ОСНОВНЫЕ ШАГИ.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Формулировка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рабочей гипотезы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Гипотеза – это предложение, рассуждение, догадка,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еще не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доказанная и не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подтвержденная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опытом.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Слово «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гипотеза» происходит от древнегреческого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hupothesis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основание, предположение, суждение, которое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выдвигается для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объяснения какого-либо явления.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Обычно гипотезы начинаются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словами: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 Предположим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…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 Допустим…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 Возможно…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 Что, если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Запиши свою гипотезу. Если гипотез несколько, то их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надо пронумеровать: самую важную, на твой взгляд,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поставь на первое место, менее важную – на второе и так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далее.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7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Освоение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методики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исследования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ИССЛЕДОВАНИЯ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09" y="1124744"/>
            <a:ext cx="7620000" cy="4800600"/>
          </a:xfrm>
        </p:spPr>
        <p:txBody>
          <a:bodyPr/>
          <a:lstStyle/>
          <a:p>
            <a:r>
              <a:rPr lang="ru-RU" dirty="0"/>
              <a:t>Для того чтобы составить план, </a:t>
            </a:r>
            <a:r>
              <a:rPr lang="ru-RU" dirty="0" smtClean="0"/>
              <a:t>надо </a:t>
            </a:r>
            <a:r>
              <a:rPr lang="ru-RU" dirty="0"/>
              <a:t>ответить на</a:t>
            </a:r>
            <a:br>
              <a:rPr lang="ru-RU" dirty="0"/>
            </a:br>
            <a:r>
              <a:rPr lang="ru-RU" dirty="0"/>
              <a:t>вопрос: </a:t>
            </a:r>
            <a:r>
              <a:rPr lang="ru-RU" u="sng" dirty="0"/>
              <a:t>как мы можем узнать что-то новое о том, что</a:t>
            </a:r>
            <a:br>
              <a:rPr lang="ru-RU" u="sng" dirty="0"/>
            </a:br>
            <a:r>
              <a:rPr lang="ru-RU" u="sng" dirty="0"/>
              <a:t>исследуем?</a:t>
            </a:r>
            <a:r>
              <a:rPr lang="ru-RU" dirty="0"/>
              <a:t> Для этого надо определить, какими методами</a:t>
            </a:r>
            <a:br>
              <a:rPr lang="ru-RU" dirty="0"/>
            </a:br>
            <a:r>
              <a:rPr lang="ru-RU" dirty="0"/>
              <a:t>мы можем пользоваться, а затем выстроить их по порядку.</a:t>
            </a:r>
            <a:br>
              <a:rPr lang="ru-RU" dirty="0"/>
            </a:br>
            <a:r>
              <a:rPr lang="ru-RU" dirty="0"/>
              <a:t>Метод (от греческого слова </a:t>
            </a:r>
            <a:r>
              <a:rPr lang="ru-RU" i="1" dirty="0" err="1"/>
              <a:t>methodos</a:t>
            </a:r>
            <a:r>
              <a:rPr lang="ru-RU" dirty="0"/>
              <a:t>) – способ, </a:t>
            </a:r>
            <a:r>
              <a:rPr lang="ru-RU" dirty="0" smtClean="0"/>
              <a:t>прием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познания явлений окружающего мира</a:t>
            </a:r>
            <a:r>
              <a:rPr lang="ru-RU" dirty="0" smtClean="0"/>
              <a:t>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Список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доступных методов исследования: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dirty="0" smtClean="0"/>
              <a:t>Подумать </a:t>
            </a:r>
            <a:r>
              <a:rPr lang="ru-RU" dirty="0"/>
              <a:t>самостоятельно</a:t>
            </a:r>
            <a:br>
              <a:rPr lang="ru-RU" dirty="0"/>
            </a:br>
            <a:r>
              <a:rPr lang="ru-RU" dirty="0" smtClean="0"/>
              <a:t>2.  Посмотреть </a:t>
            </a:r>
            <a:r>
              <a:rPr lang="ru-RU" dirty="0"/>
              <a:t>книги о том, </a:t>
            </a:r>
            <a:r>
              <a:rPr lang="ru-RU" dirty="0" smtClean="0"/>
              <a:t>что исследуешь </a:t>
            </a:r>
          </a:p>
          <a:p>
            <a:r>
              <a:rPr lang="ru-RU" dirty="0" smtClean="0"/>
              <a:t>3.  Спросить </a:t>
            </a:r>
            <a:r>
              <a:rPr lang="ru-RU" dirty="0"/>
              <a:t>у других людей</a:t>
            </a:r>
            <a:br>
              <a:rPr lang="ru-RU" dirty="0"/>
            </a:br>
            <a:r>
              <a:rPr lang="ru-RU" dirty="0" smtClean="0"/>
              <a:t>4.  </a:t>
            </a:r>
            <a:r>
              <a:rPr lang="ru-RU" dirty="0"/>
              <a:t>Познакомиться с кино – и телефильмами по теме твоего</a:t>
            </a:r>
            <a:br>
              <a:rPr lang="ru-RU" dirty="0"/>
            </a:br>
            <a:r>
              <a:rPr lang="ru-RU" dirty="0"/>
              <a:t>исследования</a:t>
            </a:r>
            <a:br>
              <a:rPr lang="ru-RU" dirty="0"/>
            </a:br>
            <a:r>
              <a:rPr lang="ru-RU" dirty="0" smtClean="0"/>
              <a:t>5. </a:t>
            </a:r>
            <a:r>
              <a:rPr lang="ru-RU" dirty="0"/>
              <a:t>Обратиться к компьютеру</a:t>
            </a:r>
            <a:br>
              <a:rPr lang="ru-RU" dirty="0"/>
            </a:br>
            <a:r>
              <a:rPr lang="ru-RU" dirty="0" smtClean="0"/>
              <a:t>6.</a:t>
            </a:r>
            <a:r>
              <a:rPr lang="ru-RU" dirty="0"/>
              <a:t> </a:t>
            </a:r>
            <a:r>
              <a:rPr lang="ru-RU" dirty="0" smtClean="0"/>
              <a:t>Посмотреть </a:t>
            </a:r>
            <a:r>
              <a:rPr lang="ru-RU" dirty="0"/>
              <a:t>в глобальной </a:t>
            </a:r>
            <a:r>
              <a:rPr lang="ru-RU" dirty="0" smtClean="0"/>
              <a:t>сети Интернет.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7. Понаблюдать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8. Провести </a:t>
            </a:r>
            <a:r>
              <a:rPr lang="ru-RU" dirty="0"/>
              <a:t>эксперимент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Сбор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собственного экспериментального материала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Провести эксперимент – значит выполнить какие-то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действия с предметом исследования и определить,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что изменилось </a:t>
            </a:r>
            <a:r>
              <a:rPr lang="ru-RU" dirty="0">
                <a:latin typeface="Arial" pitchFamily="34" charset="0"/>
                <a:cs typeface="Arial" pitchFamily="34" charset="0"/>
              </a:rPr>
              <a:t>в ходе эксперимента.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Продумай план эксперимента. 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Запиши сначала план, а затем и результаты своих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экспериментов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72F28-42AE-4E66-A90E-4706C03213E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3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2">
      <a:dk1>
        <a:sysClr val="windowText" lastClr="000000"/>
      </a:dk1>
      <a:lt1>
        <a:sysClr val="window" lastClr="FFFFFF"/>
      </a:lt1>
      <a:dk2>
        <a:srgbClr val="92D050"/>
      </a:dk2>
      <a:lt2>
        <a:srgbClr val="E7ECED"/>
      </a:lt2>
      <a:accent1>
        <a:srgbClr val="92D050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304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Методическая разработка по выполнению исследовательской работы в начальной школе </vt:lpstr>
      <vt:lpstr>Характеристика образовательного учреждения, где работает автор</vt:lpstr>
      <vt:lpstr>Цель и задачи работы</vt:lpstr>
      <vt:lpstr>Исследовательская деятельность учащихся</vt:lpstr>
      <vt:lpstr>КАК ВЫБРАТЬ ТЕМУ ИССЛЕДОВАНИЯ  </vt:lpstr>
      <vt:lpstr>ПОСТАНОВКА ЦЕЛЕЙ И ЗАДАЧ ИССЛЕДОВАНИЯ</vt:lpstr>
      <vt:lpstr>Формулировка рабочей гипотезы </vt:lpstr>
      <vt:lpstr> Освоение методики исследования ОРГАНИЗАЦИЯ ИССЛЕДОВАНИЯ  </vt:lpstr>
      <vt:lpstr>Сбор собственного экспериментального материала </vt:lpstr>
      <vt:lpstr> Обработка собранного материала, обобщение, анализ, выводы </vt:lpstr>
      <vt:lpstr>Оформление результатов </vt:lpstr>
      <vt:lpstr>Оформление результатов</vt:lpstr>
      <vt:lpstr>Оформление результатов</vt:lpstr>
      <vt:lpstr>Оформление результатов</vt:lpstr>
      <vt:lpstr>Представление исследовательской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Аттестационная работа</dc:title>
  <dc:creator>User</dc:creator>
  <cp:lastModifiedBy>Admin</cp:lastModifiedBy>
  <cp:revision>37</cp:revision>
  <dcterms:created xsi:type="dcterms:W3CDTF">2016-08-07T09:38:06Z</dcterms:created>
  <dcterms:modified xsi:type="dcterms:W3CDTF">2017-01-07T18:04:24Z</dcterms:modified>
</cp:coreProperties>
</file>