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9" r:id="rId7"/>
    <p:sldId id="260" r:id="rId8"/>
    <p:sldId id="261" r:id="rId9"/>
    <p:sldId id="263" r:id="rId10"/>
    <p:sldId id="264" r:id="rId11"/>
    <p:sldId id="265"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s://clever-lab.pro/mod/page/view.php?id=3"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6541" y="2342490"/>
            <a:ext cx="8856984" cy="1446550"/>
          </a:xfrm>
          <a:prstGeom prst="rect">
            <a:avLst/>
          </a:prstGeom>
          <a:solidFill>
            <a:schemeClr val="accent5">
              <a:lumMod val="20000"/>
              <a:lumOff val="80000"/>
            </a:schemeClr>
          </a:solidFill>
        </p:spPr>
        <p:txBody>
          <a:bodyPr wrap="square">
            <a:spAutoFit/>
          </a:bodyPr>
          <a:lstStyle/>
          <a:p>
            <a:pPr algn="ctr"/>
            <a:r>
              <a:rPr lang="ru-RU" sz="4400" b="1" dirty="0" smtClean="0">
                <a:solidFill>
                  <a:schemeClr val="bg1"/>
                </a:solidFill>
                <a:latin typeface="Times New Roman" pitchFamily="18" charset="0"/>
                <a:cs typeface="Times New Roman" pitchFamily="18" charset="0"/>
              </a:rPr>
              <a:t> </a:t>
            </a:r>
            <a:r>
              <a:rPr lang="ru-RU" sz="4400" b="1" dirty="0" smtClean="0">
                <a:latin typeface="Times New Roman" pitchFamily="18" charset="0"/>
                <a:cs typeface="Times New Roman" pitchFamily="18" charset="0"/>
              </a:rPr>
              <a:t>«Наука </a:t>
            </a:r>
            <a:r>
              <a:rPr lang="ru-RU" sz="4400" b="1" dirty="0">
                <a:latin typeface="Times New Roman" pitchFamily="18" charset="0"/>
                <a:cs typeface="Times New Roman" pitchFamily="18" charset="0"/>
              </a:rPr>
              <a:t>как источник знания </a:t>
            </a:r>
            <a:endParaRPr lang="ru-RU" sz="4400" b="1" dirty="0" smtClean="0">
              <a:latin typeface="Times New Roman" pitchFamily="18" charset="0"/>
              <a:cs typeface="Times New Roman" pitchFamily="18" charset="0"/>
            </a:endParaRPr>
          </a:p>
          <a:p>
            <a:pPr algn="ctr"/>
            <a:r>
              <a:rPr lang="ru-RU" sz="4400" b="1" dirty="0" smtClean="0">
                <a:latin typeface="Times New Roman" pitchFamily="18" charset="0"/>
                <a:cs typeface="Times New Roman" pitchFamily="18" charset="0"/>
              </a:rPr>
              <a:t>о </a:t>
            </a:r>
            <a:r>
              <a:rPr lang="ru-RU" sz="4400" b="1" dirty="0">
                <a:latin typeface="Times New Roman" pitchFamily="18" charset="0"/>
                <a:cs typeface="Times New Roman" pitchFamily="18" charset="0"/>
              </a:rPr>
              <a:t>человеке и </a:t>
            </a:r>
            <a:r>
              <a:rPr lang="ru-RU" sz="4400" b="1" dirty="0" smtClean="0">
                <a:latin typeface="Times New Roman" pitchFamily="18" charset="0"/>
                <a:cs typeface="Times New Roman" pitchFamily="18" charset="0"/>
              </a:rPr>
              <a:t>человеческом»</a:t>
            </a:r>
            <a:endParaRPr lang="ru-RU" sz="4400" b="1" i="0" dirty="0">
              <a:effectLst/>
              <a:latin typeface="Times New Roman" pitchFamily="18" charset="0"/>
              <a:cs typeface="Times New Roman" pitchFamily="18" charset="0"/>
            </a:endParaRPr>
          </a:p>
        </p:txBody>
      </p:sp>
      <p:sp>
        <p:nvSpPr>
          <p:cNvPr id="3" name="TextBox 2"/>
          <p:cNvSpPr txBox="1"/>
          <p:nvPr/>
        </p:nvSpPr>
        <p:spPr>
          <a:xfrm>
            <a:off x="395536" y="116632"/>
            <a:ext cx="8424936"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Основы духовно – нравственной культуры народов России. 6 класс</a:t>
            </a:r>
            <a:endParaRPr lang="ru-RU" sz="2000" b="1" dirty="0">
              <a:latin typeface="Times New Roman" pitchFamily="18" charset="0"/>
              <a:cs typeface="Times New Roman" pitchFamily="18" charset="0"/>
            </a:endParaRPr>
          </a:p>
        </p:txBody>
      </p:sp>
      <p:sp>
        <p:nvSpPr>
          <p:cNvPr id="4" name="Прямоугольник 3"/>
          <p:cNvSpPr/>
          <p:nvPr/>
        </p:nvSpPr>
        <p:spPr>
          <a:xfrm>
            <a:off x="3203848" y="643335"/>
            <a:ext cx="2320059" cy="769441"/>
          </a:xfrm>
          <a:prstGeom prst="rect">
            <a:avLst/>
          </a:prstGeom>
        </p:spPr>
        <p:txBody>
          <a:bodyPr wrap="none">
            <a:spAutoFit/>
          </a:bodyPr>
          <a:lstStyle/>
          <a:p>
            <a:pPr lvl="0" algn="ctr"/>
            <a:r>
              <a:rPr lang="ru-RU" sz="4400" b="1" dirty="0">
                <a:latin typeface="Times New Roman" pitchFamily="18" charset="0"/>
                <a:cs typeface="Times New Roman" pitchFamily="18" charset="0"/>
              </a:rPr>
              <a:t>Урок 12.</a:t>
            </a:r>
          </a:p>
        </p:txBody>
      </p:sp>
    </p:spTree>
    <p:extLst>
      <p:ext uri="{BB962C8B-B14F-4D97-AF65-F5344CB8AC3E}">
        <p14:creationId xmlns:p14="http://schemas.microsoft.com/office/powerpoint/2010/main" val="152770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clever-lab.pro/pluginfile.php/66053/mod_glossary/entry/125/lori-0005983623-bigww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325099"/>
            <a:ext cx="6200894" cy="4131543"/>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853" y="188640"/>
            <a:ext cx="8944202" cy="1938992"/>
          </a:xfrm>
          <a:prstGeom prst="rect">
            <a:avLst/>
          </a:prstGeom>
          <a:solidFill>
            <a:schemeClr val="accent5">
              <a:lumMod val="20000"/>
              <a:lumOff val="80000"/>
            </a:schemeClr>
          </a:solidFill>
        </p:spPr>
        <p:txBody>
          <a:bodyPr wrap="square">
            <a:spAutoFit/>
          </a:bodyPr>
          <a:lstStyle/>
          <a:p>
            <a:r>
              <a:rPr lang="ru-RU" sz="2000" dirty="0" smtClean="0">
                <a:latin typeface="Times New Roman" pitchFamily="18" charset="0"/>
                <a:cs typeface="Times New Roman" pitchFamily="18" charset="0"/>
              </a:rPr>
              <a:t>       У </a:t>
            </a:r>
            <a:r>
              <a:rPr lang="ru-RU" sz="2000" dirty="0">
                <a:latin typeface="Times New Roman" pitchFamily="18" charset="0"/>
                <a:cs typeface="Times New Roman" pitchFamily="18" charset="0"/>
              </a:rPr>
              <a:t>этих отношений есть правила — как и у всего того, что происходит в мире. Как мы знаем, правила отношений регулируются </a:t>
            </a:r>
            <a:r>
              <a:rPr lang="ru-RU" sz="2000" i="1" dirty="0">
                <a:solidFill>
                  <a:srgbClr val="FF0000"/>
                </a:solidFill>
                <a:latin typeface="Times New Roman" pitchFamily="18" charset="0"/>
                <a:cs typeface="Times New Roman" pitchFamily="18" charset="0"/>
              </a:rPr>
              <a:t>нравственностью</a:t>
            </a:r>
            <a:r>
              <a:rPr lang="ru-RU" sz="2000" dirty="0">
                <a:latin typeface="Times New Roman" pitchFamily="18" charset="0"/>
                <a:cs typeface="Times New Roman" pitchFamily="18" charset="0"/>
              </a:rPr>
              <a:t>. А </a:t>
            </a:r>
            <a:r>
              <a:rPr lang="ru-RU" sz="2000" b="1" dirty="0">
                <a:solidFill>
                  <a:srgbClr val="FF0000"/>
                </a:solidFill>
                <a:latin typeface="Times New Roman" pitchFamily="18" charset="0"/>
                <a:cs typeface="Times New Roman" pitchFamily="18" charset="0"/>
              </a:rPr>
              <a:t>наука, которая изучает нравственные законы, называется этикой</a:t>
            </a:r>
            <a:r>
              <a:rPr lang="ru-RU" sz="2000" dirty="0">
                <a:latin typeface="Times New Roman" pitchFamily="18" charset="0"/>
                <a:cs typeface="Times New Roman" pitchFamily="18" charset="0"/>
              </a:rPr>
              <a:t>. Она не только изучает принципы, на которых строятся отношения между людьми и развитие человеческой души, но и регулирует эти принципы, дает им обоснование и выводит общие для них закономерности. </a:t>
            </a:r>
          </a:p>
        </p:txBody>
      </p:sp>
    </p:spTree>
    <p:extLst>
      <p:ext uri="{BB962C8B-B14F-4D97-AF65-F5344CB8AC3E}">
        <p14:creationId xmlns:p14="http://schemas.microsoft.com/office/powerpoint/2010/main" val="718901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03848" y="111809"/>
            <a:ext cx="2327817" cy="461665"/>
          </a:xfrm>
          <a:prstGeom prst="rect">
            <a:avLst/>
          </a:prstGeom>
          <a:solidFill>
            <a:schemeClr val="accent5">
              <a:lumMod val="20000"/>
              <a:lumOff val="80000"/>
            </a:schemeClr>
          </a:solidFill>
        </p:spPr>
        <p:txBody>
          <a:bodyPr wrap="none">
            <a:spAutoFit/>
          </a:bodyPr>
          <a:lstStyle/>
          <a:p>
            <a:r>
              <a:rPr lang="ru-RU" sz="2400" b="1" dirty="0">
                <a:solidFill>
                  <a:srgbClr val="FF0000"/>
                </a:solidFill>
                <a:latin typeface="Times New Roman" pitchFamily="18" charset="0"/>
                <a:cs typeface="Times New Roman" pitchFamily="18" charset="0"/>
              </a:rPr>
              <a:t>Закон красоты</a:t>
            </a:r>
            <a:r>
              <a:rPr lang="ru-RU" b="1" dirty="0">
                <a:solidFill>
                  <a:srgbClr val="110724"/>
                </a:solidFill>
                <a:latin typeface="CeraPro"/>
              </a:rPr>
              <a:t>.</a:t>
            </a:r>
            <a:endParaRPr lang="ru-RU" b="1" i="0" dirty="0">
              <a:solidFill>
                <a:srgbClr val="110724"/>
              </a:solidFill>
              <a:effectLst/>
              <a:latin typeface="CeraPro"/>
            </a:endParaRPr>
          </a:p>
        </p:txBody>
      </p:sp>
      <p:sp>
        <p:nvSpPr>
          <p:cNvPr id="3" name="Прямоугольник 2"/>
          <p:cNvSpPr/>
          <p:nvPr/>
        </p:nvSpPr>
        <p:spPr>
          <a:xfrm>
            <a:off x="251520" y="692696"/>
            <a:ext cx="8712968" cy="1938992"/>
          </a:xfrm>
          <a:prstGeom prst="rect">
            <a:avLst/>
          </a:prstGeom>
          <a:solidFill>
            <a:schemeClr val="accent5">
              <a:lumMod val="20000"/>
              <a:lumOff val="80000"/>
            </a:schemeClr>
          </a:solidFill>
        </p:spPr>
        <p:txBody>
          <a:bodyPr wrap="square">
            <a:spAutoFit/>
          </a:bodyPr>
          <a:lstStyle/>
          <a:p>
            <a:r>
              <a:rPr lang="ru-RU" sz="2000" dirty="0" smtClean="0">
                <a:solidFill>
                  <a:srgbClr val="666666"/>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Чуть </a:t>
            </a:r>
            <a:r>
              <a:rPr lang="ru-RU" sz="2000" dirty="0">
                <a:latin typeface="Times New Roman" pitchFamily="18" charset="0"/>
                <a:cs typeface="Times New Roman" pitchFamily="18" charset="0"/>
              </a:rPr>
              <a:t>раньше мы уже говорили о том, что нравственный закон дает человеку представление о прекрасном. Он говорит нам о том, что существует некий идеал, к которому должен стремиться каждый из нас. Конечно, никто из нас не идеален. И в то же время каждый из нас может и должен идти в сторону идеала, стремясь выполнить те условия, которые заключены в нравственном законе.</a:t>
            </a:r>
          </a:p>
        </p:txBody>
      </p:sp>
      <p:sp>
        <p:nvSpPr>
          <p:cNvPr id="4" name="Прямоугольник 3"/>
          <p:cNvSpPr/>
          <p:nvPr/>
        </p:nvSpPr>
        <p:spPr>
          <a:xfrm>
            <a:off x="208549" y="2782669"/>
            <a:ext cx="8712968" cy="707886"/>
          </a:xfrm>
          <a:prstGeom prst="rect">
            <a:avLst/>
          </a:prstGeom>
          <a:solidFill>
            <a:schemeClr val="accent5">
              <a:lumMod val="20000"/>
              <a:lumOff val="80000"/>
            </a:schemeClr>
          </a:solidFill>
        </p:spPr>
        <p:txBody>
          <a:bodyPr wrap="square">
            <a:spAutoFit/>
          </a:bodyPr>
          <a:lstStyle/>
          <a:p>
            <a:pPr algn="ctr"/>
            <a:r>
              <a:rPr lang="ru-RU" sz="2000" b="1" dirty="0">
                <a:solidFill>
                  <a:srgbClr val="FF0000"/>
                </a:solidFill>
                <a:latin typeface="Times New Roman" pitchFamily="18" charset="0"/>
                <a:cs typeface="Times New Roman" pitchFamily="18" charset="0"/>
              </a:rPr>
              <a:t>Помочь нам стать идеальными или, по крайней мере, приблизиться к этому совершенству, призвана такая вещь как красота.</a:t>
            </a:r>
          </a:p>
        </p:txBody>
      </p:sp>
      <p:sp>
        <p:nvSpPr>
          <p:cNvPr id="5" name="Прямоугольник 4"/>
          <p:cNvSpPr/>
          <p:nvPr/>
        </p:nvSpPr>
        <p:spPr>
          <a:xfrm>
            <a:off x="251519" y="3861048"/>
            <a:ext cx="8669997" cy="2246769"/>
          </a:xfrm>
          <a:prstGeom prst="rect">
            <a:avLst/>
          </a:prstGeom>
          <a:solidFill>
            <a:schemeClr val="accent5">
              <a:lumMod val="20000"/>
              <a:lumOff val="80000"/>
            </a:schemeClr>
          </a:solidFill>
        </p:spPr>
        <p:txBody>
          <a:bodyPr wrap="square">
            <a:spAutoFit/>
          </a:bodyPr>
          <a:lstStyle/>
          <a:p>
            <a:r>
              <a:rPr lang="ru-RU" sz="2000" dirty="0" smtClean="0">
                <a:latin typeface="Times New Roman" pitchFamily="18" charset="0"/>
                <a:cs typeface="Times New Roman" pitchFamily="18" charset="0"/>
              </a:rPr>
              <a:t>       Красоту </a:t>
            </a:r>
            <a:r>
              <a:rPr lang="ru-RU" sz="2000" dirty="0">
                <a:latin typeface="Times New Roman" pitchFamily="18" charset="0"/>
                <a:cs typeface="Times New Roman" pitchFamily="18" charset="0"/>
              </a:rPr>
              <a:t>изучает другая наука. Называется она </a:t>
            </a:r>
            <a:r>
              <a:rPr lang="ru-RU" sz="2000" b="1" dirty="0">
                <a:solidFill>
                  <a:srgbClr val="FF0000"/>
                </a:solidFill>
                <a:latin typeface="Times New Roman" pitchFamily="18" charset="0"/>
                <a:cs typeface="Times New Roman" pitchFamily="18" charset="0"/>
              </a:rPr>
              <a:t>эстетикой</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Наверняка тебе неоднократно приходилось замечать, что даже у зданий, которые нас окружают, есть нечто, что делает их приятными или неприятными на вид. И речь идет совсем не про грязь или неаккуратную работу строителей. Постройка может быть чистой, ухоженной и сделанной по всем правилам строительной науки, пригодной для жилья и комфортной в использовании, но при этом что-то все равно будет отталкивать от нее.</a:t>
            </a:r>
            <a:endParaRPr lang="ru-RU" sz="20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644127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51179"/>
            <a:ext cx="8784976" cy="6555641"/>
          </a:xfrm>
          <a:prstGeom prst="rect">
            <a:avLst/>
          </a:prstGeom>
          <a:solidFill>
            <a:schemeClr val="accent5">
              <a:lumMod val="20000"/>
              <a:lumOff val="80000"/>
            </a:schemeClr>
          </a:solidFill>
        </p:spPr>
        <p:txBody>
          <a:bodyPr wrap="square">
            <a:spAutoFit/>
          </a:bodyPr>
          <a:lstStyle/>
          <a:p>
            <a:r>
              <a:rPr lang="ru-RU" sz="2000" dirty="0" smtClean="0">
                <a:latin typeface="Times New Roman" pitchFamily="18" charset="0"/>
                <a:cs typeface="Times New Roman" pitchFamily="18" charset="0"/>
              </a:rPr>
              <a:t>          Или</a:t>
            </a:r>
            <a:r>
              <a:rPr lang="ru-RU" sz="2000" dirty="0">
                <a:latin typeface="Times New Roman" pitchFamily="18" charset="0"/>
                <a:cs typeface="Times New Roman" pitchFamily="18" charset="0"/>
              </a:rPr>
              <a:t>, к примеру (особенно это будет понятно девочкам), есть несочетаемые элементы одежды, несочетаемые цвета, либо не гармонирующие друг с другом вещи. И наоборот, есть нечто, что помогает вещам сочетаться между собой, что делает даже самое простое здание красивым и привлекательным для глаз, что создает даже в самых примитивных условиях ощущение уюта, комфорта и дарит радость всем тем, кто этим комфортом пользуется.</a:t>
            </a:r>
          </a:p>
          <a:p>
            <a:r>
              <a:rPr lang="ru-RU" sz="2000" dirty="0" smtClean="0">
                <a:latin typeface="Times New Roman" pitchFamily="18" charset="0"/>
                <a:cs typeface="Times New Roman" pitchFamily="18" charset="0"/>
              </a:rPr>
              <a:t>          Примером </a:t>
            </a:r>
            <a:r>
              <a:rPr lang="ru-RU" sz="2000" dirty="0">
                <a:latin typeface="Times New Roman" pitchFamily="18" charset="0"/>
                <a:cs typeface="Times New Roman" pitchFamily="18" charset="0"/>
              </a:rPr>
              <a:t>такого облагораживающего закона </a:t>
            </a:r>
            <a:r>
              <a:rPr lang="ru-RU" sz="2000" i="1" dirty="0">
                <a:solidFill>
                  <a:srgbClr val="FF0000"/>
                </a:solidFill>
                <a:latin typeface="Times New Roman" pitchFamily="18" charset="0"/>
                <a:cs typeface="Times New Roman" pitchFamily="18" charset="0"/>
              </a:rPr>
              <a:t>является принцип золотого сечения</a:t>
            </a:r>
            <a:r>
              <a:rPr lang="ru-RU" sz="2000" dirty="0">
                <a:latin typeface="Times New Roman" pitchFamily="18" charset="0"/>
                <a:cs typeface="Times New Roman" pitchFamily="18" charset="0"/>
              </a:rPr>
              <a:t>, когда вещи, окружающие тебя, имеют определенную высоту, глубину и ширину. А цвета — определенную гамму. Это тоже целая наука, и без нее — никуда. Можешь себе представить, что было бы, если бы люди не размышляли обо всем этом.</a:t>
            </a:r>
          </a:p>
          <a:p>
            <a:r>
              <a:rPr lang="ru-RU" sz="2000" dirty="0" smtClean="0">
                <a:latin typeface="Times New Roman" pitchFamily="18" charset="0"/>
                <a:cs typeface="Times New Roman" pitchFamily="18" charset="0"/>
              </a:rPr>
              <a:t>          Например</a:t>
            </a:r>
            <a:r>
              <a:rPr lang="ru-RU" sz="2000" dirty="0">
                <a:latin typeface="Times New Roman" pitchFamily="18" charset="0"/>
                <a:cs typeface="Times New Roman" pitchFamily="18" charset="0"/>
              </a:rPr>
              <a:t>, сколько бы раз старшим приходилось делать ремонт в квартире, пока они не нашли бы наиболее приятные для глаз сочетания цветов. Или сколько раз инженеру приходилось бы перечерчивать документы, если бы он не знал о принципах золотого сечения. Даже такая вещь, как красота, нуждается в осознанном подходе к себе. Ко всему, с чем сталкивается человек, необходим осмысленный подход, и ничто на свете не терпит так называемого «метода </a:t>
            </a:r>
            <a:r>
              <a:rPr lang="ru-RU" sz="2000" dirty="0" err="1">
                <a:latin typeface="Times New Roman" pitchFamily="18" charset="0"/>
                <a:cs typeface="Times New Roman" pitchFamily="18" charset="0"/>
              </a:rPr>
              <a:t>тыка</a:t>
            </a:r>
            <a:r>
              <a:rPr lang="ru-RU" sz="2000" dirty="0">
                <a:latin typeface="Times New Roman" pitchFamily="18" charset="0"/>
                <a:cs typeface="Times New Roman" pitchFamily="18" charset="0"/>
              </a:rPr>
              <a:t>». Бывают, конечно, и исключения из правил, но на то они и исключения, чтобы случаться редко и приносить при этом очень значимые плоды.</a:t>
            </a:r>
            <a:endParaRPr lang="ru-RU" sz="20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229291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69067" y="188640"/>
            <a:ext cx="3805657" cy="461665"/>
          </a:xfrm>
          <a:prstGeom prst="rect">
            <a:avLst/>
          </a:prstGeom>
          <a:solidFill>
            <a:schemeClr val="accent5">
              <a:lumMod val="20000"/>
              <a:lumOff val="80000"/>
            </a:schemeClr>
          </a:solidFill>
        </p:spPr>
        <p:txBody>
          <a:bodyPr wrap="none">
            <a:spAutoFit/>
          </a:bodyPr>
          <a:lstStyle/>
          <a:p>
            <a:r>
              <a:rPr lang="ru-RU" sz="2400" b="1" dirty="0">
                <a:solidFill>
                  <a:srgbClr val="FF0000"/>
                </a:solidFill>
                <a:latin typeface="Times New Roman" pitchFamily="18" charset="0"/>
                <a:cs typeface="Times New Roman" pitchFamily="18" charset="0"/>
              </a:rPr>
              <a:t>Красота — отблеск </a:t>
            </a:r>
            <a:r>
              <a:rPr lang="ru-RU" sz="2400" b="1" dirty="0" smtClean="0">
                <a:solidFill>
                  <a:srgbClr val="FF0000"/>
                </a:solidFill>
                <a:latin typeface="Times New Roman" pitchFamily="18" charset="0"/>
                <a:cs typeface="Times New Roman" pitchFamily="18" charset="0"/>
              </a:rPr>
              <a:t>добра</a:t>
            </a:r>
            <a:endParaRPr lang="ru-RU" sz="2400" b="1" i="0" dirty="0">
              <a:solidFill>
                <a:srgbClr val="FF0000"/>
              </a:solidFill>
              <a:effectLst/>
              <a:latin typeface="Times New Roman" pitchFamily="18" charset="0"/>
              <a:cs typeface="Times New Roman" pitchFamily="18" charset="0"/>
            </a:endParaRPr>
          </a:p>
        </p:txBody>
      </p:sp>
      <p:sp>
        <p:nvSpPr>
          <p:cNvPr id="3" name="Прямоугольник 2"/>
          <p:cNvSpPr/>
          <p:nvPr/>
        </p:nvSpPr>
        <p:spPr>
          <a:xfrm>
            <a:off x="323527" y="764704"/>
            <a:ext cx="8403253" cy="1015663"/>
          </a:xfrm>
          <a:prstGeom prst="rect">
            <a:avLst/>
          </a:prstGeom>
          <a:solidFill>
            <a:schemeClr val="accent5">
              <a:lumMod val="20000"/>
              <a:lumOff val="80000"/>
            </a:schemeClr>
          </a:solidFill>
        </p:spPr>
        <p:txBody>
          <a:bodyPr wrap="square">
            <a:spAutoFit/>
          </a:bodyPr>
          <a:lstStyle/>
          <a:p>
            <a:r>
              <a:rPr lang="ru-RU" sz="2000" dirty="0" smtClean="0">
                <a:latin typeface="Times New Roman" pitchFamily="18" charset="0"/>
                <a:cs typeface="Times New Roman" pitchFamily="18" charset="0"/>
              </a:rPr>
              <a:t>     Правильное </a:t>
            </a:r>
            <a:r>
              <a:rPr lang="ru-RU" sz="2000" dirty="0">
                <a:latin typeface="Times New Roman" pitchFamily="18" charset="0"/>
                <a:cs typeface="Times New Roman" pitchFamily="18" charset="0"/>
              </a:rPr>
              <a:t>отношение к красоте, способность ее чувствовать и видеть в каждом моменте нашей жизни рождает у человека потребность серьезного отношения ко всему, что с ним происходит.</a:t>
            </a:r>
          </a:p>
        </p:txBody>
      </p:sp>
      <p:sp>
        <p:nvSpPr>
          <p:cNvPr id="4" name="Прямоугольник 3"/>
          <p:cNvSpPr/>
          <p:nvPr/>
        </p:nvSpPr>
        <p:spPr>
          <a:xfrm>
            <a:off x="308707" y="2276872"/>
            <a:ext cx="5488225" cy="707886"/>
          </a:xfrm>
          <a:prstGeom prst="rect">
            <a:avLst/>
          </a:prstGeom>
          <a:solidFill>
            <a:schemeClr val="accent5">
              <a:lumMod val="20000"/>
              <a:lumOff val="80000"/>
            </a:schemeClr>
          </a:solidFill>
        </p:spPr>
        <p:txBody>
          <a:bodyPr wrap="square">
            <a:spAutoFit/>
          </a:bodyPr>
          <a:lstStyle/>
          <a:p>
            <a:pPr algn="ctr"/>
            <a:r>
              <a:rPr lang="ru-RU" sz="2000" b="1" dirty="0">
                <a:solidFill>
                  <a:srgbClr val="FF0000"/>
                </a:solidFill>
                <a:latin typeface="Times New Roman" pitchFamily="18" charset="0"/>
                <a:cs typeface="Times New Roman" pitchFamily="18" charset="0"/>
              </a:rPr>
              <a:t>Умение относиться ко всему ответственно — очень важное для человека.</a:t>
            </a:r>
          </a:p>
        </p:txBody>
      </p:sp>
      <p:sp>
        <p:nvSpPr>
          <p:cNvPr id="5" name="Прямоугольник 4"/>
          <p:cNvSpPr/>
          <p:nvPr/>
        </p:nvSpPr>
        <p:spPr>
          <a:xfrm>
            <a:off x="278344" y="3409488"/>
            <a:ext cx="5373776" cy="2862322"/>
          </a:xfrm>
          <a:prstGeom prst="rect">
            <a:avLst/>
          </a:prstGeom>
          <a:solidFill>
            <a:schemeClr val="accent5">
              <a:lumMod val="20000"/>
              <a:lumOff val="80000"/>
            </a:schemeClr>
          </a:solidFill>
        </p:spPr>
        <p:txBody>
          <a:bodyPr wrap="square">
            <a:spAutoFit/>
          </a:bodyPr>
          <a:lstStyle/>
          <a:p>
            <a:r>
              <a:rPr lang="ru-RU" sz="2000" dirty="0" smtClean="0">
                <a:latin typeface="Times New Roman" pitchFamily="18" charset="0"/>
                <a:cs typeface="Times New Roman" pitchFamily="18" charset="0"/>
              </a:rPr>
              <a:t>     Например</a:t>
            </a:r>
            <a:r>
              <a:rPr lang="ru-RU" sz="2000" dirty="0">
                <a:latin typeface="Times New Roman" pitchFamily="18" charset="0"/>
                <a:cs typeface="Times New Roman" pitchFamily="18" charset="0"/>
              </a:rPr>
              <a:t>, нет никакого оправдания людям, которые хамят на улице или в общественном транспорте, мусорят или разрушают окружающую среду своими действиями, пишут на заборах непристойные слова, царапают деревья в парках и скверах, ломают и крушат в порыве злости все, что попадется под руку. На этом принципе построено все человеческое право.</a:t>
            </a:r>
          </a:p>
        </p:txBody>
      </p:sp>
      <p:pic>
        <p:nvPicPr>
          <p:cNvPr id="5122" name="Picture 2" descr="https://clever-lab.pro/pluginfile.php/66053/mod_glossary/entry/125/lori-0035527527-bigwww.jpg"/>
          <p:cNvPicPr>
            <a:picLocks noChangeAspect="1" noChangeArrowheads="1"/>
          </p:cNvPicPr>
          <p:nvPr/>
        </p:nvPicPr>
        <p:blipFill rotWithShape="1">
          <a:blip r:embed="rId3">
            <a:extLst>
              <a:ext uri="{28A0092B-C50C-407E-A947-70E740481C1C}">
                <a14:useLocalDpi xmlns:a14="http://schemas.microsoft.com/office/drawing/2010/main" val="0"/>
              </a:ext>
            </a:extLst>
          </a:blip>
          <a:srcRect l="41366" r="17689"/>
          <a:stretch/>
        </p:blipFill>
        <p:spPr bwMode="auto">
          <a:xfrm>
            <a:off x="6012159" y="1988840"/>
            <a:ext cx="2873123" cy="4675360"/>
          </a:xfrm>
          <a:prstGeom prst="rect">
            <a:avLst/>
          </a:prstGeom>
          <a:noFill/>
          <a:ln w="5715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326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8549" y="258901"/>
            <a:ext cx="8712968" cy="4524315"/>
          </a:xfrm>
          <a:prstGeom prst="rect">
            <a:avLst/>
          </a:prstGeom>
          <a:solidFill>
            <a:schemeClr val="accent5">
              <a:lumMod val="20000"/>
              <a:lumOff val="80000"/>
            </a:schemeClr>
          </a:solidFill>
          <a:ln>
            <a:solidFill>
              <a:schemeClr val="tx2">
                <a:lumMod val="40000"/>
                <a:lumOff val="60000"/>
              </a:schemeClr>
            </a:solidFill>
          </a:ln>
        </p:spPr>
        <p:txBody>
          <a:bodyPr wrap="square">
            <a:spAutoFit/>
          </a:bodyPr>
          <a:lstStyle/>
          <a:p>
            <a:r>
              <a:rPr lang="ru-RU" sz="2400" dirty="0" smtClean="0">
                <a:latin typeface="Times New Roman" pitchFamily="18" charset="0"/>
                <a:cs typeface="Times New Roman" pitchFamily="18" charset="0"/>
              </a:rPr>
              <a:t>      Право </a:t>
            </a:r>
            <a:r>
              <a:rPr lang="ru-RU" sz="2400" dirty="0">
                <a:latin typeface="Times New Roman" pitchFamily="18" charset="0"/>
                <a:cs typeface="Times New Roman" pitchFamily="18" charset="0"/>
              </a:rPr>
              <a:t>не в смысле того, что нам должны дать окружающие, а в смысле системы ответственности за наши поступки. Любой </a:t>
            </a:r>
            <a:r>
              <a:rPr lang="ru-RU" sz="2400" i="1" dirty="0">
                <a:solidFill>
                  <a:srgbClr val="FF0000"/>
                </a:solidFill>
                <a:latin typeface="Times New Roman" pitchFamily="18" charset="0"/>
                <a:cs typeface="Times New Roman" pitchFamily="18" charset="0"/>
              </a:rPr>
              <a:t>плохой поступок </a:t>
            </a:r>
            <a:r>
              <a:rPr lang="ru-RU" sz="2400" dirty="0">
                <a:latin typeface="Times New Roman" pitchFamily="18" charset="0"/>
                <a:cs typeface="Times New Roman" pitchFamily="18" charset="0"/>
              </a:rPr>
              <a:t>- это не только безнравственный поступок. </a:t>
            </a:r>
            <a:r>
              <a:rPr lang="ru-RU" sz="2400" dirty="0" smtClean="0">
                <a:latin typeface="Times New Roman" pitchFamily="18" charset="0"/>
                <a:cs typeface="Times New Roman" pitchFamily="18" charset="0"/>
              </a:rPr>
              <a:t>   </a:t>
            </a:r>
          </a:p>
          <a:p>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Обрати </a:t>
            </a:r>
            <a:r>
              <a:rPr lang="ru-RU" sz="2400" dirty="0">
                <a:latin typeface="Times New Roman" pitchFamily="18" charset="0"/>
                <a:cs typeface="Times New Roman" pitchFamily="18" charset="0"/>
              </a:rPr>
              <a:t>внимание, что, когда говорят о человеке, который совершил какое-то преступление, используют слово «некрасивый»: «Он поступил некрасиво» или «Она совершила некрасивый поступок».</a:t>
            </a:r>
          </a:p>
          <a:p>
            <a:r>
              <a:rPr lang="ru-RU" sz="2400" dirty="0" smtClean="0">
                <a:latin typeface="Times New Roman" pitchFamily="18" charset="0"/>
                <a:cs typeface="Times New Roman" pitchFamily="18" charset="0"/>
              </a:rPr>
              <a:t>      В </a:t>
            </a:r>
            <a:r>
              <a:rPr lang="ru-RU" sz="2400" dirty="0">
                <a:latin typeface="Times New Roman" pitchFamily="18" charset="0"/>
                <a:cs typeface="Times New Roman" pitchFamily="18" charset="0"/>
              </a:rPr>
              <a:t>сознании людей </a:t>
            </a:r>
            <a:r>
              <a:rPr lang="ru-RU" sz="2400" i="1" dirty="0">
                <a:solidFill>
                  <a:srgbClr val="FF0000"/>
                </a:solidFill>
                <a:latin typeface="Times New Roman" pitchFamily="18" charset="0"/>
                <a:cs typeface="Times New Roman" pitchFamily="18" charset="0"/>
              </a:rPr>
              <a:t>красота, порядок и гармония </a:t>
            </a:r>
            <a:r>
              <a:rPr lang="ru-RU" sz="2400" dirty="0">
                <a:latin typeface="Times New Roman" pitchFamily="18" charset="0"/>
                <a:cs typeface="Times New Roman" pitchFamily="18" charset="0"/>
              </a:rPr>
              <a:t>до сих пор связаны </a:t>
            </a:r>
            <a:r>
              <a:rPr lang="ru-RU" sz="2400" i="1" dirty="0">
                <a:solidFill>
                  <a:srgbClr val="FF0000"/>
                </a:solidFill>
                <a:latin typeface="Times New Roman" pitchFamily="18" charset="0"/>
                <a:cs typeface="Times New Roman" pitchFamily="18" charset="0"/>
              </a:rPr>
              <a:t>с добрым и светлым началом</a:t>
            </a:r>
            <a:r>
              <a:rPr lang="ru-RU" sz="2400" dirty="0">
                <a:latin typeface="Times New Roman" pitchFamily="18" charset="0"/>
                <a:cs typeface="Times New Roman" pitchFamily="18" charset="0"/>
              </a:rPr>
              <a:t>, и поэтому так важно беречь </a:t>
            </a:r>
            <a:r>
              <a:rPr lang="ru-RU" sz="2400" b="1" dirty="0">
                <a:solidFill>
                  <a:srgbClr val="FF0000"/>
                </a:solidFill>
                <a:latin typeface="Times New Roman" pitchFamily="18" charset="0"/>
                <a:cs typeface="Times New Roman" pitchFamily="18" charset="0"/>
              </a:rPr>
              <a:t>красоту</a:t>
            </a:r>
            <a:r>
              <a:rPr lang="ru-RU" sz="2400" dirty="0">
                <a:latin typeface="Times New Roman" pitchFamily="18" charset="0"/>
                <a:cs typeface="Times New Roman" pitchFamily="18" charset="0"/>
              </a:rPr>
              <a:t>. Она напрямую влияет на нашу душу, служит своеобразным ключиком, который открывает добру двери нашего сердца. И этот </a:t>
            </a:r>
            <a:r>
              <a:rPr lang="ru-RU" sz="2400" b="1" dirty="0">
                <a:solidFill>
                  <a:srgbClr val="FF0000"/>
                </a:solidFill>
                <a:latin typeface="Times New Roman" pitchFamily="18" charset="0"/>
                <a:cs typeface="Times New Roman" pitchFamily="18" charset="0"/>
              </a:rPr>
              <a:t>ключ</a:t>
            </a:r>
            <a:r>
              <a:rPr lang="ru-RU" sz="2400" dirty="0">
                <a:latin typeface="Times New Roman" pitchFamily="18" charset="0"/>
                <a:cs typeface="Times New Roman" pitchFamily="18" charset="0"/>
              </a:rPr>
              <a:t> — в руках каждого из нас</a:t>
            </a:r>
            <a:endParaRPr lang="ru-RU" sz="2400" b="0" i="0" dirty="0">
              <a:effectLst/>
              <a:latin typeface="Times New Roman" pitchFamily="18" charset="0"/>
              <a:cs typeface="Times New Roman" pitchFamily="18" charset="0"/>
            </a:endParaRPr>
          </a:p>
        </p:txBody>
      </p:sp>
      <p:pic>
        <p:nvPicPr>
          <p:cNvPr id="9218" name="Picture 2" descr="https://avatars.mds.yandex.net/i?id=bde70f00481f72f7b3ff10a9cbd2883646e46142-10639375-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915052"/>
            <a:ext cx="2580999" cy="1720667"/>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9220" name="Picture 4" descr="https://avatars.mds.yandex.net/i?id=91397af71f000a192fd349fc86fcd81b9a031251-236034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901514"/>
            <a:ext cx="1469197" cy="1747744"/>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9222" name="Picture 6" descr="https://avatars.mds.yandex.net/i?id=57c69f582286d3ce1e5ddde508b098ae91392f76-10636835-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490" y="5045372"/>
            <a:ext cx="2827282" cy="1590347"/>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15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31840" y="123089"/>
            <a:ext cx="3461525" cy="461665"/>
          </a:xfrm>
          <a:prstGeom prst="rect">
            <a:avLst/>
          </a:prstGeom>
          <a:solidFill>
            <a:schemeClr val="accent5">
              <a:lumMod val="20000"/>
              <a:lumOff val="80000"/>
            </a:schemeClr>
          </a:solidFill>
        </p:spPr>
        <p:txBody>
          <a:bodyPr wrap="none">
            <a:spAutoFit/>
          </a:bodyPr>
          <a:lstStyle/>
          <a:p>
            <a:r>
              <a:rPr lang="ru-RU" sz="2400" b="1" dirty="0">
                <a:solidFill>
                  <a:srgbClr val="FF0000"/>
                </a:solidFill>
                <a:latin typeface="Times New Roman" pitchFamily="18" charset="0"/>
                <a:cs typeface="Times New Roman" pitchFamily="18" charset="0"/>
              </a:rPr>
              <a:t>Знания любят порядок</a:t>
            </a:r>
            <a:r>
              <a:rPr lang="ru-RU" sz="2400" b="1" dirty="0">
                <a:solidFill>
                  <a:schemeClr val="bg1"/>
                </a:solidFill>
                <a:latin typeface="Times New Roman" pitchFamily="18" charset="0"/>
                <a:cs typeface="Times New Roman" pitchFamily="18" charset="0"/>
              </a:rPr>
              <a:t>.</a:t>
            </a:r>
            <a:endParaRPr lang="ru-RU" sz="2400" b="1" i="0" dirty="0">
              <a:solidFill>
                <a:schemeClr val="bg1"/>
              </a:solidFill>
              <a:effectLst/>
              <a:latin typeface="Times New Roman" pitchFamily="18" charset="0"/>
              <a:cs typeface="Times New Roman" pitchFamily="18" charset="0"/>
            </a:endParaRPr>
          </a:p>
        </p:txBody>
      </p:sp>
      <p:sp>
        <p:nvSpPr>
          <p:cNvPr id="3" name="Прямоугольник 2"/>
          <p:cNvSpPr/>
          <p:nvPr/>
        </p:nvSpPr>
        <p:spPr>
          <a:xfrm>
            <a:off x="861355" y="692696"/>
            <a:ext cx="7574983" cy="769441"/>
          </a:xfrm>
          <a:prstGeom prst="rect">
            <a:avLst/>
          </a:prstGeom>
          <a:solidFill>
            <a:schemeClr val="accent5">
              <a:lumMod val="20000"/>
              <a:lumOff val="80000"/>
            </a:schemeClr>
          </a:solidFill>
        </p:spPr>
        <p:txBody>
          <a:bodyPr wrap="square">
            <a:spAutoFit/>
          </a:bodyPr>
          <a:lstStyle/>
          <a:p>
            <a:pPr algn="ctr"/>
            <a:r>
              <a:rPr lang="ru-RU" sz="2200" b="1" dirty="0">
                <a:solidFill>
                  <a:srgbClr val="FF0000"/>
                </a:solidFill>
                <a:latin typeface="Times New Roman" pitchFamily="18" charset="0"/>
                <a:cs typeface="Times New Roman" pitchFamily="18" charset="0"/>
              </a:rPr>
              <a:t>Познавательная способность </a:t>
            </a:r>
            <a:r>
              <a:rPr lang="ru-RU" sz="2200" b="1" dirty="0">
                <a:latin typeface="Times New Roman" pitchFamily="18" charset="0"/>
                <a:cs typeface="Times New Roman" pitchFamily="18" charset="0"/>
              </a:rPr>
              <a:t>является одной из ключевых особенностей человека.</a:t>
            </a:r>
          </a:p>
        </p:txBody>
      </p:sp>
      <p:sp>
        <p:nvSpPr>
          <p:cNvPr id="4" name="Прямоугольник 3"/>
          <p:cNvSpPr/>
          <p:nvPr/>
        </p:nvSpPr>
        <p:spPr>
          <a:xfrm>
            <a:off x="223574" y="1628800"/>
            <a:ext cx="8740913" cy="3139321"/>
          </a:xfrm>
          <a:prstGeom prst="rect">
            <a:avLst/>
          </a:prstGeom>
          <a:solidFill>
            <a:schemeClr val="accent5">
              <a:lumMod val="20000"/>
              <a:lumOff val="80000"/>
            </a:schemeClr>
          </a:solidFill>
        </p:spPr>
        <p:txBody>
          <a:bodyPr wrap="square">
            <a:spAutoFit/>
          </a:bodyPr>
          <a:lstStyle/>
          <a:p>
            <a:r>
              <a:rPr lang="ru-RU" sz="2200" dirty="0">
                <a:latin typeface="Times New Roman" pitchFamily="18" charset="0"/>
                <a:cs typeface="Times New Roman" pitchFamily="18" charset="0"/>
              </a:rPr>
              <a:t>Правды ради, нужно отметить, что эта способность есть и у животных. Однако у людей она обретает одну очень важную черту: они могут не только, подобно губке, впитывать в себя окружающую их информацию, но и делать из нее определенные выводы, а также систематизировать их, то есть приводить в систему.</a:t>
            </a:r>
          </a:p>
          <a:p>
            <a:r>
              <a:rPr lang="ru-RU" sz="2200" dirty="0">
                <a:latin typeface="Times New Roman" pitchFamily="18" charset="0"/>
                <a:cs typeface="Times New Roman" pitchFamily="18" charset="0"/>
              </a:rPr>
              <a:t>Наверняка со словом «</a:t>
            </a:r>
            <a:r>
              <a:rPr lang="ru-RU" sz="2200" b="1" dirty="0">
                <a:solidFill>
                  <a:srgbClr val="FF0000"/>
                </a:solidFill>
                <a:latin typeface="Times New Roman" pitchFamily="18" charset="0"/>
                <a:cs typeface="Times New Roman" pitchFamily="18" charset="0"/>
              </a:rPr>
              <a:t>система</a:t>
            </a:r>
            <a:r>
              <a:rPr lang="ru-RU" sz="2200" dirty="0">
                <a:latin typeface="Times New Roman" pitchFamily="18" charset="0"/>
                <a:cs typeface="Times New Roman" pitchFamily="18" charset="0"/>
              </a:rPr>
              <a:t>» тебе уже приходилось сталкиваться. Им называется любое целое, состоящее из множества элементов, которые при этом не просто свалены в одну кучу, а выполняют каждый свою роль — вполне определенную и ограниченную.</a:t>
            </a:r>
            <a:endParaRPr lang="ru-RU" sz="2200" b="0" i="0" dirty="0">
              <a:effectLst/>
              <a:latin typeface="Times New Roman" pitchFamily="18" charset="0"/>
              <a:cs typeface="Times New Roman" pitchFamily="18" charset="0"/>
            </a:endParaRPr>
          </a:p>
        </p:txBody>
      </p:sp>
      <p:pic>
        <p:nvPicPr>
          <p:cNvPr id="1026" name="Picture 2" descr="https://clever-lab.pro/pluginfile.php/66053/mod_glossary/entry/125/lori-0038304608-bigww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2260" y="4437112"/>
            <a:ext cx="2222227" cy="2160240"/>
          </a:xfrm>
          <a:prstGeom prst="rect">
            <a:avLst/>
          </a:prstGeom>
          <a:noFill/>
          <a:ln w="381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8" name="Picture 4" descr="https://avatars.mds.yandex.net/i?id=18e5b74477cd54c93363e8200c8eb435568a76de-10654381-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929335"/>
            <a:ext cx="2257035" cy="1668017"/>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030" name="Picture 6" descr="https://avatars.mds.yandex.net/i?id=f0ba021fd04e0a16dead33b50446841da939c8af-10715561-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929335"/>
            <a:ext cx="3034015" cy="1706634"/>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34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260648"/>
            <a:ext cx="8712968" cy="4524315"/>
          </a:xfrm>
          <a:prstGeom prst="rect">
            <a:avLst/>
          </a:prstGeom>
          <a:solidFill>
            <a:schemeClr val="accent5">
              <a:lumMod val="20000"/>
              <a:lumOff val="80000"/>
            </a:schemeClr>
          </a:solidFill>
        </p:spPr>
        <p:txBody>
          <a:bodyPr wrap="square">
            <a:spAutoFit/>
          </a:bodyPr>
          <a:lstStyle/>
          <a:p>
            <a:r>
              <a:rPr lang="ru-RU" sz="2400" dirty="0" smtClean="0">
                <a:latin typeface="Times New Roman" pitchFamily="18" charset="0"/>
                <a:cs typeface="Times New Roman" pitchFamily="18" charset="0"/>
              </a:rPr>
              <a:t>       Не </a:t>
            </a:r>
            <a:r>
              <a:rPr lang="ru-RU" sz="2400" dirty="0">
                <a:latin typeface="Times New Roman" pitchFamily="18" charset="0"/>
                <a:cs typeface="Times New Roman" pitchFamily="18" charset="0"/>
              </a:rPr>
              <a:t>будешь же ты всерьез считать, что если, например, скрутить детали от телевизора и утюга, то получится что-то работающее? </a:t>
            </a:r>
            <a:r>
              <a:rPr lang="ru-RU" sz="2400" b="1" dirty="0">
                <a:solidFill>
                  <a:srgbClr val="FF0000"/>
                </a:solidFill>
                <a:latin typeface="Times New Roman" pitchFamily="18" charset="0"/>
                <a:cs typeface="Times New Roman" pitchFamily="18" charset="0"/>
              </a:rPr>
              <a:t>Система</a:t>
            </a:r>
            <a:r>
              <a:rPr lang="ru-RU" sz="2400" dirty="0">
                <a:latin typeface="Times New Roman" pitchFamily="18" charset="0"/>
                <a:cs typeface="Times New Roman" pitchFamily="18" charset="0"/>
              </a:rPr>
              <a:t> — это не соединение чего-то в непонятно что. И наши </a:t>
            </a:r>
            <a:r>
              <a:rPr lang="ru-RU" sz="2400" b="1" dirty="0">
                <a:solidFill>
                  <a:srgbClr val="FF0000"/>
                </a:solidFill>
                <a:latin typeface="Times New Roman" pitchFamily="18" charset="0"/>
                <a:cs typeface="Times New Roman" pitchFamily="18" charset="0"/>
              </a:rPr>
              <a:t>знания </a:t>
            </a:r>
            <a:r>
              <a:rPr lang="ru-RU" sz="2400" dirty="0">
                <a:latin typeface="Times New Roman" pitchFamily="18" charset="0"/>
                <a:cs typeface="Times New Roman" pitchFamily="18" charset="0"/>
              </a:rPr>
              <a:t>— это набор не просто фактов, а таких фактов, которые дают нам полноценную картину об окружающем нас мире.</a:t>
            </a:r>
          </a:p>
          <a:p>
            <a:r>
              <a:rPr lang="ru-RU" sz="2400" dirty="0" smtClean="0">
                <a:latin typeface="Times New Roman" pitchFamily="18" charset="0"/>
                <a:cs typeface="Times New Roman" pitchFamily="18" charset="0"/>
              </a:rPr>
              <a:t>     В </a:t>
            </a:r>
            <a:r>
              <a:rPr lang="ru-RU" sz="2400" dirty="0">
                <a:latin typeface="Times New Roman" pitchFamily="18" charset="0"/>
                <a:cs typeface="Times New Roman" pitchFamily="18" charset="0"/>
              </a:rPr>
              <a:t>человеческой деятельности существует даже целая сфера, которая занимается именно этим — </a:t>
            </a:r>
            <a:r>
              <a:rPr lang="ru-RU" sz="2400" b="1" dirty="0">
                <a:solidFill>
                  <a:srgbClr val="FF0000"/>
                </a:solidFill>
                <a:latin typeface="Times New Roman" pitchFamily="18" charset="0"/>
                <a:cs typeface="Times New Roman" pitchFamily="18" charset="0"/>
              </a:rPr>
              <a:t>систематизацией собираемых фактов.</a:t>
            </a:r>
            <a:r>
              <a:rPr lang="ru-RU" sz="2400" dirty="0">
                <a:latin typeface="Times New Roman" pitchFamily="18" charset="0"/>
                <a:cs typeface="Times New Roman" pitchFamily="18" charset="0"/>
              </a:rPr>
              <a:t> Или же, говоря иными словами, — упорядочиванием того, что мы каждую минуту видим, слышим и пропускаем через собственные чувства. Эта сфера деятельности называется </a:t>
            </a:r>
            <a:r>
              <a:rPr lang="ru-RU" sz="2400" b="1" dirty="0">
                <a:solidFill>
                  <a:srgbClr val="FF0000"/>
                </a:solidFill>
                <a:latin typeface="Times New Roman" pitchFamily="18" charset="0"/>
                <a:cs typeface="Times New Roman" pitchFamily="18" charset="0"/>
              </a:rPr>
              <a:t>наукой</a:t>
            </a:r>
            <a:r>
              <a:rPr lang="ru-RU" sz="2400" dirty="0">
                <a:latin typeface="Times New Roman" pitchFamily="18" charset="0"/>
                <a:cs typeface="Times New Roman" pitchFamily="18" charset="0"/>
              </a:rPr>
              <a:t>.</a:t>
            </a:r>
            <a:endParaRPr lang="ru-RU" sz="2400"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884675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18538" y="188639"/>
            <a:ext cx="2492990" cy="584775"/>
          </a:xfrm>
          <a:prstGeom prst="rect">
            <a:avLst/>
          </a:prstGeom>
          <a:solidFill>
            <a:schemeClr val="accent5">
              <a:lumMod val="20000"/>
              <a:lumOff val="80000"/>
            </a:schemeClr>
          </a:solidFill>
        </p:spPr>
        <p:txBody>
          <a:bodyPr wrap="none">
            <a:spAutoFit/>
          </a:bodyPr>
          <a:lstStyle/>
          <a:p>
            <a:pPr algn="ctr"/>
            <a:r>
              <a:rPr lang="ru-RU" sz="3200" b="1" dirty="0">
                <a:solidFill>
                  <a:srgbClr val="FF0000"/>
                </a:solidFill>
                <a:latin typeface="Times New Roman" pitchFamily="18" charset="0"/>
                <a:cs typeface="Times New Roman" pitchFamily="18" charset="0"/>
              </a:rPr>
              <a:t>Виды науки</a:t>
            </a:r>
            <a:r>
              <a:rPr lang="ru-RU" b="1" dirty="0">
                <a:solidFill>
                  <a:srgbClr val="110724"/>
                </a:solidFill>
                <a:latin typeface="CeraPro"/>
              </a:rPr>
              <a:t>.</a:t>
            </a:r>
            <a:endParaRPr lang="ru-RU" b="1" i="0" dirty="0">
              <a:solidFill>
                <a:srgbClr val="110724"/>
              </a:solidFill>
              <a:effectLst/>
              <a:latin typeface="CeraPro"/>
            </a:endParaRPr>
          </a:p>
        </p:txBody>
      </p:sp>
      <p:sp>
        <p:nvSpPr>
          <p:cNvPr id="4" name="TextBox 3"/>
          <p:cNvSpPr txBox="1"/>
          <p:nvPr/>
        </p:nvSpPr>
        <p:spPr>
          <a:xfrm>
            <a:off x="251520" y="3244334"/>
            <a:ext cx="2520280" cy="400110"/>
          </a:xfrm>
          <a:prstGeom prst="rect">
            <a:avLst/>
          </a:prstGeom>
          <a:solidFill>
            <a:schemeClr val="accent5">
              <a:lumMod val="20000"/>
              <a:lumOff val="80000"/>
            </a:schemeClr>
          </a:solidFill>
          <a:ln>
            <a:solidFill>
              <a:schemeClr val="tx2">
                <a:lumMod val="40000"/>
                <a:lumOff val="60000"/>
              </a:schemeClr>
            </a:solidFill>
          </a:ln>
        </p:spPr>
        <p:txBody>
          <a:bodyPr wrap="square" rtlCol="0">
            <a:spAutoFit/>
          </a:bodyPr>
          <a:lstStyle/>
          <a:p>
            <a:r>
              <a:rPr lang="ru-RU" sz="2000" b="1" dirty="0" smtClean="0">
                <a:solidFill>
                  <a:srgbClr val="FF0000"/>
                </a:solidFill>
                <a:latin typeface="Times New Roman" pitchFamily="18" charset="0"/>
                <a:cs typeface="Times New Roman" pitchFamily="18" charset="0"/>
              </a:rPr>
              <a:t>ГУМАНИТАРНЫЕ</a:t>
            </a:r>
            <a:endParaRPr lang="ru-RU" sz="2000" b="1" dirty="0">
              <a:solidFill>
                <a:srgbClr val="FF0000"/>
              </a:solidFill>
              <a:latin typeface="Times New Roman" pitchFamily="18" charset="0"/>
              <a:cs typeface="Times New Roman" pitchFamily="18" charset="0"/>
            </a:endParaRPr>
          </a:p>
        </p:txBody>
      </p:sp>
      <p:sp>
        <p:nvSpPr>
          <p:cNvPr id="6" name="TextBox 5"/>
          <p:cNvSpPr txBox="1"/>
          <p:nvPr/>
        </p:nvSpPr>
        <p:spPr>
          <a:xfrm>
            <a:off x="3203060" y="4185083"/>
            <a:ext cx="2425784" cy="400110"/>
          </a:xfrm>
          <a:prstGeom prst="rect">
            <a:avLst/>
          </a:prstGeom>
          <a:solidFill>
            <a:schemeClr val="accent5">
              <a:lumMod val="20000"/>
              <a:lumOff val="80000"/>
            </a:schemeClr>
          </a:solidFill>
        </p:spPr>
        <p:txBody>
          <a:bodyPr wrap="square" rtlCol="0">
            <a:spAutoFit/>
          </a:bodyPr>
          <a:lstStyle/>
          <a:p>
            <a:r>
              <a:rPr lang="ru-RU" sz="2000" b="1" dirty="0" smtClean="0">
                <a:solidFill>
                  <a:srgbClr val="FF0000"/>
                </a:solidFill>
                <a:latin typeface="Times New Roman" pitchFamily="18" charset="0"/>
                <a:cs typeface="Times New Roman" pitchFamily="18" charset="0"/>
              </a:rPr>
              <a:t>ЕСТЕСТВЕННЫЕ</a:t>
            </a:r>
            <a:endParaRPr lang="ru-RU" sz="2000" b="1" dirty="0">
              <a:solidFill>
                <a:srgbClr val="FF0000"/>
              </a:solidFill>
              <a:latin typeface="Times New Roman" pitchFamily="18" charset="0"/>
              <a:cs typeface="Times New Roman" pitchFamily="18" charset="0"/>
            </a:endParaRPr>
          </a:p>
        </p:txBody>
      </p:sp>
      <p:sp>
        <p:nvSpPr>
          <p:cNvPr id="7" name="TextBox 6"/>
          <p:cNvSpPr txBox="1"/>
          <p:nvPr/>
        </p:nvSpPr>
        <p:spPr>
          <a:xfrm>
            <a:off x="6948264" y="3429149"/>
            <a:ext cx="1440160" cy="400110"/>
          </a:xfrm>
          <a:prstGeom prst="rect">
            <a:avLst/>
          </a:prstGeom>
          <a:solidFill>
            <a:schemeClr val="accent5">
              <a:lumMod val="20000"/>
              <a:lumOff val="80000"/>
            </a:schemeClr>
          </a:solidFill>
        </p:spPr>
        <p:txBody>
          <a:bodyPr wrap="square" rtlCol="0">
            <a:spAutoFit/>
          </a:bodyPr>
          <a:lstStyle/>
          <a:p>
            <a:r>
              <a:rPr lang="ru-RU" sz="2000" b="1" dirty="0" smtClean="0">
                <a:solidFill>
                  <a:srgbClr val="FF0000"/>
                </a:solidFill>
                <a:latin typeface="Times New Roman" pitchFamily="18" charset="0"/>
                <a:cs typeface="Times New Roman" pitchFamily="18" charset="0"/>
              </a:rPr>
              <a:t>ТОЧНЫЕ</a:t>
            </a:r>
            <a:endParaRPr lang="ru-RU" sz="2000" b="1" dirty="0">
              <a:solidFill>
                <a:srgbClr val="FF0000"/>
              </a:solidFill>
              <a:latin typeface="Times New Roman" pitchFamily="18" charset="0"/>
              <a:cs typeface="Times New Roman" pitchFamily="18" charset="0"/>
            </a:endParaRPr>
          </a:p>
        </p:txBody>
      </p:sp>
      <p:pic>
        <p:nvPicPr>
          <p:cNvPr id="11" name="Picture 6" descr="https://bogatyr.club/uploads/posts/2023-03/1677741624_bogatyr-club-p-krasivaya-strelka-vpravo-foni-vkontakte-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251799">
            <a:off x="1516344" y="1743458"/>
            <a:ext cx="2168783" cy="843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bogatyr.club/uploads/posts/2023-03/1677741624_bogatyr-club-p-krasivaya-strelka-vpravo-foni-vkontakte-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31561" y="2579349"/>
            <a:ext cx="2168783" cy="843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bogatyr.club/uploads/posts/2023-03/1677741624_bogatyr-club-p-krasivaya-strelka-vpravo-foni-vkontakte-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882061">
            <a:off x="5524004" y="1837732"/>
            <a:ext cx="2168783" cy="84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63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851465" y="116632"/>
            <a:ext cx="3513078" cy="523220"/>
          </a:xfrm>
          <a:prstGeom prst="rect">
            <a:avLst/>
          </a:prstGeom>
          <a:solidFill>
            <a:schemeClr val="accent5">
              <a:lumMod val="20000"/>
              <a:lumOff val="80000"/>
            </a:schemeClr>
          </a:solidFill>
        </p:spPr>
        <p:txBody>
          <a:bodyPr wrap="none">
            <a:spAutoFit/>
          </a:bodyPr>
          <a:lstStyle/>
          <a:p>
            <a:r>
              <a:rPr lang="ru-RU" sz="2800" b="1" dirty="0" smtClean="0">
                <a:solidFill>
                  <a:srgbClr val="FF0000"/>
                </a:solidFill>
                <a:latin typeface="Times New Roman" pitchFamily="18" charset="0"/>
                <a:cs typeface="Times New Roman" pitchFamily="18" charset="0"/>
              </a:rPr>
              <a:t>Естественные науки</a:t>
            </a:r>
            <a:endParaRPr lang="ru-RU" sz="2800" b="1" dirty="0">
              <a:solidFill>
                <a:srgbClr val="FF0000"/>
              </a:solidFill>
              <a:latin typeface="Times New Roman" pitchFamily="18" charset="0"/>
              <a:cs typeface="Times New Roman" pitchFamily="18" charset="0"/>
            </a:endParaRPr>
          </a:p>
        </p:txBody>
      </p:sp>
      <p:sp>
        <p:nvSpPr>
          <p:cNvPr id="3" name="Rectangle 1"/>
          <p:cNvSpPr>
            <a:spLocks noChangeArrowheads="1"/>
          </p:cNvSpPr>
          <p:nvPr/>
        </p:nvSpPr>
        <p:spPr bwMode="auto">
          <a:xfrm rot="10800000" flipV="1">
            <a:off x="208549" y="908720"/>
            <a:ext cx="8712968" cy="3754874"/>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Они описывают и раскладывают по полочкам знания об окружающем нас мире, о вселенной и ее природе.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Понятное дело, что материальный мир, несмотря на свою сложность и огромные размеры, гораздо легче описать и проще понять. Он не умеет чувствовать, думать, испытывать эмоции, он более предсказуем и неподвижен (даже находясь в движении), чем сам человек. И, самое интересное, большинство событий, происходящих во вселенной, можно описать в виде математических формул. К </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естественным наукам</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например, относится </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математика, физика, химия, биология</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Некоторые из них, конечно же, изучают явления живой природы, но все равно легко оперируют этими знаниями как элементами математики.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7" name="Picture 5" descr="https://avatars.mds.yandex.net/i?id=a90b01b54ef1d3e5fb026b0a4903c21c23285df8-9181306-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183868"/>
            <a:ext cx="3940381" cy="2413484"/>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3079" name="Picture 7" descr="https://avatars.mds.yandex.net/i?id=ff12b510dca8791a3d50ac23ad0a0d6579cdba08-10107564-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500352"/>
            <a:ext cx="3788732" cy="2131163"/>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59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88640"/>
            <a:ext cx="8636808" cy="4093428"/>
          </a:xfrm>
          <a:prstGeom prst="rect">
            <a:avLst/>
          </a:prstGeom>
          <a:solidFill>
            <a:schemeClr val="accent5">
              <a:lumMod val="20000"/>
              <a:lumOff val="80000"/>
            </a:schemeClr>
          </a:solidFill>
        </p:spPr>
        <p:txBody>
          <a:bodyPr wrap="square">
            <a:spAutoFit/>
          </a:bodyPr>
          <a:lstStyle/>
          <a:p>
            <a:r>
              <a:rPr lang="ru-RU" sz="2000" dirty="0">
                <a:latin typeface="Times New Roman" pitchFamily="18" charset="0"/>
                <a:cs typeface="Times New Roman" pitchFamily="18" charset="0"/>
              </a:rPr>
              <a:t>Некоторыми своими гранями естественные науки соприкасаются с третьим типом наук: </a:t>
            </a:r>
            <a:r>
              <a:rPr lang="ru-RU" sz="2000" b="1" dirty="0">
                <a:solidFill>
                  <a:srgbClr val="FF0000"/>
                </a:solidFill>
                <a:latin typeface="Times New Roman" pitchFamily="18" charset="0"/>
                <a:cs typeface="Times New Roman" pitchFamily="18" charset="0"/>
              </a:rPr>
              <a:t>точными</a:t>
            </a:r>
            <a:r>
              <a:rPr lang="ru-RU" sz="2000" dirty="0">
                <a:latin typeface="Times New Roman" pitchFamily="18" charset="0"/>
                <a:cs typeface="Times New Roman" pitchFamily="18" charset="0"/>
              </a:rPr>
              <a:t>. Информатика, инженерия — это все точные науки. Их цель — не просто описать или зафиксировать ту или иную информацию об окружающем мире, а закрепить эти знания, заложить прочный фундамент для того, чтобы другие науки не совершали лишних движений и не тратили время на повторные открытия или объяснения очевидных вещей. Например, все мы знаем, что длина окружности равняется диаметру, умноженному на число «пи». Много поколений математиков трудилось над тем, чтобы как можно точнее узнать, чему равно это число. И теперь строители, инженеры, дизайнеры, и даже врачи не будут задумываться над тем, как именно выразить те или иные закономерности их науки через окружность. Они просто воспользуются формулой, выведенной еще до нашей эры, и получат точный и неоспоримый результат.</a:t>
            </a:r>
          </a:p>
        </p:txBody>
      </p:sp>
      <p:pic>
        <p:nvPicPr>
          <p:cNvPr id="14339" name="Picture 3" descr="https://avatars.mds.yandex.net/i?id=943ea4b91ba290f2fcd8e885cb3665fcaf719ad9-1028967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548622"/>
            <a:ext cx="3746371" cy="2107335"/>
          </a:xfrm>
          <a:prstGeom prst="rect">
            <a:avLst/>
          </a:prstGeom>
          <a:noFill/>
          <a:ln w="5715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4341" name="Picture 5" descr="https://avatars.mds.yandex.net/i?id=c32d9e8e74be8b23d914484a95e45754b84aeb1f-11004571-images-thumbs&amp;n=13"/>
          <p:cNvPicPr>
            <a:picLocks noChangeAspect="1" noChangeArrowheads="1"/>
          </p:cNvPicPr>
          <p:nvPr/>
        </p:nvPicPr>
        <p:blipFill rotWithShape="1">
          <a:blip r:embed="rId4">
            <a:extLst>
              <a:ext uri="{28A0092B-C50C-407E-A947-70E740481C1C}">
                <a14:useLocalDpi xmlns:a14="http://schemas.microsoft.com/office/drawing/2010/main" val="0"/>
              </a:ext>
            </a:extLst>
          </a:blip>
          <a:srcRect t="27709"/>
          <a:stretch/>
        </p:blipFill>
        <p:spPr bwMode="auto">
          <a:xfrm>
            <a:off x="4355976" y="4452520"/>
            <a:ext cx="4352925" cy="2203437"/>
          </a:xfrm>
          <a:prstGeom prst="rect">
            <a:avLst/>
          </a:prstGeom>
          <a:noFill/>
          <a:ln w="5715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0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188640"/>
            <a:ext cx="8712968" cy="1015663"/>
          </a:xfrm>
          <a:prstGeom prst="rect">
            <a:avLst/>
          </a:prstGeom>
          <a:solidFill>
            <a:schemeClr val="accent5">
              <a:lumMod val="20000"/>
              <a:lumOff val="80000"/>
            </a:schemeClr>
          </a:solidFill>
        </p:spPr>
        <p:txBody>
          <a:bodyPr wrap="square">
            <a:spAutoFit/>
          </a:bodyPr>
          <a:lstStyle/>
          <a:p>
            <a:r>
              <a:rPr lang="ru-RU" sz="2000" b="1" dirty="0">
                <a:solidFill>
                  <a:srgbClr val="FF0000"/>
                </a:solidFill>
                <a:latin typeface="Times New Roman" pitchFamily="18" charset="0"/>
                <a:cs typeface="Times New Roman" pitchFamily="18" charset="0"/>
              </a:rPr>
              <a:t>Гуманитарные знания </a:t>
            </a:r>
            <a:r>
              <a:rPr lang="ru-RU" sz="2000" dirty="0">
                <a:solidFill>
                  <a:srgbClr val="110724"/>
                </a:solidFill>
                <a:latin typeface="Times New Roman" pitchFamily="18" charset="0"/>
                <a:cs typeface="Times New Roman" pitchFamily="18" charset="0"/>
              </a:rPr>
              <a:t>— это то, что относится к внутреннему миру человека, то, что можно выразить языком в принципе, но при этом нельзя заключить в жесткие рамки формул, законов, правил.</a:t>
            </a:r>
            <a:endParaRPr lang="ru-RU" sz="2000" dirty="0">
              <a:latin typeface="Times New Roman" pitchFamily="18" charset="0"/>
              <a:cs typeface="Times New Roman" pitchFamily="18" charset="0"/>
            </a:endParaRPr>
          </a:p>
        </p:txBody>
      </p:sp>
      <p:pic>
        <p:nvPicPr>
          <p:cNvPr id="2050" name="Picture 2" descr="https://clever-lab.pro/pluginfile.php/66053/mod_glossary/entry/125/lori-0028982716-bigww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346388"/>
            <a:ext cx="3456384" cy="2309585"/>
          </a:xfrm>
          <a:prstGeom prst="rect">
            <a:avLst/>
          </a:prstGeom>
          <a:noFill/>
          <a:ln w="5715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08549" y="3861048"/>
            <a:ext cx="8712968" cy="2862322"/>
          </a:xfrm>
          <a:prstGeom prst="rect">
            <a:avLst/>
          </a:prstGeom>
          <a:solidFill>
            <a:schemeClr val="accent5">
              <a:lumMod val="20000"/>
              <a:lumOff val="80000"/>
            </a:schemeClr>
          </a:solidFill>
        </p:spPr>
        <p:txBody>
          <a:bodyPr wrap="square">
            <a:spAutoFit/>
          </a:bodyPr>
          <a:lstStyle/>
          <a:p>
            <a:r>
              <a:rPr lang="ru-RU" sz="2000" dirty="0">
                <a:latin typeface="Times New Roman" pitchFamily="18" charset="0"/>
                <a:cs typeface="Times New Roman" pitchFamily="18" charset="0"/>
              </a:rPr>
              <a:t>Например, существует наука литературоведение. Она накапливает и систематизирует знания о литературе — весьма сложном и очень важном явлении в жизни человека. Но литература, в свою очередь, описывает душевные переживания, эмоции, чувства, а их, в принципе, очень трудно выразить. И поэтому любой литературовед может лишь в общих чертах обозначить особенности того или иного произведения, дать характеристику автору, сравнить несколько текстов, но при этом никогда не даст исчерпывающей оценки тому, что именно описано в том или ином романе или книге.</a:t>
            </a:r>
          </a:p>
        </p:txBody>
      </p:sp>
      <p:pic>
        <p:nvPicPr>
          <p:cNvPr id="2052" name="Picture 4" descr="https://avatars.mds.yandex.net/i?id=d47bc1800c470f9480dad1af2a2be40c-584304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95" y="1716386"/>
            <a:ext cx="4572000" cy="1801719"/>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28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332656"/>
            <a:ext cx="8856984" cy="1631216"/>
          </a:xfrm>
          <a:prstGeom prst="rect">
            <a:avLst/>
          </a:prstGeom>
          <a:solidFill>
            <a:schemeClr val="accent5">
              <a:lumMod val="20000"/>
              <a:lumOff val="80000"/>
            </a:schemeClr>
          </a:solidFill>
        </p:spPr>
        <p:txBody>
          <a:bodyPr wrap="square">
            <a:spAutoFit/>
          </a:bodyPr>
          <a:lstStyle/>
          <a:p>
            <a:r>
              <a:rPr lang="ru-RU" sz="2000" dirty="0">
                <a:latin typeface="Times New Roman" pitchFamily="18" charset="0"/>
                <a:cs typeface="Times New Roman" pitchFamily="18" charset="0"/>
              </a:rPr>
              <a:t>Или взять, к примеру, очень распространенную в наше время науку, которая называется </a:t>
            </a:r>
            <a:r>
              <a:rPr lang="ru-RU" sz="2000" b="1" dirty="0">
                <a:solidFill>
                  <a:srgbClr val="FF0000"/>
                </a:solidFill>
                <a:latin typeface="Times New Roman" pitchFamily="18" charset="0"/>
                <a:cs typeface="Times New Roman" pitchFamily="18" charset="0"/>
              </a:rPr>
              <a:t>психологией</a:t>
            </a:r>
            <a:r>
              <a:rPr lang="ru-RU" sz="2000" dirty="0">
                <a:latin typeface="Times New Roman" pitchFamily="18" charset="0"/>
                <a:cs typeface="Times New Roman" pitchFamily="18" charset="0"/>
              </a:rPr>
              <a:t>. Она тоже — </a:t>
            </a:r>
            <a:r>
              <a:rPr lang="ru-RU" sz="2000" dirty="0">
                <a:latin typeface="Times New Roman" pitchFamily="18" charset="0"/>
                <a:cs typeface="Times New Roman" pitchFamily="18" charset="0"/>
                <a:hlinkClick r:id="rId3" tooltip="О нас"/>
              </a:rPr>
              <a:t>о нас</a:t>
            </a:r>
            <a:r>
              <a:rPr lang="ru-RU" sz="2000" dirty="0">
                <a:latin typeface="Times New Roman" pitchFamily="18" charset="0"/>
                <a:cs typeface="Times New Roman" pitchFamily="18" charset="0"/>
              </a:rPr>
              <a:t>, о людях, но поскольку душа человека очень сложна и многогранна, то у психолога всегда остается большое пространство для объяснения тех или иных процессов, которые внутри нас происходят</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13314" name="Picture 2" descr="https://avatars.mds.yandex.net/i?id=39db1de2a8c0552d187e749ef038732cb502a5a5-1057816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19" y="2132856"/>
            <a:ext cx="4572000" cy="3048001"/>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3316" name="Picture 4" descr="https://avatars.mds.yandex.net/i?id=bd86a3bb458ceab6b676d9e048b632b3a881574e-9858868-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132856"/>
            <a:ext cx="3780418" cy="2520280"/>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3318" name="Picture 6" descr="https://avatars.mds.yandex.net/i?id=66470691fd806f1f97628c1220ab5181dfac9e88-10350336-images-thumbs&amp;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4437112"/>
            <a:ext cx="3312368" cy="2208246"/>
          </a:xfrm>
          <a:prstGeom prst="rect">
            <a:avLst/>
          </a:prstGeom>
          <a:noFill/>
          <a:ln w="38100">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4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i?id=1494bc2fef060a8d4b7348c0a95e6388f12664e4-1095481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 y="0"/>
            <a:ext cx="91579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47864" y="121295"/>
            <a:ext cx="2120004" cy="461665"/>
          </a:xfrm>
          <a:prstGeom prst="rect">
            <a:avLst/>
          </a:prstGeom>
          <a:solidFill>
            <a:schemeClr val="accent5">
              <a:lumMod val="20000"/>
              <a:lumOff val="80000"/>
            </a:schemeClr>
          </a:solidFill>
        </p:spPr>
        <p:txBody>
          <a:bodyPr wrap="none">
            <a:spAutoFit/>
          </a:bodyPr>
          <a:lstStyle/>
          <a:p>
            <a:r>
              <a:rPr lang="ru-RU" sz="2400" b="1" dirty="0">
                <a:solidFill>
                  <a:srgbClr val="FF0000"/>
                </a:solidFill>
                <a:latin typeface="Times New Roman" pitchFamily="18" charset="0"/>
                <a:cs typeface="Times New Roman" pitchFamily="18" charset="0"/>
              </a:rPr>
              <a:t>Наука о душе</a:t>
            </a:r>
            <a:r>
              <a:rPr lang="ru-RU" b="1" dirty="0">
                <a:solidFill>
                  <a:srgbClr val="110724"/>
                </a:solidFill>
                <a:latin typeface="CeraPro"/>
              </a:rPr>
              <a:t>.</a:t>
            </a:r>
            <a:endParaRPr lang="ru-RU" b="1" i="0" dirty="0">
              <a:solidFill>
                <a:srgbClr val="110724"/>
              </a:solidFill>
              <a:effectLst/>
              <a:latin typeface="CeraPro"/>
            </a:endParaRPr>
          </a:p>
        </p:txBody>
      </p:sp>
      <p:sp>
        <p:nvSpPr>
          <p:cNvPr id="3" name="Прямоугольник 2"/>
          <p:cNvSpPr/>
          <p:nvPr/>
        </p:nvSpPr>
        <p:spPr>
          <a:xfrm>
            <a:off x="179512" y="701988"/>
            <a:ext cx="8712968" cy="5355312"/>
          </a:xfrm>
          <a:prstGeom prst="rect">
            <a:avLst/>
          </a:prstGeom>
          <a:solidFill>
            <a:schemeClr val="accent5">
              <a:lumMod val="20000"/>
              <a:lumOff val="80000"/>
            </a:schemeClr>
          </a:solidFill>
        </p:spPr>
        <p:txBody>
          <a:bodyPr wrap="square">
            <a:spAutoFit/>
          </a:bodyPr>
          <a:lstStyle/>
          <a:p>
            <a:r>
              <a:rPr lang="ru-RU" dirty="0" smtClean="0">
                <a:latin typeface="Times New Roman" pitchFamily="18" charset="0"/>
                <a:cs typeface="Times New Roman" pitchFamily="18" charset="0"/>
              </a:rPr>
              <a:t>     Мы </a:t>
            </a:r>
            <a:r>
              <a:rPr lang="ru-RU" dirty="0">
                <a:latin typeface="Times New Roman" pitchFamily="18" charset="0"/>
                <a:cs typeface="Times New Roman" pitchFamily="18" charset="0"/>
              </a:rPr>
              <a:t>с тобой поведем речь не обо всех науках, а только о </a:t>
            </a:r>
            <a:r>
              <a:rPr lang="ru-RU" b="1" dirty="0">
                <a:solidFill>
                  <a:srgbClr val="FF0000"/>
                </a:solidFill>
                <a:latin typeface="Times New Roman" pitchFamily="18" charset="0"/>
                <a:cs typeface="Times New Roman" pitchFamily="18" charset="0"/>
              </a:rPr>
              <a:t>гуманитарны</a:t>
            </a:r>
            <a:r>
              <a:rPr lang="ru-RU" dirty="0">
                <a:latin typeface="Times New Roman" pitchFamily="18" charset="0"/>
                <a:cs typeface="Times New Roman" pitchFamily="18" charset="0"/>
              </a:rPr>
              <a:t>х, потому что </a:t>
            </a:r>
            <a:r>
              <a:rPr lang="ru-RU" b="1" dirty="0">
                <a:solidFill>
                  <a:srgbClr val="FF0000"/>
                </a:solidFill>
                <a:latin typeface="Times New Roman" pitchFamily="18" charset="0"/>
                <a:cs typeface="Times New Roman" pitchFamily="18" charset="0"/>
              </a:rPr>
              <a:t>культура</a:t>
            </a:r>
            <a:r>
              <a:rPr lang="ru-RU" dirty="0">
                <a:latin typeface="Times New Roman" pitchFamily="18" charset="0"/>
                <a:cs typeface="Times New Roman" pitchFamily="18" charset="0"/>
              </a:rPr>
              <a:t>, как мы знаем, говорит о человеке и его жизнедеятельности, а точнее — о жизнедеятельности его души. </a:t>
            </a:r>
            <a:r>
              <a:rPr lang="ru-RU" dirty="0">
                <a:solidFill>
                  <a:srgbClr val="FF0000"/>
                </a:solidFill>
                <a:latin typeface="Times New Roman" pitchFamily="18" charset="0"/>
                <a:cs typeface="Times New Roman" pitchFamily="18" charset="0"/>
              </a:rPr>
              <a:t>Наука, которая изучает культуру, называется культурологией</a:t>
            </a:r>
            <a:r>
              <a:rPr lang="ru-RU" dirty="0">
                <a:latin typeface="Times New Roman" pitchFamily="18" charset="0"/>
                <a:cs typeface="Times New Roman" pitchFamily="18" charset="0"/>
              </a:rPr>
              <a:t>. Однако с ней соприкасаются и многие другие гуманитарные науки. Например, искусствоведение, литературоведение, лингвистика (наука о языках) — все они тоже очень сильно интересуются культурой.</a:t>
            </a:r>
          </a:p>
          <a:p>
            <a:r>
              <a:rPr lang="ru-RU" dirty="0" smtClean="0">
                <a:latin typeface="Times New Roman" pitchFamily="18" charset="0"/>
                <a:cs typeface="Times New Roman" pitchFamily="18" charset="0"/>
              </a:rPr>
              <a:t>     Ты</a:t>
            </a:r>
            <a:r>
              <a:rPr lang="ru-RU" dirty="0">
                <a:latin typeface="Times New Roman" pitchFamily="18" charset="0"/>
                <a:cs typeface="Times New Roman" pitchFamily="18" charset="0"/>
              </a:rPr>
              <a:t>, наверное, спросишь: а зачем, собственно, интересоваться культурой, если она так трудно поддается описанию и изучению. Если сам человек, в принципе, </a:t>
            </a:r>
            <a:r>
              <a:rPr lang="ru-RU" dirty="0" err="1">
                <a:latin typeface="Times New Roman" pitchFamily="18" charset="0"/>
                <a:cs typeface="Times New Roman" pitchFamily="18" charset="0"/>
              </a:rPr>
              <a:t>трудновыразимое</a:t>
            </a:r>
            <a:r>
              <a:rPr lang="ru-RU" dirty="0">
                <a:latin typeface="Times New Roman" pitchFamily="18" charset="0"/>
                <a:cs typeface="Times New Roman" pitchFamily="18" charset="0"/>
              </a:rPr>
              <a:t> понятие?</a:t>
            </a:r>
          </a:p>
          <a:p>
            <a:r>
              <a:rPr lang="ru-RU" dirty="0" smtClean="0">
                <a:latin typeface="Times New Roman" pitchFamily="18" charset="0"/>
                <a:cs typeface="Times New Roman" pitchFamily="18" charset="0"/>
              </a:rPr>
              <a:t>      Вполне </a:t>
            </a:r>
            <a:r>
              <a:rPr lang="ru-RU" dirty="0">
                <a:latin typeface="Times New Roman" pitchFamily="18" charset="0"/>
                <a:cs typeface="Times New Roman" pitchFamily="18" charset="0"/>
              </a:rPr>
              <a:t>логичный вопрос. Действительно, если мы попытаемся описать нашу душу, то столкнемся с большим числом трудностей. Но делать это все-таки нужно. Нужно потому, что человек живет в этом мире и имеет определенную цель в своей жизни — как минимум оставить благой след на этой земле, а как максимум — не просто оставить след, но и принести такую пользу человечеству, которая будет ощущаться даже спустя несколько десятков, а то и сотен лет. </a:t>
            </a:r>
            <a:r>
              <a:rPr lang="ru-RU" dirty="0" smtClean="0">
                <a:latin typeface="Times New Roman" pitchFamily="18" charset="0"/>
                <a:cs typeface="Times New Roman" pitchFamily="18" charset="0"/>
              </a:rPr>
              <a:t>      </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Иными </a:t>
            </a:r>
            <a:r>
              <a:rPr lang="ru-RU" dirty="0">
                <a:latin typeface="Times New Roman" pitchFamily="18" charset="0"/>
                <a:cs typeface="Times New Roman" pitchFamily="18" charset="0"/>
              </a:rPr>
              <a:t>словами — оставить после себя добрую память и в собственной семье, и в родном крае. И вполне очевидно, что </a:t>
            </a:r>
            <a:r>
              <a:rPr lang="ru-RU" b="1" dirty="0">
                <a:solidFill>
                  <a:srgbClr val="FF0000"/>
                </a:solidFill>
                <a:latin typeface="Times New Roman" pitchFamily="18" charset="0"/>
                <a:cs typeface="Times New Roman" pitchFamily="18" charset="0"/>
              </a:rPr>
              <a:t>реализовать эту цель можно только тогда, когда ты хорошо знаешь самого себя и окружающих тебя людей</a:t>
            </a:r>
            <a:r>
              <a:rPr lang="ru-RU" dirty="0">
                <a:latin typeface="Times New Roman" pitchFamily="18" charset="0"/>
                <a:cs typeface="Times New Roman" pitchFamily="18" charset="0"/>
              </a:rPr>
              <a:t>, и, зная все это, грамотно и эффективно строишь отношения с ними.</a:t>
            </a:r>
            <a:endParaRPr lang="ru-RU" b="0" i="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53511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1612</Words>
  <Application>Microsoft Office PowerPoint</Application>
  <PresentationFormat>Экран (4:3)</PresentationFormat>
  <Paragraphs>42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777</cp:lastModifiedBy>
  <cp:revision>15</cp:revision>
  <dcterms:created xsi:type="dcterms:W3CDTF">2023-11-30T13:06:31Z</dcterms:created>
  <dcterms:modified xsi:type="dcterms:W3CDTF">2023-11-30T16:53:37Z</dcterms:modified>
</cp:coreProperties>
</file>