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6" r:id="rId3"/>
    <p:sldId id="258" r:id="rId4"/>
    <p:sldId id="264" r:id="rId5"/>
    <p:sldId id="268" r:id="rId6"/>
    <p:sldId id="269" r:id="rId7"/>
    <p:sldId id="272" r:id="rId8"/>
    <p:sldId id="273" r:id="rId9"/>
    <p:sldId id="274" r:id="rId10"/>
    <p:sldId id="275" r:id="rId11"/>
    <p:sldId id="270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82" y="-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FA0E-DC45-47A0-80BB-A204D57B4311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FC714-C3B8-4D90-9FED-217B931D1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63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ru-RU" b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9E0AC-DE06-4F94-B46F-779BBC5E643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0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04664"/>
            <a:ext cx="30480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01008"/>
            <a:ext cx="3810000" cy="2981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9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8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3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653136"/>
            <a:ext cx="2466975" cy="184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1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21088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0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8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3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0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9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3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8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040732" y="661177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Ekaterina050466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9236" y="243582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Число 19</a:t>
            </a:r>
            <a:endParaRPr lang="ru-RU" sz="12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 descr="98013660_w640_h640_gn89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39" y="0"/>
            <a:ext cx="9144000" cy="162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8013660_w640_h640_gn89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64" y="5232031"/>
            <a:ext cx="9144000" cy="162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03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25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93341"/>
            <a:ext cx="496441" cy="57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93341"/>
            <a:ext cx="504056" cy="57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95" y="3809497"/>
            <a:ext cx="483654" cy="61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94" y="4653136"/>
            <a:ext cx="483654" cy="54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65352"/>
            <a:ext cx="835719" cy="58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4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8" y="3829050"/>
            <a:ext cx="8352928" cy="168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661248"/>
            <a:ext cx="5867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66751" y="430612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=</a:t>
            </a:r>
            <a:r>
              <a:rPr lang="en-US" sz="4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9</a:t>
            </a:r>
            <a:endParaRPr lang="ru-RU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84228" y="4078112"/>
            <a:ext cx="504056" cy="576064"/>
          </a:xfrm>
          <a:prstGeom prst="ellipse">
            <a:avLst/>
          </a:prstGeom>
          <a:solidFill>
            <a:srgbClr val="E2DA2E"/>
          </a:solidFill>
          <a:ln w="25400" cap="flat" cmpd="sng" algn="ctr">
            <a:solidFill>
              <a:srgbClr val="E2DA2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0087" y="126876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=</a:t>
            </a:r>
            <a:r>
              <a:rPr lang="en-US" sz="4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10</a:t>
            </a:r>
            <a:endParaRPr lang="ru-RU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6751" y="2132856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=</a:t>
            </a:r>
            <a:r>
              <a:rPr lang="en-US" sz="4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19</a:t>
            </a:r>
            <a:endParaRPr lang="ru-RU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435935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=</a:t>
            </a:r>
            <a:r>
              <a:rPr lang="en-US" sz="4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13</a:t>
            </a:r>
            <a:endParaRPr lang="ru-RU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8609" y="12687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=</a:t>
            </a:r>
            <a:r>
              <a:rPr lang="en-US" sz="4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18</a:t>
            </a:r>
            <a:endParaRPr lang="ru-RU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237" y="2057274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=</a:t>
            </a:r>
            <a:r>
              <a:rPr lang="en-US" sz="4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19</a:t>
            </a:r>
            <a:endParaRPr lang="ru-RU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435935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=</a:t>
            </a:r>
            <a:r>
              <a:rPr lang="en-US" sz="4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13</a:t>
            </a:r>
            <a:endParaRPr lang="ru-RU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219126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=</a:t>
            </a:r>
            <a:r>
              <a:rPr lang="en-US" sz="4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19</a:t>
            </a:r>
            <a:endParaRPr lang="ru-RU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2132856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=</a:t>
            </a:r>
            <a:r>
              <a:rPr lang="en-US" sz="4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17</a:t>
            </a:r>
            <a:endParaRPr lang="ru-RU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509963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=</a:t>
            </a:r>
            <a:r>
              <a:rPr lang="en-US" sz="4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10</a:t>
            </a:r>
            <a:endParaRPr lang="ru-RU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1064" y="1287833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=</a:t>
            </a:r>
            <a:r>
              <a:rPr lang="en-US" sz="4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12</a:t>
            </a:r>
            <a:endParaRPr lang="ru-RU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04278" y="2057274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=</a:t>
            </a:r>
            <a:r>
              <a:rPr lang="en-US" sz="4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endParaRPr lang="ru-RU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584228" y="4845110"/>
            <a:ext cx="504056" cy="576064"/>
          </a:xfrm>
          <a:prstGeom prst="ellipse">
            <a:avLst/>
          </a:prstGeom>
          <a:solidFill>
            <a:srgbClr val="E2DA2E"/>
          </a:solidFill>
          <a:ln w="25400" cap="flat" cmpd="sng" algn="ctr">
            <a:solidFill>
              <a:srgbClr val="E2DA2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8410" y="359471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14</a:t>
            </a:r>
            <a:endParaRPr kumimoji="0" lang="ru-RU" sz="3200" b="1" i="0" u="none" strike="noStrike" kern="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6" y="4502668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</a:t>
            </a:r>
            <a:r>
              <a:rPr kumimoji="0" lang="en-US" sz="3200" b="1" i="0" u="none" strike="noStrike" kern="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9</a:t>
            </a:r>
            <a:endParaRPr kumimoji="0" lang="ru-RU" sz="3200" b="1" i="0" u="none" strike="noStrike" kern="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237" y="3591618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</a:t>
            </a:r>
            <a:r>
              <a:rPr kumimoji="0" lang="en-US" sz="3200" b="1" i="0" u="none" strike="noStrike" kern="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7</a:t>
            </a:r>
            <a:endParaRPr kumimoji="0" lang="ru-RU" sz="3200" b="1" i="0" u="none" strike="noStrike" kern="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0402" y="4495597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</a:t>
            </a:r>
            <a:r>
              <a:rPr kumimoji="0" lang="en-US" sz="3200" b="1" i="0" u="none" strike="noStrike" kern="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3</a:t>
            </a:r>
            <a:endParaRPr kumimoji="0" lang="ru-RU" sz="3200" b="1" i="0" u="none" strike="noStrike" kern="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0049" y="3591618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</a:t>
            </a:r>
            <a:endParaRPr kumimoji="0" lang="ru-RU" sz="3200" b="1" i="0" u="none" strike="noStrike" kern="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60232" y="453013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</a:t>
            </a:r>
            <a:r>
              <a:rPr kumimoji="0" lang="en-US" sz="3200" b="1" i="0" u="none" strike="noStrike" kern="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4</a:t>
            </a:r>
            <a:endParaRPr kumimoji="0" lang="ru-RU" sz="3200" b="1" i="0" u="none" strike="noStrike" kern="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99992" y="4098890"/>
            <a:ext cx="504056" cy="534508"/>
          </a:xfrm>
          <a:prstGeom prst="ellipse">
            <a:avLst/>
          </a:prstGeom>
          <a:solidFill>
            <a:srgbClr val="E2DA2E"/>
          </a:solidFill>
          <a:ln w="25400" cap="flat" cmpd="sng" algn="ctr">
            <a:solidFill>
              <a:srgbClr val="E2DA2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499992" y="4845110"/>
            <a:ext cx="504056" cy="576064"/>
          </a:xfrm>
          <a:prstGeom prst="ellipse">
            <a:avLst/>
          </a:prstGeom>
          <a:solidFill>
            <a:srgbClr val="E2DA2E"/>
          </a:solidFill>
          <a:ln w="25400" cap="flat" cmpd="sng" algn="ctr">
            <a:solidFill>
              <a:srgbClr val="E2DA2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560332" y="4142259"/>
            <a:ext cx="504056" cy="576064"/>
          </a:xfrm>
          <a:prstGeom prst="ellipse">
            <a:avLst/>
          </a:prstGeom>
          <a:solidFill>
            <a:srgbClr val="E2DA2E"/>
          </a:solidFill>
          <a:ln w="25400" cap="flat" cmpd="sng" algn="ctr">
            <a:solidFill>
              <a:srgbClr val="E2DA2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485867" y="4845110"/>
            <a:ext cx="504056" cy="576064"/>
          </a:xfrm>
          <a:prstGeom prst="ellipse">
            <a:avLst/>
          </a:prstGeom>
          <a:solidFill>
            <a:srgbClr val="E2DA2E"/>
          </a:solidFill>
          <a:ln w="25400" cap="flat" cmpd="sng" algn="ctr">
            <a:solidFill>
              <a:srgbClr val="E2DA2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prstClr val="black"/>
                </a:solidFill>
                <a:latin typeface="Calibri"/>
              </a:rPr>
              <a:t>&lt;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22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89012"/>
            <a:ext cx="6120680" cy="227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483768" y="3666814"/>
            <a:ext cx="5682846" cy="129614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</a:rPr>
              <a:t>3 + 1 = </a:t>
            </a:r>
            <a:r>
              <a:rPr kumimoji="0" lang="ru-RU" sz="7200" b="1" i="0" u="sng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</a:rPr>
              <a:t>4</a:t>
            </a:r>
            <a:r>
              <a:rPr kumimoji="0" lang="ru-RU" sz="7200" b="1" i="0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</a:rPr>
              <a:t>(ч)</a:t>
            </a:r>
          </a:p>
        </p:txBody>
      </p:sp>
      <p:sp>
        <p:nvSpPr>
          <p:cNvPr id="2" name="AutoShape 5" descr="Мама готовит рисунок - 74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2664296" cy="31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7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0136" y="3717032"/>
            <a:ext cx="41179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1932" y="3717032"/>
            <a:ext cx="374858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06790" y="3717032"/>
            <a:ext cx="34522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52012" y="3717032"/>
            <a:ext cx="410954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62966" y="3719780"/>
            <a:ext cx="41179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74762" y="3719780"/>
            <a:ext cx="374858" cy="360040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49620" y="3719780"/>
            <a:ext cx="345222" cy="360040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94842" y="3719780"/>
            <a:ext cx="410954" cy="360040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5204" y="5658500"/>
            <a:ext cx="41179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27000" y="5658500"/>
            <a:ext cx="374858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01858" y="5658500"/>
            <a:ext cx="34522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547080" y="5658500"/>
            <a:ext cx="410954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58034" y="5661248"/>
            <a:ext cx="41179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69830" y="5661248"/>
            <a:ext cx="374858" cy="360040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744688" y="5661248"/>
            <a:ext cx="345222" cy="360040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89910" y="5661248"/>
            <a:ext cx="410954" cy="360040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39952" y="3284984"/>
            <a:ext cx="3456384" cy="93761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</a:rPr>
              <a:t>5 + 3 = </a:t>
            </a:r>
            <a:r>
              <a:rPr kumimoji="0" lang="ru-RU" sz="4800" b="1" i="0" u="sng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</a:rPr>
              <a:t>8</a:t>
            </a:r>
            <a:r>
              <a:rPr kumimoji="0" lang="ru-RU" sz="4800" b="1" i="0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</a:rPr>
              <a:t>(д</a:t>
            </a:r>
            <a:r>
              <a:rPr lang="ru-RU" sz="4800" b="1" kern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.)</a:t>
            </a:r>
            <a:endParaRPr kumimoji="0" lang="ru-RU" sz="4800" b="1" i="0" strike="noStrike" kern="0" cap="none" spc="0" normalizeH="0" baseline="0" noProof="0" dirty="0" smtClean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39354" y="5549731"/>
            <a:ext cx="3456384" cy="93761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</a:rPr>
              <a:t>5 + 3 = </a:t>
            </a:r>
            <a:r>
              <a:rPr kumimoji="0" lang="ru-RU" sz="4800" b="1" i="0" u="sng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</a:rPr>
              <a:t>8</a:t>
            </a:r>
            <a:r>
              <a:rPr kumimoji="0" lang="ru-RU" sz="4800" b="1" i="0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</a:rPr>
              <a:t>(д</a:t>
            </a:r>
            <a:r>
              <a:rPr lang="ru-RU" sz="4800" b="1" kern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.)</a:t>
            </a:r>
            <a:endParaRPr kumimoji="0" lang="ru-RU" sz="4800" b="1" i="0" strike="noStrike" kern="0" cap="none" spc="0" normalizeH="0" baseline="0" noProof="0" dirty="0" smtClean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5" y="4365104"/>
            <a:ext cx="7926164" cy="90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80" y="585490"/>
            <a:ext cx="596202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9"/>
          <a:stretch/>
        </p:blipFill>
        <p:spPr bwMode="auto">
          <a:xfrm>
            <a:off x="215800" y="2385690"/>
            <a:ext cx="8027495" cy="8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89" y="43383"/>
            <a:ext cx="5651611" cy="50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2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7" y="476672"/>
            <a:ext cx="86409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19" l="0" r="990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9" r="3076"/>
          <a:stretch/>
        </p:blipFill>
        <p:spPr bwMode="auto">
          <a:xfrm>
            <a:off x="395536" y="3356992"/>
            <a:ext cx="1443790" cy="314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17" b="984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365253" cy="33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100000" l="654" r="97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4149079"/>
            <a:ext cx="1296144" cy="211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46" b="97388" l="9827" r="890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1647825" cy="266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84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855316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2724"/>
            <a:ext cx="655272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0" y="2780928"/>
            <a:ext cx="842147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6762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149080"/>
            <a:ext cx="6762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FCD4E99-9F4C-402D-8A90-32EFA2D90A0A}"/>
              </a:ext>
            </a:extLst>
          </p:cNvPr>
          <p:cNvSpPr/>
          <p:nvPr/>
        </p:nvSpPr>
        <p:spPr>
          <a:xfrm>
            <a:off x="926771" y="3417600"/>
            <a:ext cx="3151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4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8= </a:t>
            </a:r>
            <a:r>
              <a:rPr lang="ru-RU" sz="4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BE8217-3253-4690-8A2E-3D0D66B93369}"/>
              </a:ext>
            </a:extLst>
          </p:cNvPr>
          <p:cNvSpPr/>
          <p:nvPr/>
        </p:nvSpPr>
        <p:spPr>
          <a:xfrm>
            <a:off x="940905" y="4218536"/>
            <a:ext cx="30492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2 - 10 </a:t>
            </a:r>
            <a:r>
              <a:rPr lang="ru-RU" sz="4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14D65D2-7E8C-49F4-9215-331452534508}"/>
              </a:ext>
            </a:extLst>
          </p:cNvPr>
          <p:cNvSpPr/>
          <p:nvPr/>
        </p:nvSpPr>
        <p:spPr>
          <a:xfrm>
            <a:off x="5004048" y="3392847"/>
            <a:ext cx="3041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+5= 1 5</a:t>
            </a:r>
            <a:endParaRPr lang="ru-RU" sz="4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78AE889-D7D9-4CBB-BB42-0EEB1649F073}"/>
              </a:ext>
            </a:extLst>
          </p:cNvPr>
          <p:cNvSpPr/>
          <p:nvPr/>
        </p:nvSpPr>
        <p:spPr>
          <a:xfrm>
            <a:off x="5034504" y="4238777"/>
            <a:ext cx="3151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4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= 7</a:t>
            </a:r>
            <a:endParaRPr lang="ru-RU" sz="4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7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" y="1806029"/>
            <a:ext cx="90582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FDA42C0-F4AD-4F28-A0D8-268850C93B7B}"/>
              </a:ext>
            </a:extLst>
          </p:cNvPr>
          <p:cNvSpPr/>
          <p:nvPr/>
        </p:nvSpPr>
        <p:spPr>
          <a:xfrm>
            <a:off x="5580112" y="1844824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CC"/>
                </a:solidFill>
                <a:latin typeface="+mj-lt"/>
              </a:rPr>
              <a:t>&lt;</a:t>
            </a:r>
            <a:endParaRPr lang="ru-RU" sz="54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FDA42C0-F4AD-4F28-A0D8-268850C93B7B}"/>
              </a:ext>
            </a:extLst>
          </p:cNvPr>
          <p:cNvSpPr/>
          <p:nvPr/>
        </p:nvSpPr>
        <p:spPr>
          <a:xfrm>
            <a:off x="5844768" y="2420888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00CC"/>
                </a:solidFill>
                <a:latin typeface="+mj-lt"/>
              </a:rPr>
              <a:t>&gt;</a:t>
            </a:r>
            <a:endParaRPr lang="ru-RU" sz="54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FDA42C0-F4AD-4F28-A0D8-268850C93B7B}"/>
              </a:ext>
            </a:extLst>
          </p:cNvPr>
          <p:cNvSpPr/>
          <p:nvPr/>
        </p:nvSpPr>
        <p:spPr>
          <a:xfrm>
            <a:off x="5585085" y="2996952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CC"/>
                </a:solidFill>
                <a:latin typeface="+mj-lt"/>
              </a:rPr>
              <a:t>&lt;</a:t>
            </a:r>
            <a:endParaRPr lang="ru-RU" sz="54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FDA42C0-F4AD-4F28-A0D8-268850C93B7B}"/>
              </a:ext>
            </a:extLst>
          </p:cNvPr>
          <p:cNvSpPr/>
          <p:nvPr/>
        </p:nvSpPr>
        <p:spPr>
          <a:xfrm>
            <a:off x="5844768" y="3573016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+mj-lt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6600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2118"/>
            <a:ext cx="8873024" cy="579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126830"/>
            <a:ext cx="6762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63688" y="1484784"/>
            <a:ext cx="5832648" cy="64807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7E326C7-23B2-4710-B900-44A7BDBDD8E0}"/>
              </a:ext>
            </a:extLst>
          </p:cNvPr>
          <p:cNvSpPr/>
          <p:nvPr/>
        </p:nvSpPr>
        <p:spPr>
          <a:xfrm>
            <a:off x="497959" y="4193137"/>
            <a:ext cx="5019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4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r>
              <a:rPr lang="en-US" sz="4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м.)</a:t>
            </a:r>
            <a:endParaRPr lang="ru-RU" sz="4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5091244"/>
            <a:ext cx="9492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457450"/>
            <a:ext cx="91154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80968" y="2996952"/>
            <a:ext cx="1368152" cy="72008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412776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4800" b="1" dirty="0" smtClean="0">
                <a:solidFill>
                  <a:srgbClr val="0000FF"/>
                </a:solidFill>
              </a:rPr>
              <a:t>Вставь пропущенные числа</a:t>
            </a:r>
          </a:p>
          <a:p>
            <a:pPr>
              <a:buFontTx/>
              <a:buNone/>
            </a:pPr>
            <a:r>
              <a:rPr lang="ru-RU" altLang="ru-RU" sz="4800" b="1" dirty="0" smtClean="0">
                <a:solidFill>
                  <a:srgbClr val="0000FF"/>
                </a:solidFill>
              </a:rPr>
              <a:t> 	</a:t>
            </a:r>
            <a:r>
              <a:rPr lang="ru-RU" altLang="ru-RU" sz="4800" b="1" dirty="0" smtClean="0"/>
              <a:t>10, 11, …, …, 14 ,…, …, </a:t>
            </a:r>
            <a:r>
              <a:rPr lang="ru-RU" altLang="ru-RU" sz="4800" b="1" dirty="0" smtClean="0"/>
              <a:t>17.</a:t>
            </a:r>
            <a:endParaRPr lang="ru-RU" altLang="ru-RU" sz="4800" b="1" dirty="0" smtClean="0"/>
          </a:p>
          <a:p>
            <a:pPr>
              <a:buFontTx/>
              <a:buNone/>
            </a:pPr>
            <a:r>
              <a:rPr lang="ru-RU" altLang="ru-RU" sz="4800" b="1" dirty="0" smtClean="0"/>
              <a:t>	10, 11, </a:t>
            </a:r>
            <a:r>
              <a:rPr lang="ru-RU" altLang="ru-RU" sz="4800" b="1" dirty="0" smtClean="0">
                <a:solidFill>
                  <a:srgbClr val="FF3399"/>
                </a:solidFill>
              </a:rPr>
              <a:t>12</a:t>
            </a:r>
            <a:r>
              <a:rPr lang="ru-RU" altLang="ru-RU" sz="4800" b="1" dirty="0" smtClean="0"/>
              <a:t>, </a:t>
            </a:r>
            <a:r>
              <a:rPr lang="ru-RU" altLang="ru-RU" sz="4800" b="1" dirty="0" smtClean="0">
                <a:solidFill>
                  <a:srgbClr val="FF3399"/>
                </a:solidFill>
              </a:rPr>
              <a:t>13</a:t>
            </a:r>
            <a:r>
              <a:rPr lang="ru-RU" altLang="ru-RU" sz="4800" b="1" dirty="0" smtClean="0"/>
              <a:t>, 14, </a:t>
            </a:r>
            <a:r>
              <a:rPr lang="ru-RU" altLang="ru-RU" sz="4800" b="1" dirty="0" smtClean="0">
                <a:solidFill>
                  <a:srgbClr val="FF3399"/>
                </a:solidFill>
              </a:rPr>
              <a:t>15</a:t>
            </a:r>
            <a:r>
              <a:rPr lang="ru-RU" altLang="ru-RU" sz="4800" b="1" dirty="0" smtClean="0"/>
              <a:t>, </a:t>
            </a:r>
            <a:r>
              <a:rPr lang="ru-RU" altLang="ru-RU" sz="4800" b="1" dirty="0" smtClean="0">
                <a:solidFill>
                  <a:srgbClr val="FF3399"/>
                </a:solidFill>
              </a:rPr>
              <a:t>16</a:t>
            </a:r>
            <a:r>
              <a:rPr lang="ru-RU" altLang="ru-RU" sz="4800" b="1" dirty="0" smtClean="0"/>
              <a:t>, </a:t>
            </a:r>
            <a:r>
              <a:rPr lang="ru-RU" altLang="ru-RU" sz="4800" b="1" dirty="0" smtClean="0"/>
              <a:t>17.</a:t>
            </a:r>
            <a:endParaRPr lang="ru-RU" altLang="ru-RU" sz="4800" b="1" dirty="0" smtClean="0"/>
          </a:p>
          <a:p>
            <a:pPr>
              <a:buFontTx/>
              <a:buNone/>
            </a:pPr>
            <a:r>
              <a:rPr lang="ru-RU" altLang="ru-RU" sz="4800" b="1" dirty="0" smtClean="0">
                <a:solidFill>
                  <a:srgbClr val="0000FF"/>
                </a:solidFill>
              </a:rPr>
              <a:t>	</a:t>
            </a:r>
            <a:r>
              <a:rPr lang="ru-RU" altLang="ru-RU" sz="4800" b="1" dirty="0" smtClean="0"/>
              <a:t>20</a:t>
            </a:r>
            <a:r>
              <a:rPr lang="ru-RU" altLang="ru-RU" sz="4800" b="1" dirty="0" smtClean="0"/>
              <a:t>, 19, </a:t>
            </a:r>
            <a:r>
              <a:rPr lang="ru-RU" altLang="ru-RU" sz="4800" b="1" dirty="0" smtClean="0"/>
              <a:t>…, </a:t>
            </a:r>
            <a:r>
              <a:rPr lang="ru-RU" altLang="ru-RU" sz="4800" b="1" dirty="0" smtClean="0"/>
              <a:t>…, </a:t>
            </a:r>
            <a:r>
              <a:rPr lang="ru-RU" altLang="ru-RU" sz="4800" b="1" dirty="0" smtClean="0"/>
              <a:t>16, 15, …, </a:t>
            </a:r>
            <a:r>
              <a:rPr lang="ru-RU" altLang="ru-RU" sz="4800" b="1" dirty="0" smtClean="0"/>
              <a:t>13.</a:t>
            </a:r>
            <a:endParaRPr lang="ru-RU" altLang="ru-RU" sz="4800" b="1" dirty="0" smtClean="0"/>
          </a:p>
          <a:p>
            <a:pPr>
              <a:buFontTx/>
              <a:buNone/>
            </a:pPr>
            <a:r>
              <a:rPr lang="ru-RU" altLang="ru-RU" sz="4800" b="1" dirty="0" smtClean="0"/>
              <a:t>	20, 19, </a:t>
            </a:r>
            <a:r>
              <a:rPr lang="ru-RU" altLang="ru-RU" sz="4800" b="1" dirty="0" smtClean="0">
                <a:solidFill>
                  <a:srgbClr val="FF3399"/>
                </a:solidFill>
              </a:rPr>
              <a:t>18</a:t>
            </a:r>
            <a:r>
              <a:rPr lang="ru-RU" altLang="ru-RU" sz="4800" b="1" dirty="0" smtClean="0"/>
              <a:t>, </a:t>
            </a:r>
            <a:r>
              <a:rPr lang="ru-RU" altLang="ru-RU" sz="4800" b="1" dirty="0" smtClean="0">
                <a:solidFill>
                  <a:srgbClr val="FF3399"/>
                </a:solidFill>
              </a:rPr>
              <a:t>17</a:t>
            </a:r>
            <a:r>
              <a:rPr lang="ru-RU" altLang="ru-RU" sz="4800" b="1" dirty="0" smtClean="0"/>
              <a:t>, 16, 15, </a:t>
            </a:r>
            <a:r>
              <a:rPr lang="ru-RU" altLang="ru-RU" sz="4800" b="1" dirty="0" smtClean="0">
                <a:solidFill>
                  <a:srgbClr val="FF3399"/>
                </a:solidFill>
              </a:rPr>
              <a:t>14</a:t>
            </a:r>
            <a:r>
              <a:rPr lang="ru-RU" altLang="ru-RU" sz="4800" b="1" dirty="0" smtClean="0"/>
              <a:t>, </a:t>
            </a:r>
            <a:r>
              <a:rPr lang="ru-RU" altLang="ru-RU" sz="4800" b="1" dirty="0" smtClean="0"/>
              <a:t>13.</a:t>
            </a:r>
            <a:endParaRPr lang="ru-RU" altLang="ru-RU" sz="4800" b="1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smtClean="0">
                <a:solidFill>
                  <a:srgbClr val="002060"/>
                </a:solidFill>
              </a:rPr>
              <a:t>Продолжи числовой ряд</a:t>
            </a:r>
            <a:endParaRPr lang="ru-RU" altLang="ru-RU" sz="3200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2" y="3284984"/>
            <a:ext cx="7488832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40" y="5157192"/>
            <a:ext cx="741682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81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3943" y="-219406"/>
            <a:ext cx="6143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посчитаем</a:t>
            </a:r>
          </a:p>
        </p:txBody>
      </p:sp>
      <p:pic>
        <p:nvPicPr>
          <p:cNvPr id="6" name="Picture 4" descr="Парашют рисунок (4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029886"/>
            <a:ext cx="1554581" cy="23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080187"/>
            <a:ext cx="107593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+ 5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Парашют рисунок (4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" y="847887"/>
            <a:ext cx="1554581" cy="23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арашют рисунок (4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2029886"/>
            <a:ext cx="1554581" cy="23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Парашют рисунок (4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840422"/>
            <a:ext cx="1554581" cy="23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04753" y="4262181"/>
            <a:ext cx="108890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– 4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2587" y="3080187"/>
            <a:ext cx="115768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– 6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Парашют рисунок (4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022417"/>
            <a:ext cx="1554581" cy="23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Парашют рисунок (4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98" y="2247005"/>
            <a:ext cx="1554581" cy="23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Парашют рисунок (4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95" y="840421"/>
            <a:ext cx="1554581" cy="23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арашют рисунок (4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840423"/>
            <a:ext cx="1554581" cy="23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99568" y="4262181"/>
            <a:ext cx="115768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+ 5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2033" y="3080187"/>
            <a:ext cx="100700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16 - 5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8063" y="4262181"/>
            <a:ext cx="107593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– 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9000" y="3080185"/>
            <a:ext cx="107593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+ 3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40353" y="4485117"/>
            <a:ext cx="10801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+ 4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7071" y="5507699"/>
            <a:ext cx="868546" cy="1056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100393" y="5507699"/>
            <a:ext cx="955642" cy="1056000"/>
          </a:xfrm>
          <a:prstGeom prst="ellipse">
            <a:avLst/>
          </a:prstGeom>
          <a:solidFill>
            <a:srgbClr val="33CC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78462" y="5507699"/>
            <a:ext cx="890983" cy="1056000"/>
          </a:xfrm>
          <a:prstGeom prst="ellipse">
            <a:avLst/>
          </a:prstGeom>
          <a:solidFill>
            <a:srgbClr val="FF66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393659" y="5507699"/>
            <a:ext cx="890983" cy="10560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828795" y="5506581"/>
            <a:ext cx="890983" cy="105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948351" y="5507699"/>
            <a:ext cx="890983" cy="1056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304752" y="5507699"/>
            <a:ext cx="890983" cy="1056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426324" y="5507699"/>
            <a:ext cx="890983" cy="10560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4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75602E-7 L 0.44444 0.5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2" y="26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03563E-6 L 0.48455 0.275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13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9.26498E-7 L 0.21424 0.353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1769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-0.00209 L 0.24114 0.100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5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486 L -0.14011 0.5226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2637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55854E-6 L -0.13073 0.275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" y="13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9.26498E-7 L -0.37621 0.3400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9" y="1698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3776E-6 L -0.37917 0.1029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5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5485E-6 L 0.23785 0.5274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2637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3563E-6 L 0.24983 0.2751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13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139 L 0.24757 0.3565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774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5 -0.00209 L 0.24375 0.1008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5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5485E-6 L -0.50278 0.5274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9" y="2637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563E-6 L -0.48333 0.2751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13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6739E-6 L -0.23333 0.3221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609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6.52476E-7 L -0.2165 0.0703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35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1385169" y="536042"/>
            <a:ext cx="52864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Comic Sans MS" pitchFamily="66" charset="0"/>
              </a:rPr>
              <a:t>10 +8    =10</a:t>
            </a:r>
          </a:p>
          <a:p>
            <a:r>
              <a:rPr lang="ru-RU" sz="6000" b="1" dirty="0" smtClean="0">
                <a:solidFill>
                  <a:srgbClr val="0000FF"/>
                </a:solidFill>
                <a:latin typeface="Comic Sans MS" pitchFamily="66" charset="0"/>
              </a:rPr>
              <a:t>16-6     =18</a:t>
            </a:r>
          </a:p>
          <a:p>
            <a:r>
              <a:rPr lang="ru-RU" sz="6000" b="1" dirty="0" smtClean="0">
                <a:solidFill>
                  <a:srgbClr val="0000FF"/>
                </a:solidFill>
                <a:latin typeface="Comic Sans MS" pitchFamily="66" charset="0"/>
              </a:rPr>
              <a:t>17-5     =4</a:t>
            </a:r>
          </a:p>
          <a:p>
            <a:r>
              <a:rPr lang="ru-RU" sz="6000" b="1" dirty="0" smtClean="0">
                <a:solidFill>
                  <a:srgbClr val="0000FF"/>
                </a:solidFill>
                <a:latin typeface="Comic Sans MS" pitchFamily="66" charset="0"/>
              </a:rPr>
              <a:t>14-10    =12 </a:t>
            </a:r>
            <a:endParaRPr lang="ru-RU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385211" y="3361517"/>
            <a:ext cx="2571768" cy="857256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423642" y="2428868"/>
            <a:ext cx="2571768" cy="857256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453020" y="1470513"/>
            <a:ext cx="2571768" cy="857256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851108" y="476672"/>
            <a:ext cx="1714512" cy="857256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868468" y="1441086"/>
            <a:ext cx="1714512" cy="857256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900571" y="2341304"/>
            <a:ext cx="1714512" cy="857256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880130" y="3356992"/>
            <a:ext cx="1714512" cy="857256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3939697" y="1071546"/>
            <a:ext cx="1071570" cy="100013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868259" y="3036091"/>
            <a:ext cx="1214446" cy="100013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3"/>
            <a:endCxn id="6" idx="1"/>
          </p:cNvCxnSpPr>
          <p:nvPr/>
        </p:nvCxnSpPr>
        <p:spPr>
          <a:xfrm flipV="1">
            <a:off x="4024788" y="905300"/>
            <a:ext cx="826320" cy="993841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3832540" y="3107529"/>
            <a:ext cx="1143007" cy="857255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альтернативный процесс 13"/>
          <p:cNvSpPr/>
          <p:nvPr/>
        </p:nvSpPr>
        <p:spPr>
          <a:xfrm>
            <a:off x="1475087" y="476672"/>
            <a:ext cx="2571768" cy="857256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403648" y="5373216"/>
            <a:ext cx="2571768" cy="857256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1422085" y="4336245"/>
            <a:ext cx="2571768" cy="857256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922547" y="4322132"/>
            <a:ext cx="1714512" cy="857256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932769" y="5301208"/>
            <a:ext cx="1714512" cy="857256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3886696" y="4958170"/>
            <a:ext cx="1214446" cy="100013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3850977" y="5029608"/>
            <a:ext cx="1143007" cy="857255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314807"/>
            <a:ext cx="23968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Comic Sans MS" pitchFamily="66" charset="0"/>
              </a:rPr>
              <a:t> 16-4</a:t>
            </a:r>
          </a:p>
          <a:p>
            <a:endParaRPr lang="ru-RU" sz="6000" b="1" dirty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22085" y="5373216"/>
            <a:ext cx="25330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Comic Sans MS" pitchFamily="66" charset="0"/>
              </a:rPr>
              <a:t>18-10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51109" y="4257041"/>
            <a:ext cx="14574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Comic Sans MS" pitchFamily="66" charset="0"/>
              </a:rPr>
              <a:t>=8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84463" y="5278793"/>
            <a:ext cx="19271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00FF"/>
                </a:solidFill>
                <a:latin typeface="Comic Sans MS" pitchFamily="66" charset="0"/>
              </a:rPr>
              <a:t>=</a:t>
            </a:r>
            <a:r>
              <a:rPr lang="ru-RU" sz="6000" b="1" dirty="0" smtClean="0">
                <a:solidFill>
                  <a:srgbClr val="0000FF"/>
                </a:solidFill>
                <a:latin typeface="Comic Sans MS" pitchFamily="66" charset="0"/>
              </a:rPr>
              <a:t>12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37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3994" y="4716441"/>
            <a:ext cx="2951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13   3 =10</a:t>
            </a:r>
            <a:endParaRPr lang="ru-RU" altLang="ru-RU" sz="4000" b="1" kern="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2127" y="4070110"/>
            <a:ext cx="2951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11   5 =16</a:t>
            </a:r>
            <a:endParaRPr lang="ru-RU" altLang="ru-RU" sz="4000" b="1" kern="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808" y="3420437"/>
            <a:ext cx="2951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16   3 =19</a:t>
            </a:r>
            <a:endParaRPr lang="ru-RU" altLang="ru-RU" sz="4000" b="1" kern="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880" y="1985358"/>
            <a:ext cx="2951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10   9= 19</a:t>
            </a:r>
            <a:endParaRPr lang="ru-RU" altLang="ru-RU" sz="4000" b="1" kern="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935" y="1400582"/>
            <a:ext cx="2951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19   2</a:t>
            </a:r>
            <a:r>
              <a:rPr lang="ru-RU" altLang="ru-RU" sz="4000" b="1" kern="0" dirty="0">
                <a:solidFill>
                  <a:prstClr val="black"/>
                </a:solidFill>
                <a:latin typeface="Comic Sans MS" pitchFamily="66" charset="0"/>
              </a:rPr>
              <a:t>= 17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2028368"/>
            <a:ext cx="31742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16   2</a:t>
            </a:r>
            <a:r>
              <a:rPr lang="ru-RU" altLang="ru-RU" sz="4000" b="1" kern="0" dirty="0">
                <a:solidFill>
                  <a:prstClr val="black"/>
                </a:solidFill>
                <a:latin typeface="Comic Sans MS" pitchFamily="66" charset="0"/>
              </a:rPr>
              <a:t>= 18 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0730" y="1385197"/>
            <a:ext cx="2951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17   3= </a:t>
            </a:r>
            <a:r>
              <a:rPr lang="ru-RU" altLang="ru-RU" sz="4000" b="1" kern="0" dirty="0">
                <a:solidFill>
                  <a:prstClr val="black"/>
                </a:solidFill>
                <a:latin typeface="Comic Sans MS" pitchFamily="66" charset="0"/>
              </a:rPr>
              <a:t>14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40935" y="772048"/>
            <a:ext cx="2951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>
                <a:solidFill>
                  <a:prstClr val="black"/>
                </a:solidFill>
                <a:latin typeface="Comic Sans MS" pitchFamily="66" charset="0"/>
              </a:rPr>
              <a:t>13 </a:t>
            </a: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  2</a:t>
            </a:r>
            <a:r>
              <a:rPr lang="ru-RU" altLang="ru-RU" sz="4000" b="1" kern="0" dirty="0">
                <a:solidFill>
                  <a:prstClr val="black"/>
                </a:solidFill>
                <a:latin typeface="Comic Sans MS" pitchFamily="66" charset="0"/>
              </a:rPr>
              <a:t>= 15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692696"/>
            <a:ext cx="2951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12   5= </a:t>
            </a:r>
            <a:r>
              <a:rPr lang="ru-RU" altLang="ru-RU" sz="4000" b="1" kern="0" dirty="0">
                <a:solidFill>
                  <a:prstClr val="black"/>
                </a:solidFill>
                <a:latin typeface="Comic Sans MS" pitchFamily="66" charset="0"/>
              </a:rPr>
              <a:t>17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19170" y="4810628"/>
            <a:ext cx="2951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18   3 =15</a:t>
            </a:r>
            <a:endParaRPr lang="ru-RU" altLang="ru-RU" sz="4000" b="1" kern="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87303" y="4164297"/>
            <a:ext cx="2951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11   7 =18</a:t>
            </a:r>
            <a:endParaRPr lang="ru-RU" altLang="ru-RU" sz="4000" b="1" kern="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3514624"/>
            <a:ext cx="2951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12   3 =15</a:t>
            </a:r>
            <a:endParaRPr lang="ru-RU" altLang="ru-RU" sz="4000" b="1" kern="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677311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>
                <a:solidFill>
                  <a:prstClr val="black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78933" y="1331705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-</a:t>
            </a:r>
            <a:endParaRPr lang="ru-RU" altLang="ru-RU" sz="4000" b="1" kern="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65224" y="1972677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>
                <a:solidFill>
                  <a:prstClr val="black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31282" y="772048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>
                <a:solidFill>
                  <a:prstClr val="black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08137" y="1350452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-</a:t>
            </a:r>
            <a:endParaRPr lang="ru-RU" altLang="ru-RU" sz="4000" b="1" kern="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08137" y="2025295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>
                <a:solidFill>
                  <a:prstClr val="black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78933" y="3410489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>
                <a:solidFill>
                  <a:prstClr val="black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03648" y="4008555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>
                <a:solidFill>
                  <a:prstClr val="black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78933" y="4706493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-</a:t>
            </a:r>
            <a:endParaRPr lang="ru-RU" altLang="ru-RU" sz="4000" b="1" kern="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31282" y="351462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>
                <a:solidFill>
                  <a:prstClr val="black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181019" y="4164297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>
                <a:solidFill>
                  <a:prstClr val="black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08137" y="4795549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-</a:t>
            </a:r>
            <a:endParaRPr lang="ru-RU" altLang="ru-RU" sz="4000" b="1" kern="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56" y="404664"/>
            <a:ext cx="847662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66822" y="1998524"/>
            <a:ext cx="864096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7555" y="1991553"/>
            <a:ext cx="864096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1</a:t>
            </a:r>
            <a:endParaRPr lang="ru-RU" altLang="ru-RU" sz="4000" b="1" kern="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1991553"/>
            <a:ext cx="864096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5</a:t>
            </a:r>
            <a:endParaRPr lang="ru-RU" altLang="ru-RU" sz="4000" b="1" kern="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7382" y="5166119"/>
            <a:ext cx="864096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7</a:t>
            </a:r>
            <a:endParaRPr lang="ru-RU" altLang="ru-RU" sz="4000" b="1" kern="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4165" y="5194633"/>
            <a:ext cx="864096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9</a:t>
            </a:r>
            <a:endParaRPr lang="ru-RU" altLang="ru-RU" sz="4000" b="1" kern="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28472" y="2015989"/>
            <a:ext cx="864096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48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66822" y="1991553"/>
            <a:ext cx="864096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kern="0" dirty="0" smtClean="0">
                <a:solidFill>
                  <a:prstClr val="black"/>
                </a:solidFill>
                <a:latin typeface="Comic Sans MS" pitchFamily="66" charset="0"/>
              </a:rPr>
              <a:t>2</a:t>
            </a:r>
            <a:endParaRPr lang="ru-RU" altLang="ru-RU" sz="4000" b="1" kern="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012466"/>
            <a:ext cx="864096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48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4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2008751"/>
            <a:ext cx="864096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48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5157192"/>
            <a:ext cx="864096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48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2568" y="5157192"/>
            <a:ext cx="864096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48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7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6" b="100000" l="0" r="97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1908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11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06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51419" y="5445224"/>
            <a:ext cx="5707073" cy="93363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ru-RU" sz="9600" b="1" i="0" u="none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0 + 9 = 19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06669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12370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16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6" b="100000" l="0" r="97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43424"/>
            <a:ext cx="31908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9789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00" y="149789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23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85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56" y="1477268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11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51419" y="5445224"/>
            <a:ext cx="5707073" cy="93363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9600" b="1" kern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9600" b="1" kern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</a:t>
            </a:r>
            <a:r>
              <a:rPr lang="ru-RU" sz="96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9600" b="1" kern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</a:t>
            </a:r>
            <a:r>
              <a:rPr lang="ru-RU" sz="96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10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7" y="149789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49789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68" y="1508837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6" b="100000" l="0" r="97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5245"/>
            <a:ext cx="31908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12007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39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21" y="148414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14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51419" y="5445224"/>
            <a:ext cx="6676965" cy="93363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9600" b="1" kern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9600" b="1" kern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</a:t>
            </a:r>
            <a:r>
              <a:rPr lang="ru-RU" sz="96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9600" b="1" kern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</a:t>
            </a:r>
            <a:r>
              <a:rPr lang="ru-RU" sz="96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</a:t>
            </a:r>
            <a:r>
              <a:rPr lang="ru-RU" sz="9600" b="1" kern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9600" b="1" kern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414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414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720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0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258</Words>
  <Application>Microsoft Office PowerPoint</Application>
  <PresentationFormat>Экран (4:3)</PresentationFormat>
  <Paragraphs>107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Karpovich-PC</dc:creator>
  <cp:lastModifiedBy>Karpovich-PC</cp:lastModifiedBy>
  <cp:revision>26</cp:revision>
  <dcterms:created xsi:type="dcterms:W3CDTF">2024-01-27T17:49:41Z</dcterms:created>
  <dcterms:modified xsi:type="dcterms:W3CDTF">2024-02-01T13:32:31Z</dcterms:modified>
</cp:coreProperties>
</file>