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70" r:id="rId5"/>
    <p:sldId id="278" r:id="rId6"/>
    <p:sldId id="277" r:id="rId7"/>
    <p:sldId id="268" r:id="rId8"/>
    <p:sldId id="263" r:id="rId9"/>
    <p:sldId id="264" r:id="rId10"/>
    <p:sldId id="265" r:id="rId11"/>
    <p:sldId id="266" r:id="rId12"/>
    <p:sldId id="259" r:id="rId13"/>
    <p:sldId id="271" r:id="rId14"/>
    <p:sldId id="276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26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642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93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>
                <a:solidFill>
                  <a:prstClr val="black"/>
                </a:solidFill>
              </a:rPr>
              <a:pPr/>
              <a:t>01.02.2024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7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16C4C7-86C6-4DF7-B674-99F61FF0636B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C8BE47-56BE-40DA-81E0-E843FD4E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2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 descr="0_6fc6a_ba5d7a58_XL.png"/>
          <p:cNvPicPr>
            <a:picLocks noChangeAspect="1"/>
          </p:cNvPicPr>
          <p:nvPr/>
        </p:nvPicPr>
        <p:blipFill>
          <a:blip r:embed="rId7" cstate="print"/>
          <a:srcRect l="9142" t="3801" r="4335" b="8001"/>
          <a:stretch>
            <a:fillRect/>
          </a:stretch>
        </p:blipFill>
        <p:spPr>
          <a:xfrm>
            <a:off x="0" y="4725144"/>
            <a:ext cx="182816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itchFamily="34" charset="0"/>
              </a:rPr>
              <a:t>Число 18</a:t>
            </a:r>
          </a:p>
        </p:txBody>
      </p:sp>
      <p:pic>
        <p:nvPicPr>
          <p:cNvPr id="3" name="Рисунок 2" descr="98013660_w640_h640_gn89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4" y="5232031"/>
            <a:ext cx="9144000" cy="16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8013660_w640_h640_gn89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942" y="44624"/>
            <a:ext cx="9144000" cy="16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42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100000" l="0" r="97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8994"/>
            <a:ext cx="31908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12007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39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21" y="148414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14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51419" y="5445224"/>
            <a:ext cx="6676965" cy="93363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96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96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8 - 10 = 8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14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414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4" y="332656"/>
            <a:ext cx="8136904" cy="610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2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3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629220" cy="61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19605"/>
            <a:ext cx="60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88" y="3933056"/>
            <a:ext cx="629220" cy="61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46" y="4660972"/>
            <a:ext cx="723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6"/>
          <a:stretch/>
        </p:blipFill>
        <p:spPr bwMode="auto">
          <a:xfrm>
            <a:off x="7685112" y="5589239"/>
            <a:ext cx="400422" cy="58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8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Сравните числа</a:t>
            </a:r>
            <a:r>
              <a:rPr lang="en-US" b="1" dirty="0">
                <a:solidFill>
                  <a:srgbClr val="7030A0"/>
                </a:solidFill>
              </a:rPr>
              <a:t>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l="20931" t="24900" r="43291" b="33545"/>
          <a:stretch/>
        </p:blipFill>
        <p:spPr bwMode="auto">
          <a:xfrm>
            <a:off x="323528" y="980728"/>
            <a:ext cx="85689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19672" y="836712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&lt;</a:t>
            </a:r>
            <a:endParaRPr lang="ru-RU" sz="9600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1151" y="2132856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&lt;</a:t>
            </a:r>
            <a:endParaRPr lang="ru-RU" sz="9600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1151" y="3356992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&gt;</a:t>
            </a:r>
            <a:endParaRPr lang="ru-RU" sz="9600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4013" y="4477389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&lt;</a:t>
            </a:r>
            <a:endParaRPr lang="ru-RU" sz="9600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961287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&lt;</a:t>
            </a:r>
            <a:endParaRPr lang="ru-RU" sz="9600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39" y="2060848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=</a:t>
            </a:r>
            <a:endParaRPr lang="ru-RU" sz="9600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38" y="3388934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&gt;</a:t>
            </a:r>
            <a:endParaRPr lang="ru-RU" sz="9600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37" y="4523636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&lt;</a:t>
            </a:r>
            <a:endParaRPr lang="ru-RU" sz="9600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90794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1403648" y="105273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1272942" y="18730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1319782" y="270892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3563888" y="105645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3563888" y="18730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3563888" y="270892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=</a:t>
            </a:r>
            <a:r>
              <a:rPr lang="en-US" sz="3600" b="1" dirty="0">
                <a:solidFill>
                  <a:srgbClr val="0070C0"/>
                </a:solidFill>
              </a:rPr>
              <a:t>1</a:t>
            </a:r>
            <a:r>
              <a:rPr lang="ru-RU" sz="36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5868144" y="104731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5868144" y="18731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5875118" y="270214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=</a:t>
            </a:r>
            <a:r>
              <a:rPr lang="en-US" sz="3600" b="1" dirty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8100392" y="1056450"/>
            <a:ext cx="108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=</a:t>
            </a:r>
            <a:r>
              <a:rPr lang="en-US" sz="3600" b="1" dirty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8067437" y="1916832"/>
            <a:ext cx="107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8067437" y="2780927"/>
            <a:ext cx="107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10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7" y="4077072"/>
            <a:ext cx="886969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1763688" y="408047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=6 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1792288" y="465313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=7 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4499992" y="41490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=7 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4499992" y="465183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=6 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7308304" y="41421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=8 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7351883" y="464365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=9 ч</a:t>
            </a:r>
          </a:p>
        </p:txBody>
      </p:sp>
    </p:spTree>
    <p:extLst>
      <p:ext uri="{BB962C8B-B14F-4D97-AF65-F5344CB8AC3E}">
        <p14:creationId xmlns:p14="http://schemas.microsoft.com/office/powerpoint/2010/main" val="28977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9896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26195" y="4077072"/>
            <a:ext cx="5832648" cy="115212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17 + 1 = </a:t>
            </a:r>
            <a:r>
              <a:rPr kumimoji="0" lang="ru-RU" sz="6000" b="1" i="0" u="sng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18</a:t>
            </a:r>
            <a:r>
              <a:rPr kumimoji="0" lang="ru-RU" sz="6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6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Propisi Bold" panose="03050602030207080D03" pitchFamily="66" charset="0"/>
              </a:rPr>
              <a:t>(уч.)</a:t>
            </a:r>
          </a:p>
        </p:txBody>
      </p:sp>
    </p:spTree>
    <p:extLst>
      <p:ext uri="{BB962C8B-B14F-4D97-AF65-F5344CB8AC3E}">
        <p14:creationId xmlns:p14="http://schemas.microsoft.com/office/powerpoint/2010/main" val="21002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5"/>
          <a:stretch/>
        </p:blipFill>
        <p:spPr bwMode="auto">
          <a:xfrm>
            <a:off x="755576" y="404663"/>
            <a:ext cx="7920880" cy="228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7011" y="1412776"/>
            <a:ext cx="427143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57" y="1653640"/>
            <a:ext cx="891380" cy="94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01" y="1004905"/>
            <a:ext cx="770838" cy="81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33" y="1202489"/>
            <a:ext cx="1261808" cy="123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867872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23928" y="2492896"/>
            <a:ext cx="4098472" cy="79208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5 - 3 = </a:t>
            </a:r>
            <a:r>
              <a:rPr kumimoji="0" lang="ru-RU" sz="4800" b="1" i="0" u="sng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2</a:t>
            </a:r>
            <a:r>
              <a:rPr kumimoji="0" lang="ru-RU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Propisi Bold" panose="03050602030207080D03" pitchFamily="66" charset="0"/>
              </a:rPr>
              <a:t>(с.)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5589240"/>
            <a:ext cx="4386504" cy="79208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5 + 5 = </a:t>
            </a:r>
            <a:r>
              <a:rPr kumimoji="0" lang="ru-RU" sz="4800" b="1" i="0" u="sng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10</a:t>
            </a:r>
            <a:r>
              <a:rPr kumimoji="0" lang="ru-RU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Propisi Bold" panose="03050602030207080D03" pitchFamily="66" charset="0"/>
              </a:rPr>
              <a:t>(р.)</a:t>
            </a:r>
          </a:p>
        </p:txBody>
      </p:sp>
    </p:spTree>
    <p:extLst>
      <p:ext uri="{BB962C8B-B14F-4D97-AF65-F5344CB8AC3E}">
        <p14:creationId xmlns:p14="http://schemas.microsoft.com/office/powerpoint/2010/main" val="27402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32821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24" y="4254593"/>
            <a:ext cx="548828" cy="5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77979"/>
            <a:ext cx="558353" cy="54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18" y="4242017"/>
            <a:ext cx="567878" cy="56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77979"/>
            <a:ext cx="648072" cy="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54593"/>
            <a:ext cx="576064" cy="5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3059832" y="141277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5686848" y="20591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8183693" y="1412776"/>
            <a:ext cx="9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8198138" y="2070554"/>
            <a:ext cx="94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8134086" y="2695240"/>
            <a:ext cx="100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3103689" y="204890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3103689" y="268606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5580112" y="139906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5652462" y="268398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=5</a:t>
            </a:r>
          </a:p>
        </p:txBody>
      </p:sp>
    </p:spTree>
    <p:extLst>
      <p:ext uri="{BB962C8B-B14F-4D97-AF65-F5344CB8AC3E}">
        <p14:creationId xmlns:p14="http://schemas.microsoft.com/office/powerpoint/2010/main" val="33090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788860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9"/>
            <a:ext cx="248800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35943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93366"/>
            <a:ext cx="6762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84" y="3717032"/>
            <a:ext cx="6762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4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28813"/>
            <a:ext cx="90868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6012160" y="227687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6156176" y="2923203"/>
            <a:ext cx="99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6038199" y="352323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545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1187624" y="2143557"/>
            <a:ext cx="505644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dirty="0"/>
              <a:t>Повтори!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68313" y="714375"/>
            <a:ext cx="8229600" cy="500063"/>
          </a:xfrm>
        </p:spPr>
        <p:txBody>
          <a:bodyPr/>
          <a:lstStyle/>
          <a:p>
            <a:r>
              <a:rPr kumimoji="0" lang="ru-RU" altLang="ru-RU" dirty="0">
                <a:solidFill>
                  <a:schemeClr val="tx2"/>
                </a:solidFill>
                <a:latin typeface="Arial" charset="0"/>
                <a:cs typeface="Arial" charset="0"/>
              </a:rPr>
              <a:t>Состав чисел 9,10</a:t>
            </a:r>
          </a:p>
        </p:txBody>
      </p:sp>
      <p:sp>
        <p:nvSpPr>
          <p:cNvPr id="6" name="Овал 5"/>
          <p:cNvSpPr/>
          <p:nvPr/>
        </p:nvSpPr>
        <p:spPr>
          <a:xfrm>
            <a:off x="395536" y="2108308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5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185069" y="2528094"/>
            <a:ext cx="10572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313230" y="212215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4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91142" y="305752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1</a:t>
            </a:r>
          </a:p>
        </p:txBody>
      </p:sp>
      <p:cxnSp>
        <p:nvCxnSpPr>
          <p:cNvPr id="14" name="Прямая соединительная линия 13"/>
          <p:cNvCxnSpPr>
            <a:stCxn id="26" idx="4"/>
          </p:cNvCxnSpPr>
          <p:nvPr/>
        </p:nvCxnSpPr>
        <p:spPr>
          <a:xfrm>
            <a:off x="1712913" y="2181923"/>
            <a:ext cx="3175" cy="37673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186656" y="4885532"/>
            <a:ext cx="10572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402013" y="4619625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9</a:t>
            </a:r>
          </a:p>
        </p:txBody>
      </p:sp>
      <p:sp>
        <p:nvSpPr>
          <p:cNvPr id="24" name="Овал 23"/>
          <p:cNvSpPr/>
          <p:nvPr/>
        </p:nvSpPr>
        <p:spPr>
          <a:xfrm>
            <a:off x="431022" y="3151201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8</a:t>
            </a:r>
          </a:p>
        </p:txBody>
      </p:sp>
      <p:sp>
        <p:nvSpPr>
          <p:cNvPr id="25" name="Овал 24"/>
          <p:cNvSpPr/>
          <p:nvPr/>
        </p:nvSpPr>
        <p:spPr>
          <a:xfrm>
            <a:off x="413321" y="4194096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7</a:t>
            </a:r>
          </a:p>
        </p:txBody>
      </p:sp>
      <p:sp>
        <p:nvSpPr>
          <p:cNvPr id="26" name="Овал 25"/>
          <p:cNvSpPr/>
          <p:nvPr/>
        </p:nvSpPr>
        <p:spPr>
          <a:xfrm>
            <a:off x="1255713" y="1267523"/>
            <a:ext cx="914400" cy="9144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9</a:t>
            </a:r>
          </a:p>
        </p:txBody>
      </p:sp>
      <p:sp>
        <p:nvSpPr>
          <p:cNvPr id="27" name="Овал 26"/>
          <p:cNvSpPr/>
          <p:nvPr/>
        </p:nvSpPr>
        <p:spPr>
          <a:xfrm>
            <a:off x="2313230" y="411088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2</a:t>
            </a:r>
          </a:p>
        </p:txBody>
      </p:sp>
      <p:sp>
        <p:nvSpPr>
          <p:cNvPr id="29" name="Овал 28"/>
          <p:cNvSpPr/>
          <p:nvPr/>
        </p:nvSpPr>
        <p:spPr>
          <a:xfrm>
            <a:off x="5072062" y="1214438"/>
            <a:ext cx="1156121" cy="9144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10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5648535" y="2181923"/>
            <a:ext cx="1588" cy="37673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186667" y="2143125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7</a:t>
            </a:r>
          </a:p>
        </p:txBody>
      </p:sp>
      <p:sp>
        <p:nvSpPr>
          <p:cNvPr id="35" name="Овал 34"/>
          <p:cNvSpPr/>
          <p:nvPr/>
        </p:nvSpPr>
        <p:spPr>
          <a:xfrm>
            <a:off x="6084168" y="212215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3</a:t>
            </a:r>
          </a:p>
        </p:txBody>
      </p:sp>
      <p:sp>
        <p:nvSpPr>
          <p:cNvPr id="36" name="Овал 35"/>
          <p:cNvSpPr/>
          <p:nvPr/>
        </p:nvSpPr>
        <p:spPr>
          <a:xfrm>
            <a:off x="4228491" y="314325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8</a:t>
            </a:r>
          </a:p>
        </p:txBody>
      </p:sp>
      <p:sp>
        <p:nvSpPr>
          <p:cNvPr id="37" name="Овал 36"/>
          <p:cNvSpPr/>
          <p:nvPr/>
        </p:nvSpPr>
        <p:spPr>
          <a:xfrm>
            <a:off x="6217497" y="3121552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2</a:t>
            </a:r>
          </a:p>
        </p:txBody>
      </p:sp>
      <p:sp>
        <p:nvSpPr>
          <p:cNvPr id="38" name="Овал 37"/>
          <p:cNvSpPr/>
          <p:nvPr/>
        </p:nvSpPr>
        <p:spPr>
          <a:xfrm>
            <a:off x="4228491" y="4143375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1</a:t>
            </a:r>
          </a:p>
        </p:txBody>
      </p:sp>
      <p:sp>
        <p:nvSpPr>
          <p:cNvPr id="43" name="Овал 42"/>
          <p:cNvSpPr/>
          <p:nvPr/>
        </p:nvSpPr>
        <p:spPr>
          <a:xfrm>
            <a:off x="6217497" y="409224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9</a:t>
            </a:r>
          </a:p>
        </p:txBody>
      </p:sp>
      <p:sp>
        <p:nvSpPr>
          <p:cNvPr id="28" name="Овал 27"/>
          <p:cNvSpPr/>
          <p:nvPr/>
        </p:nvSpPr>
        <p:spPr>
          <a:xfrm>
            <a:off x="408592" y="5231736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6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1186636" y="6028546"/>
            <a:ext cx="10572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2313230" y="5315191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3</a:t>
            </a:r>
          </a:p>
        </p:txBody>
      </p:sp>
      <p:pic>
        <p:nvPicPr>
          <p:cNvPr id="40" name="Picture 2" descr="ÐÐµÐ·Ð½Ð°Ð¹ÐºÐ° Ð½Ð° ÐÑÐ½Ðµ. ÐÐ¸ÐºÐ¾Ð»Ð°Ð¹ ÐÐ¾ÑÐ¾Ð². ÐÑÐ´Ð¸Ð¾ ÑÐºÐ°Ð·ÐºÐ°. | uskazok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786058"/>
            <a:ext cx="1143008" cy="290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Овал 40"/>
          <p:cNvSpPr/>
          <p:nvPr/>
        </p:nvSpPr>
        <p:spPr>
          <a:xfrm>
            <a:off x="4355976" y="5203805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6</a:t>
            </a:r>
          </a:p>
        </p:txBody>
      </p:sp>
      <p:sp>
        <p:nvSpPr>
          <p:cNvPr id="42" name="Овал 41"/>
          <p:cNvSpPr/>
          <p:nvPr/>
        </p:nvSpPr>
        <p:spPr>
          <a:xfrm>
            <a:off x="6209351" y="512252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4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201883" y="4092240"/>
            <a:ext cx="505644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187624" y="3006810"/>
            <a:ext cx="505644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5090703" y="2187856"/>
            <a:ext cx="505644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139295" y="3290887"/>
            <a:ext cx="505644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5089794" y="3972358"/>
            <a:ext cx="505644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239602" y="5343515"/>
            <a:ext cx="505644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5167465" y="5029634"/>
            <a:ext cx="505644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725050" y="2179982"/>
            <a:ext cx="566092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725050" y="3057525"/>
            <a:ext cx="566092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731885" y="4119543"/>
            <a:ext cx="566092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731885" y="5387061"/>
            <a:ext cx="566092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724128" y="2175248"/>
            <a:ext cx="566092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622417" y="3293454"/>
            <a:ext cx="566092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651405" y="3972358"/>
            <a:ext cx="566092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644939" y="5025284"/>
            <a:ext cx="566092" cy="3853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2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3" grpId="0" build="allAtOnce" animBg="1"/>
      <p:bldP spid="27" grpId="0" build="allAtOnce" animBg="1"/>
      <p:bldP spid="35" grpId="0" build="allAtOnce" animBg="1"/>
      <p:bldP spid="37" grpId="0" build="allAtOnce" animBg="1"/>
      <p:bldP spid="43" grpId="0" build="allAtOnce" animBg="1"/>
      <p:bldP spid="39" grpId="0" build="allAtOnce" animBg="1"/>
      <p:bldP spid="4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089615"/>
            <a:ext cx="90868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6762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7E326C7-23B2-4710-B900-44A7BDBDD8E0}"/>
              </a:ext>
            </a:extLst>
          </p:cNvPr>
          <p:cNvSpPr/>
          <p:nvPr/>
        </p:nvSpPr>
        <p:spPr>
          <a:xfrm>
            <a:off x="539552" y="3697121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5 </a:t>
            </a:r>
            <a:r>
              <a:rPr lang="en-US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+</a:t>
            </a:r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1 0 </a:t>
            </a:r>
            <a:r>
              <a:rPr lang="en-US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=</a:t>
            </a:r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en-US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1</a:t>
            </a:r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5</a:t>
            </a:r>
            <a:r>
              <a:rPr lang="en-US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(</a:t>
            </a:r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д.)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564904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pisi" panose="02000508030000020003" pitchFamily="2" charset="0"/>
              </a:rPr>
              <a:t>Задача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pisi" panose="02000508030000020003" pitchFamily="2" charset="0"/>
              </a:rPr>
              <a:t>Ответ: </a:t>
            </a: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pisi" panose="02000508030000020003" pitchFamily="2" charset="0"/>
              </a:rPr>
              <a:t>1 5</a:t>
            </a:r>
            <a:r>
              <a:rPr kumimoji="0" lang="ru-RU" sz="7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pisi" panose="02000508030000020003" pitchFamily="2" charset="0"/>
              </a:rPr>
              <a:t> </a:t>
            </a:r>
            <a:r>
              <a:rPr kumimoji="0" lang="ru-RU" sz="72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pisi" panose="02000508030000020003" pitchFamily="2" charset="0"/>
              </a:rPr>
              <a:t> </a:t>
            </a:r>
            <a:r>
              <a:rPr kumimoji="0" lang="ru-RU" sz="7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pisi" panose="02000508030000020003" pitchFamily="2" charset="0"/>
              </a:rPr>
              <a:t>деревьев.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380312" y="1484784"/>
            <a:ext cx="15841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5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824038"/>
            <a:ext cx="91059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1331640" y="414908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3275856" y="41643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5364088" y="41643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8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" b="97661" l="2841" r="994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43500"/>
            <a:ext cx="1676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177308-AEA1-4C3D-A4E7-75D231702BCE}"/>
              </a:ext>
            </a:extLst>
          </p:cNvPr>
          <p:cNvSpPr txBox="1"/>
          <p:nvPr/>
        </p:nvSpPr>
        <p:spPr>
          <a:xfrm>
            <a:off x="7354416" y="4150607"/>
            <a:ext cx="88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1 0</a:t>
            </a:r>
          </a:p>
        </p:txBody>
      </p:sp>
    </p:spTree>
    <p:extLst>
      <p:ext uri="{BB962C8B-B14F-4D97-AF65-F5344CB8AC3E}">
        <p14:creationId xmlns:p14="http://schemas.microsoft.com/office/powerpoint/2010/main" val="18644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42810" y="692696"/>
            <a:ext cx="1961088" cy="1720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002060"/>
                </a:solidFill>
              </a:rPr>
              <a:t>13-2</a:t>
            </a:r>
          </a:p>
        </p:txBody>
      </p:sp>
      <p:sp>
        <p:nvSpPr>
          <p:cNvPr id="3" name="Овал 2"/>
          <p:cNvSpPr/>
          <p:nvPr/>
        </p:nvSpPr>
        <p:spPr>
          <a:xfrm>
            <a:off x="5924696" y="4653136"/>
            <a:ext cx="1887714" cy="16557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002060"/>
                </a:solidFill>
              </a:rPr>
              <a:t>14-2</a:t>
            </a:r>
          </a:p>
        </p:txBody>
      </p:sp>
      <p:sp>
        <p:nvSpPr>
          <p:cNvPr id="4" name="Овал 3"/>
          <p:cNvSpPr/>
          <p:nvPr/>
        </p:nvSpPr>
        <p:spPr>
          <a:xfrm>
            <a:off x="1187624" y="4653136"/>
            <a:ext cx="1887809" cy="16557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002060"/>
                </a:solidFill>
              </a:rPr>
              <a:t>15-3</a:t>
            </a:r>
          </a:p>
        </p:txBody>
      </p:sp>
      <p:sp>
        <p:nvSpPr>
          <p:cNvPr id="5" name="Овал 4"/>
          <p:cNvSpPr/>
          <p:nvPr/>
        </p:nvSpPr>
        <p:spPr>
          <a:xfrm>
            <a:off x="5635298" y="692696"/>
            <a:ext cx="1961088" cy="172085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002060"/>
                </a:solidFill>
              </a:rPr>
              <a:t>16-3</a:t>
            </a:r>
          </a:p>
        </p:txBody>
      </p:sp>
      <p:sp>
        <p:nvSpPr>
          <p:cNvPr id="6" name="Овал 5"/>
          <p:cNvSpPr/>
          <p:nvPr/>
        </p:nvSpPr>
        <p:spPr>
          <a:xfrm>
            <a:off x="3420419" y="506980"/>
            <a:ext cx="1961088" cy="1720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002060"/>
                </a:solidFill>
              </a:rPr>
              <a:t>12-1</a:t>
            </a:r>
          </a:p>
        </p:txBody>
      </p:sp>
      <p:sp>
        <p:nvSpPr>
          <p:cNvPr id="7" name="Овал 6"/>
          <p:cNvSpPr/>
          <p:nvPr/>
        </p:nvSpPr>
        <p:spPr>
          <a:xfrm>
            <a:off x="3420419" y="4653136"/>
            <a:ext cx="1961088" cy="1720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002060"/>
                </a:solidFill>
              </a:rPr>
              <a:t>16-3</a:t>
            </a:r>
          </a:p>
        </p:txBody>
      </p:sp>
      <p:sp>
        <p:nvSpPr>
          <p:cNvPr id="8" name="Овал 7"/>
          <p:cNvSpPr/>
          <p:nvPr/>
        </p:nvSpPr>
        <p:spPr>
          <a:xfrm>
            <a:off x="911282" y="2636912"/>
            <a:ext cx="1961088" cy="1720850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002060"/>
                </a:solidFill>
              </a:rPr>
              <a:t>15-4</a:t>
            </a:r>
          </a:p>
        </p:txBody>
      </p:sp>
      <p:sp>
        <p:nvSpPr>
          <p:cNvPr id="9" name="Овал 8"/>
          <p:cNvSpPr/>
          <p:nvPr/>
        </p:nvSpPr>
        <p:spPr>
          <a:xfrm>
            <a:off x="5851322" y="2636912"/>
            <a:ext cx="1961088" cy="1720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002060"/>
                </a:solidFill>
              </a:rPr>
              <a:t>17-2</a:t>
            </a:r>
          </a:p>
        </p:txBody>
      </p:sp>
      <p:sp>
        <p:nvSpPr>
          <p:cNvPr id="10" name="Овал 9"/>
          <p:cNvSpPr/>
          <p:nvPr/>
        </p:nvSpPr>
        <p:spPr>
          <a:xfrm>
            <a:off x="3689294" y="2895954"/>
            <a:ext cx="1440160" cy="12027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5400000">
            <a:off x="4169119" y="2284776"/>
            <a:ext cx="569869" cy="484188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111794" y="4163087"/>
            <a:ext cx="559785" cy="389349"/>
            <a:chOff x="3984217" y="4124408"/>
            <a:chExt cx="559785" cy="389349"/>
          </a:xfrm>
        </p:grpSpPr>
        <p:sp>
          <p:nvSpPr>
            <p:cNvPr id="13" name="Стрелка вправо 12"/>
            <p:cNvSpPr/>
            <p:nvPr/>
          </p:nvSpPr>
          <p:spPr>
            <a:xfrm rot="5400000">
              <a:off x="4069435" y="4039190"/>
              <a:ext cx="389349" cy="5597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4" name="Стрелка вправо 4"/>
            <p:cNvSpPr/>
            <p:nvPr/>
          </p:nvSpPr>
          <p:spPr>
            <a:xfrm rot="5400000">
              <a:off x="4127838" y="4092745"/>
              <a:ext cx="272544" cy="335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sp>
        <p:nvSpPr>
          <p:cNvPr id="15" name="Стрелка влево 14"/>
          <p:cNvSpPr/>
          <p:nvPr/>
        </p:nvSpPr>
        <p:spPr>
          <a:xfrm rot="1800000">
            <a:off x="2927910" y="2439871"/>
            <a:ext cx="977900" cy="484188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8189869">
            <a:off x="5036409" y="2439871"/>
            <a:ext cx="977900" cy="484188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9510846">
            <a:off x="2822489" y="4310342"/>
            <a:ext cx="977900" cy="484188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3062408">
            <a:off x="5054333" y="4115668"/>
            <a:ext cx="977900" cy="484188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2888365" y="3192361"/>
            <a:ext cx="748950" cy="518642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flipH="1">
            <a:off x="5157866" y="3284984"/>
            <a:ext cx="638269" cy="471674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19672" y="721074"/>
            <a:ext cx="115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77990" y="550308"/>
            <a:ext cx="115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78187" y="762649"/>
            <a:ext cx="115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</a:rPr>
              <a:t>13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92490" y="2680267"/>
            <a:ext cx="115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</a:rPr>
              <a:t>15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92490" y="4552436"/>
            <a:ext cx="115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</a:rPr>
              <a:t>12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4707205"/>
            <a:ext cx="115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</a:rPr>
              <a:t>13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19672" y="4705507"/>
            <a:ext cx="115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</a:rPr>
              <a:t>12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15763" y="2688019"/>
            <a:ext cx="1152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342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1015838"/>
            <a:ext cx="8784976" cy="1971676"/>
          </a:xfrm>
        </p:spPr>
        <p:txBody>
          <a:bodyPr/>
          <a:lstStyle/>
          <a:p>
            <a:pPr>
              <a:buNone/>
            </a:pPr>
            <a:r>
              <a:rPr lang="ru-RU" altLang="ru-RU" sz="4000" b="1" dirty="0"/>
              <a:t>1</a:t>
            </a:r>
            <a:r>
              <a:rPr lang="en-US" altLang="ru-RU" sz="4000" b="1" dirty="0"/>
              <a:t>6</a:t>
            </a:r>
            <a:r>
              <a:rPr lang="ru-RU" altLang="ru-RU" sz="4000" b="1" dirty="0"/>
              <a:t> </a:t>
            </a:r>
            <a:r>
              <a:rPr lang="en-US" altLang="ru-RU" sz="4000" b="1" dirty="0"/>
              <a:t>– </a:t>
            </a:r>
            <a:r>
              <a:rPr lang="ru-RU" altLang="ru-RU" sz="4000" b="1" dirty="0"/>
              <a:t>2</a:t>
            </a:r>
            <a:r>
              <a:rPr lang="en-US" sz="4000" b="1" dirty="0"/>
              <a:t> =</a:t>
            </a:r>
            <a:r>
              <a:rPr lang="ru-RU" sz="4000" b="1" dirty="0"/>
              <a:t> 14</a:t>
            </a:r>
            <a:r>
              <a:rPr lang="en-US" sz="4000" b="1" dirty="0"/>
              <a:t> </a:t>
            </a:r>
            <a:r>
              <a:rPr lang="ru-RU" sz="4000" b="1" dirty="0"/>
              <a:t>          </a:t>
            </a:r>
            <a:r>
              <a:rPr lang="ru-RU" altLang="ru-RU" sz="4000" b="1" dirty="0"/>
              <a:t>1</a:t>
            </a:r>
            <a:r>
              <a:rPr lang="en-US" altLang="ru-RU" sz="4000" b="1" dirty="0"/>
              <a:t>4</a:t>
            </a:r>
            <a:r>
              <a:rPr lang="ru-RU" altLang="ru-RU" sz="4000" b="1" dirty="0"/>
              <a:t> </a:t>
            </a:r>
            <a:r>
              <a:rPr lang="en-US" altLang="ru-RU" sz="4000" b="1" dirty="0"/>
              <a:t>– </a:t>
            </a:r>
            <a:r>
              <a:rPr lang="ru-RU" altLang="ru-RU" sz="4000" b="1" dirty="0"/>
              <a:t>4</a:t>
            </a:r>
            <a:r>
              <a:rPr lang="en-US" sz="4000" b="1" dirty="0"/>
              <a:t> =</a:t>
            </a:r>
            <a:r>
              <a:rPr lang="ru-RU" sz="4000" b="1" dirty="0"/>
              <a:t> 10</a:t>
            </a:r>
          </a:p>
          <a:p>
            <a:pPr>
              <a:buNone/>
            </a:pPr>
            <a:r>
              <a:rPr lang="en-US" sz="4000" b="1" dirty="0"/>
              <a:t>16 </a:t>
            </a:r>
            <a:r>
              <a:rPr lang="en-US" altLang="ru-RU" sz="4000" b="1" dirty="0"/>
              <a:t>– </a:t>
            </a:r>
            <a:r>
              <a:rPr lang="ru-RU" altLang="ru-RU" sz="4000" b="1" dirty="0"/>
              <a:t>5</a:t>
            </a:r>
            <a:r>
              <a:rPr lang="en-US" sz="4000" b="1" dirty="0"/>
              <a:t> =</a:t>
            </a:r>
            <a:r>
              <a:rPr lang="ru-RU" sz="4000" b="1" dirty="0"/>
              <a:t> 11</a:t>
            </a:r>
            <a:r>
              <a:rPr lang="en-US" sz="4000" b="1" dirty="0"/>
              <a:t> </a:t>
            </a:r>
            <a:r>
              <a:rPr lang="ru-RU" sz="4000" b="1" dirty="0"/>
              <a:t>          </a:t>
            </a:r>
            <a:r>
              <a:rPr lang="ru-RU" altLang="ru-RU" sz="4000" b="1" dirty="0"/>
              <a:t>1</a:t>
            </a:r>
            <a:r>
              <a:rPr lang="en-US" altLang="ru-RU" sz="4000" b="1" dirty="0"/>
              <a:t>5</a:t>
            </a:r>
            <a:r>
              <a:rPr lang="ru-RU" altLang="ru-RU" sz="4000" b="1" dirty="0"/>
              <a:t> </a:t>
            </a:r>
            <a:r>
              <a:rPr lang="en-US" altLang="ru-RU" sz="4000" b="1" dirty="0"/>
              <a:t>– </a:t>
            </a:r>
            <a:r>
              <a:rPr lang="ru-RU" altLang="ru-RU" sz="4000" b="1" dirty="0"/>
              <a:t>3</a:t>
            </a:r>
            <a:r>
              <a:rPr lang="en-US" sz="4000" b="1" dirty="0"/>
              <a:t> =</a:t>
            </a:r>
            <a:r>
              <a:rPr lang="ru-RU" sz="4000" b="1" dirty="0"/>
              <a:t> 12</a:t>
            </a:r>
          </a:p>
          <a:p>
            <a:pPr>
              <a:buNone/>
            </a:pPr>
            <a:r>
              <a:rPr lang="en-US" sz="4000" b="1" dirty="0"/>
              <a:t>16 </a:t>
            </a:r>
            <a:r>
              <a:rPr lang="en-US" altLang="ru-RU" sz="4000" b="1" dirty="0"/>
              <a:t>– </a:t>
            </a:r>
            <a:r>
              <a:rPr lang="ru-RU" altLang="ru-RU" sz="4000" b="1" dirty="0"/>
              <a:t>3</a:t>
            </a:r>
            <a:r>
              <a:rPr lang="en-US" sz="4000" b="1" dirty="0"/>
              <a:t> =</a:t>
            </a:r>
            <a:r>
              <a:rPr lang="ru-RU" sz="4000" b="1" dirty="0"/>
              <a:t> 13</a:t>
            </a:r>
            <a:r>
              <a:rPr lang="en-US" sz="4000" b="1" dirty="0"/>
              <a:t> </a:t>
            </a:r>
            <a:r>
              <a:rPr lang="ru-RU" sz="4000" b="1" dirty="0"/>
              <a:t>          </a:t>
            </a:r>
            <a:r>
              <a:rPr lang="ru-RU" altLang="ru-RU" sz="4000" b="1" dirty="0"/>
              <a:t>13 </a:t>
            </a:r>
            <a:r>
              <a:rPr lang="en-US" altLang="ru-RU" sz="4000" b="1" dirty="0"/>
              <a:t>– </a:t>
            </a:r>
            <a:r>
              <a:rPr lang="ru-RU" altLang="ru-RU" sz="4000" b="1" dirty="0"/>
              <a:t>2</a:t>
            </a:r>
            <a:r>
              <a:rPr lang="en-US" sz="4000" b="1" dirty="0"/>
              <a:t> =</a:t>
            </a:r>
            <a:r>
              <a:rPr lang="ru-RU" sz="4000" b="1" dirty="0"/>
              <a:t> 11</a:t>
            </a:r>
          </a:p>
          <a:p>
            <a:pPr>
              <a:buNone/>
            </a:pPr>
            <a:endParaRPr lang="ru-RU" altLang="ru-RU" sz="1600" b="1" dirty="0"/>
          </a:p>
          <a:p>
            <a:pPr>
              <a:buNone/>
            </a:pPr>
            <a:r>
              <a:rPr lang="ru-RU" altLang="ru-RU" sz="4000" b="1" dirty="0"/>
              <a:t>	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ru-RU" sz="4000" b="1" dirty="0">
                <a:solidFill>
                  <a:prstClr val="black"/>
                </a:solidFill>
              </a:rPr>
              <a:t>	</a:t>
            </a:r>
            <a:r>
              <a:rPr lang="en-US" sz="4000" b="1" dirty="0">
                <a:solidFill>
                  <a:prstClr val="black"/>
                </a:solidFill>
              </a:rPr>
              <a:t>1</a:t>
            </a:r>
            <a:r>
              <a:rPr lang="ru-RU" sz="4000" b="1" dirty="0">
                <a:solidFill>
                  <a:prstClr val="black"/>
                </a:solidFill>
              </a:rPr>
              <a:t>5</a:t>
            </a:r>
            <a:r>
              <a:rPr lang="en-US" sz="4000" b="1" dirty="0">
                <a:solidFill>
                  <a:prstClr val="black"/>
                </a:solidFill>
              </a:rPr>
              <a:t> – </a:t>
            </a:r>
            <a:r>
              <a:rPr lang="ru-RU" sz="4000" b="1" dirty="0">
                <a:solidFill>
                  <a:prstClr val="black"/>
                </a:solidFill>
              </a:rPr>
              <a:t>4</a:t>
            </a:r>
            <a:r>
              <a:rPr lang="en-US" sz="4000" b="1" dirty="0">
                <a:solidFill>
                  <a:prstClr val="black"/>
                </a:solidFill>
              </a:rPr>
              <a:t> = </a:t>
            </a:r>
            <a:r>
              <a:rPr lang="ru-RU" sz="4000" b="1" dirty="0">
                <a:solidFill>
                  <a:prstClr val="black"/>
                </a:solidFill>
              </a:rPr>
              <a:t>11</a:t>
            </a:r>
            <a:r>
              <a:rPr lang="ru-RU" altLang="ru-RU" sz="4000" b="1" dirty="0"/>
              <a:t>		</a:t>
            </a:r>
            <a:r>
              <a:rPr lang="en-US" altLang="ru-RU" sz="4000" b="1" dirty="0"/>
              <a:t>14 – 4 </a:t>
            </a:r>
            <a:r>
              <a:rPr lang="ru-RU" altLang="ru-RU" sz="4000" b="1" dirty="0"/>
              <a:t>+ 6</a:t>
            </a:r>
            <a:r>
              <a:rPr lang="en-US" sz="4000" b="1" dirty="0"/>
              <a:t> =</a:t>
            </a:r>
            <a:r>
              <a:rPr lang="ru-RU" sz="4000" b="1" dirty="0"/>
              <a:t> 16</a:t>
            </a:r>
          </a:p>
          <a:p>
            <a:pPr>
              <a:buNone/>
            </a:pPr>
            <a:r>
              <a:rPr lang="ru-RU" sz="4000" b="1" dirty="0"/>
              <a:t>	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ru-RU" sz="4000" b="1" dirty="0">
                <a:solidFill>
                  <a:prstClr val="black"/>
                </a:solidFill>
              </a:rPr>
              <a:t>	</a:t>
            </a:r>
            <a:r>
              <a:rPr lang="en-US" sz="4000" b="1" dirty="0">
                <a:solidFill>
                  <a:prstClr val="black"/>
                </a:solidFill>
              </a:rPr>
              <a:t>1</a:t>
            </a:r>
            <a:r>
              <a:rPr lang="ru-RU" sz="4000" b="1" dirty="0">
                <a:solidFill>
                  <a:prstClr val="black"/>
                </a:solidFill>
              </a:rPr>
              <a:t>5</a:t>
            </a:r>
            <a:r>
              <a:rPr lang="en-US" sz="4000" b="1" dirty="0">
                <a:solidFill>
                  <a:prstClr val="black"/>
                </a:solidFill>
              </a:rPr>
              <a:t> – </a:t>
            </a:r>
            <a:r>
              <a:rPr lang="ru-RU" sz="4000" b="1" dirty="0">
                <a:solidFill>
                  <a:prstClr val="black"/>
                </a:solidFill>
              </a:rPr>
              <a:t>3</a:t>
            </a:r>
            <a:r>
              <a:rPr lang="en-US" sz="4000" b="1" dirty="0">
                <a:solidFill>
                  <a:prstClr val="black"/>
                </a:solidFill>
              </a:rPr>
              <a:t> = </a:t>
            </a:r>
            <a:r>
              <a:rPr lang="ru-RU" sz="4000" b="1" dirty="0">
                <a:solidFill>
                  <a:prstClr val="black"/>
                </a:solidFill>
              </a:rPr>
              <a:t>12</a:t>
            </a:r>
            <a:r>
              <a:rPr lang="ru-RU" sz="4000" b="1" dirty="0"/>
              <a:t>		</a:t>
            </a:r>
            <a:r>
              <a:rPr lang="en-US" sz="4000" b="1" dirty="0"/>
              <a:t>17 – 7 – </a:t>
            </a:r>
            <a:r>
              <a:rPr lang="ru-RU" sz="4000" b="1" dirty="0"/>
              <a:t>4 = 6</a:t>
            </a:r>
          </a:p>
          <a:p>
            <a:pPr>
              <a:buNone/>
            </a:pPr>
            <a:r>
              <a:rPr lang="ru-RU" sz="4000" b="1" dirty="0"/>
              <a:t>	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ru-RU" sz="4000" b="1" dirty="0">
                <a:solidFill>
                  <a:prstClr val="black"/>
                </a:solidFill>
              </a:rPr>
              <a:t>	</a:t>
            </a:r>
            <a:r>
              <a:rPr lang="en-US" sz="4000" b="1" dirty="0">
                <a:solidFill>
                  <a:prstClr val="black"/>
                </a:solidFill>
              </a:rPr>
              <a:t>1</a:t>
            </a:r>
            <a:r>
              <a:rPr lang="ru-RU" sz="4000" b="1" dirty="0">
                <a:solidFill>
                  <a:prstClr val="black"/>
                </a:solidFill>
              </a:rPr>
              <a:t>5</a:t>
            </a:r>
            <a:r>
              <a:rPr lang="en-US" sz="4000" b="1" dirty="0">
                <a:solidFill>
                  <a:prstClr val="black"/>
                </a:solidFill>
              </a:rPr>
              <a:t> – </a:t>
            </a:r>
            <a:r>
              <a:rPr lang="ru-RU" sz="4000" b="1" dirty="0">
                <a:solidFill>
                  <a:prstClr val="black"/>
                </a:solidFill>
              </a:rPr>
              <a:t>2</a:t>
            </a:r>
            <a:r>
              <a:rPr lang="en-US" sz="4000" b="1" dirty="0">
                <a:solidFill>
                  <a:prstClr val="black"/>
                </a:solidFill>
              </a:rPr>
              <a:t> = </a:t>
            </a:r>
            <a:r>
              <a:rPr lang="ru-RU" sz="4000" b="1" dirty="0">
                <a:solidFill>
                  <a:prstClr val="black"/>
                </a:solidFill>
              </a:rPr>
              <a:t>13</a:t>
            </a:r>
            <a:r>
              <a:rPr lang="ru-RU" sz="4000" b="1" dirty="0"/>
              <a:t>		</a:t>
            </a:r>
            <a:r>
              <a:rPr lang="en-US" sz="4000" b="1" dirty="0"/>
              <a:t>1</a:t>
            </a:r>
            <a:r>
              <a:rPr lang="ru-RU" sz="4000" b="1" dirty="0"/>
              <a:t>6</a:t>
            </a:r>
            <a:r>
              <a:rPr lang="en-US" sz="4000" b="1" dirty="0"/>
              <a:t> – </a:t>
            </a:r>
            <a:r>
              <a:rPr lang="ru-RU" sz="4000" b="1" dirty="0"/>
              <a:t>10</a:t>
            </a:r>
            <a:r>
              <a:rPr lang="en-US" sz="4000" b="1" dirty="0"/>
              <a:t> + </a:t>
            </a:r>
            <a:r>
              <a:rPr lang="ru-RU" sz="4000" b="1" dirty="0"/>
              <a:t>4</a:t>
            </a:r>
            <a:r>
              <a:rPr lang="en-US" sz="4000" b="1" dirty="0"/>
              <a:t> </a:t>
            </a:r>
            <a:r>
              <a:rPr lang="ru-RU" sz="4000" b="1" dirty="0"/>
              <a:t>= 10</a:t>
            </a:r>
            <a:r>
              <a:rPr lang="en-US" sz="4000" b="1" dirty="0"/>
              <a:t>       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3094379"/>
            <a:ext cx="864096" cy="58477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3933056"/>
            <a:ext cx="864096" cy="58477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0267" y="4767921"/>
            <a:ext cx="864096" cy="58477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95736" y="908720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67744" y="1700808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35183" y="2459748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09641" y="954999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51686" y="1713939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97705" y="2472879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69394" y="3466503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66444" y="4225443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61383" y="5049557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24328" y="3449553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24328" y="4225443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26" r="98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12360" y="4973226"/>
            <a:ext cx="821258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r="20354"/>
          <a:stretch/>
        </p:blipFill>
        <p:spPr bwMode="auto">
          <a:xfrm>
            <a:off x="2105247" y="620688"/>
            <a:ext cx="568578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5" y="2492896"/>
            <a:ext cx="3400291" cy="3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14" y="2459151"/>
            <a:ext cx="3461726" cy="29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2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84"/>
            <a:ext cx="8922210" cy="651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2289" y="358724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32892" y="1035288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25192" y="1748712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21117" y="1703544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24492" y="2426163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2892" y="2435110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3129855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32892" y="3155923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09342" y="3806419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32892" y="3806419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23093" y="4482983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32892" y="4502176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09341" y="5191058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51542" y="5191058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93615" y="5867622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51542" y="5903340"/>
            <a:ext cx="427143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72400" y="1668529"/>
            <a:ext cx="847048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206076" y="3821462"/>
            <a:ext cx="847048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199102" y="4533081"/>
            <a:ext cx="847048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206076" y="5195436"/>
            <a:ext cx="847048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06076" y="5926955"/>
            <a:ext cx="847048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06076" y="3129855"/>
            <a:ext cx="847048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72400" y="2410598"/>
            <a:ext cx="847048" cy="676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black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291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Задача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/>
              <a:t>Два ослика везли поклажу. Один - 10 кг сахара. Другой - 10 кг ваты. У кого груз был тяжелее? Объясни.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8118" t="23438" r="21486" b="17968"/>
          <a:stretch>
            <a:fillRect/>
          </a:stretch>
        </p:blipFill>
        <p:spPr bwMode="auto">
          <a:xfrm>
            <a:off x="577889" y="2132856"/>
            <a:ext cx="7925702" cy="42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289145" y="2109796"/>
            <a:ext cx="121444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5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100000" l="0" r="97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8994"/>
            <a:ext cx="31908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11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06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51419" y="5445224"/>
            <a:ext cx="5707073" cy="93363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96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0 + 8 = 18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06669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0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100000" l="0" r="97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8994"/>
            <a:ext cx="31908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9789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00" y="149789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23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85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56" y="1477268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11" y="148478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51419" y="5445224"/>
            <a:ext cx="5707073" cy="93363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96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96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8 - 8 = 10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7" y="149789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0" b="96263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497894"/>
            <a:ext cx="720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7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клетка коти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249</Words>
  <Application>Microsoft Office PowerPoint</Application>
  <PresentationFormat>Экран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клетка котик</vt:lpstr>
      <vt:lpstr>Число 18</vt:lpstr>
      <vt:lpstr>Повтори!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Два ослика везли поклажу. Один - 10 кг сахара. Другой - 10 кг ваты. У кого груз был тяжелее? Объясни.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 числа: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 18</dc:title>
  <dc:creator>Karpovich-PC</dc:creator>
  <cp:lastModifiedBy>Karpovich-PC</cp:lastModifiedBy>
  <cp:revision>36</cp:revision>
  <dcterms:created xsi:type="dcterms:W3CDTF">2024-01-26T14:38:18Z</dcterms:created>
  <dcterms:modified xsi:type="dcterms:W3CDTF">2024-02-01T13:26:09Z</dcterms:modified>
</cp:coreProperties>
</file>