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66" r:id="rId3"/>
    <p:sldId id="268" r:id="rId4"/>
    <p:sldId id="269" r:id="rId5"/>
    <p:sldId id="275" r:id="rId6"/>
    <p:sldId id="276" r:id="rId7"/>
    <p:sldId id="277" r:id="rId8"/>
    <p:sldId id="278" r:id="rId9"/>
    <p:sldId id="279" r:id="rId10"/>
    <p:sldId id="284" r:id="rId11"/>
    <p:sldId id="285" r:id="rId12"/>
    <p:sldId id="322" r:id="rId13"/>
    <p:sldId id="324" r:id="rId14"/>
    <p:sldId id="325" r:id="rId15"/>
    <p:sldId id="286" r:id="rId16"/>
    <p:sldId id="287" r:id="rId17"/>
    <p:sldId id="293" r:id="rId18"/>
    <p:sldId id="315" r:id="rId19"/>
    <p:sldId id="316" r:id="rId20"/>
    <p:sldId id="317" r:id="rId21"/>
    <p:sldId id="309" r:id="rId22"/>
    <p:sldId id="311" r:id="rId23"/>
    <p:sldId id="294" r:id="rId24"/>
    <p:sldId id="295" r:id="rId25"/>
    <p:sldId id="296" r:id="rId26"/>
    <p:sldId id="297" r:id="rId27"/>
    <p:sldId id="298" r:id="rId28"/>
    <p:sldId id="319" r:id="rId29"/>
    <p:sldId id="305" r:id="rId30"/>
    <p:sldId id="306" r:id="rId31"/>
    <p:sldId id="307" r:id="rId32"/>
    <p:sldId id="320" r:id="rId33"/>
    <p:sldId id="32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37F5-E7CE-46D6-A532-E7FB6B3B126F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1E39-6964-45DD-BFDA-9F8F7998A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FF3AD4-EA62-47CA-92E6-E7D031AD1A9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7DD9-2352-4ED6-9E30-821973E923B2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914A-D3E1-4006-B46D-6184B683A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okartist.net/forum/files/thumbs/t_1378_1275848796.jpg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13.nnm.ru/4/4/2/f/9/83ba56bc16c940c636d1e279387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edu.of.ru/attach.asp?a_no=33111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0003795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2" descr="22515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3" y="1556792"/>
            <a:ext cx="8815387" cy="1944688"/>
          </a:xfrm>
          <a:prstGeom prst="rect">
            <a:avLst/>
          </a:prstGeom>
          <a:noFill/>
        </p:spPr>
      </p:pic>
      <p:pic>
        <p:nvPicPr>
          <p:cNvPr id="11" name="Picture 8" descr="nv11_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31900" y="3730625"/>
            <a:ext cx="2687638" cy="3797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Картинка 9 из 96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4857750" y="214313"/>
            <a:ext cx="40719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chemeClr val="bg1"/>
                </a:solidFill>
              </a:rPr>
              <a:t>Совершив на корабле полный оборот вокруг планеты за 108 минут, Гагарин в тот же день благополучно возвратился на Землю.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42875" y="214313"/>
            <a:ext cx="8786813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Ликованию людей не было конца. Они восприняли это событие как радостный праздник.</a:t>
            </a:r>
          </a:p>
        </p:txBody>
      </p:sp>
      <p:pic>
        <p:nvPicPr>
          <p:cNvPr id="19459" name="Picture 4" descr="Картинка 8 из 96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3116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8100"/>
        </p:spPr>
      </p:pic>
      <p:pic>
        <p:nvPicPr>
          <p:cNvPr id="19460" name="Picture 6" descr="Картинка 17 из 96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928802"/>
            <a:ext cx="351313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44450">
            <a:contourClr>
              <a:schemeClr val="tx1">
                <a:lumMod val="95000"/>
                <a:lumOff val="5000"/>
              </a:schemeClr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stavka-portretov.ru/kos-tereshkova-rz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85728"/>
            <a:ext cx="3214710" cy="44443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072074"/>
            <a:ext cx="821537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Свой космический полёт (первый в мире полёт женщины-космонавта) она совершила 16 июня 1963 года на космическом корабле Восток-6, он продолжался почти трое суток.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Картинка 1 из 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428604"/>
            <a:ext cx="2857528" cy="42148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57150" contourW="571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143932" cy="9890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 апреля 1965 года Алексей Леонов 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совершил выход в открытый космос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1000" contrast="6000"/>
          </a:blip>
          <a:srcRect/>
          <a:stretch>
            <a:fillRect/>
          </a:stretch>
        </p:blipFill>
        <p:spPr bwMode="auto">
          <a:xfrm>
            <a:off x="1928794" y="1714488"/>
            <a:ext cx="4900636" cy="4719131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asvozduh.ru/wp-content/uploads/2017/11/Svetlana-Evgenevna-Savitskaya-Vtoraya-zhenshhina-kosmonavt-v-mire-i-PERVAYA-zhenshhina-kosmonavt-v-mire-vyishedshaya-v-otkryityiy-kosm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093296"/>
            <a:ext cx="496855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25 июля 1984 года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6600CC"/>
                </a:solidFill>
                <a:latin typeface="Comic Sans MS" pitchFamily="66" charset="0"/>
              </a:rPr>
              <a:t>Что такое космический корабль?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230813"/>
            <a:ext cx="8229600" cy="1366837"/>
          </a:xfrm>
          <a:solidFill>
            <a:srgbClr val="8FC7FF"/>
          </a:solidFill>
          <a:ln w="38100">
            <a:solidFill>
              <a:srgbClr val="0066CC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Космический корабль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это и дом, и научная лаборатория. В нём живут и работают космонавты.</a:t>
            </a:r>
          </a:p>
        </p:txBody>
      </p:sp>
      <p:pic>
        <p:nvPicPr>
          <p:cNvPr id="25608" name="Picture 8" descr="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052513"/>
            <a:ext cx="6985000" cy="4038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412875"/>
            <a:ext cx="4465637" cy="4464050"/>
          </a:xfrm>
          <a:solidFill>
            <a:srgbClr val="B7CFFF"/>
          </a:solidFill>
          <a:ln w="38100">
            <a:solidFill>
              <a:srgbClr val="6699FF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	</a:t>
            </a:r>
            <a:r>
              <a:rPr lang="ru-RU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Ракета-носитель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выводит на орбиту космический корабль, который укреплён в голове ракеты. А ниже располагаются ступени, в которых есть свои двигатели и свой запас топлива</a:t>
            </a:r>
            <a:r>
              <a:rPr lang="ru-RU" sz="2800" dirty="0" smtClean="0">
                <a:latin typeface="Comic Sans MS" pitchFamily="66" charset="0"/>
              </a:rPr>
              <a:t>. </a:t>
            </a:r>
          </a:p>
        </p:txBody>
      </p:sp>
      <p:pic>
        <p:nvPicPr>
          <p:cNvPr id="31750" name="Picture 6" descr="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981075"/>
            <a:ext cx="3562350" cy="51847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13787" cy="6553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68313" y="4581525"/>
            <a:ext cx="8218487" cy="2087563"/>
          </a:xfrm>
          <a:solidFill>
            <a:srgbClr val="DDDDDD"/>
          </a:solidFill>
          <a:ln w="38100">
            <a:solidFill>
              <a:schemeClr val="bg2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Когда ракета поднимется на нужную высоту и отделится последняя её ступень,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косми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ческий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корабль летит уже самостоятельно. Он становится спутником Земли.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Picture 5" descr="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1052513"/>
            <a:ext cx="331311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307397">
            <a:off x="2195513" y="1412875"/>
            <a:ext cx="1111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Копия 3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882762">
            <a:off x="1476375" y="981075"/>
            <a:ext cx="57308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6 -0.15422 C 0.0467 -0.15422 -0.06077 -0.01618 -0.06077 0.15422 C -0.06077 0.32532 0.0467 0.46451 0.17916 0.46451 C 0.3118 0.46451 0.41962 0.32532 0.41962 0.15422 C 0.41962 -0.01618 0.3118 -0.15422 0.17916 -0.15422 Z " pathEditMode="relative" rAng="0" ptsTypes="fffff">
                                      <p:cBhvr>
                                        <p:cTn id="19" dur="5000" spd="-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готовятся космонавты к полетам?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500" y="5429264"/>
            <a:ext cx="8072438" cy="10001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тренировок космонавтов используют тренажер –     центрифугу.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357313"/>
            <a:ext cx="7953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" y="5000636"/>
            <a:ext cx="8286750" cy="16430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В этой огромной, 18-метровой кегле создаются перегрузки, которые космонавт испытывает во время полета. Сама она вращается по кругу, голова ее тоже вращается, внутри головы вращается кабина, а внутри кабины вращается кресло с космонавтом.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3063" y="642938"/>
            <a:ext cx="6056312" cy="4286250"/>
          </a:xfrm>
          <a:noFill/>
          <a:scene3d>
            <a:camera prst="orthographicFront"/>
            <a:lightRig rig="threePt" dir="t"/>
          </a:scene3d>
          <a:sp3d contourW="2540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0001905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" descr="19081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85750"/>
            <a:ext cx="1647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643188" y="0"/>
            <a:ext cx="6500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Астрономы доказали, что Земля летит в космосе, вращаясь вокруг Солнца, делая один оборот вокруг своей оси за год.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512" y="5085184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 давних времен загадочный мир планет и звезд притягивал к себе внимание людей, манил их своей таинственностью и красотой.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038600" cy="61436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     Когда проводятся тренировки под водой, станцию вместе с платформой, подготавливаемыми космонавтами и водолазами опускают под воду, в </a:t>
            </a:r>
            <a:r>
              <a:rPr lang="ru-RU" dirty="0" err="1" smtClean="0"/>
              <a:t>гидробассейн</a:t>
            </a:r>
            <a:r>
              <a:rPr lang="ru-RU" dirty="0" smtClean="0"/>
              <a:t>.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0" y="285750"/>
            <a:ext cx="4113213" cy="6142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29125" y="428625"/>
            <a:ext cx="4500563" cy="6000750"/>
          </a:xfrm>
          <a:noFill/>
          <a:scene3d>
            <a:camera prst="orthographicFront"/>
            <a:lightRig rig="threePt" dir="t"/>
          </a:scene3d>
          <a:sp3d contourW="31750"/>
        </p:spPr>
      </p:pic>
      <p:sp>
        <p:nvSpPr>
          <p:cNvPr id="19459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500042"/>
            <a:ext cx="3857656" cy="581185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Одежда космонавта -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скафандр. 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Его космонавты     надевают при запуске и спуске ракеты, когда выходят в открытый космос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572125"/>
            <a:ext cx="8043891" cy="9715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/>
              <a:t>При запуске и спуске  ракеты космонавты ложатся в специальное «Ложе».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0" y="571500"/>
            <a:ext cx="6500813" cy="4875213"/>
          </a:xfrm>
          <a:noFill/>
          <a:scene3d>
            <a:camera prst="orthographicFront"/>
            <a:lightRig rig="threePt" dir="t"/>
          </a:scene3d>
          <a:sp3d contourW="317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7" name="Picture 19" descr="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844675"/>
            <a:ext cx="619283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5157788"/>
            <a:ext cx="7272337" cy="1328737"/>
          </a:xfrm>
          <a:solidFill>
            <a:srgbClr val="95EBD0"/>
          </a:solidFill>
          <a:ln w="38100">
            <a:solidFill>
              <a:srgbClr val="00CC66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	Космический корабль состоит из нескольких отсеков.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8313" y="549275"/>
            <a:ext cx="2663825" cy="2519363"/>
            <a:chOff x="295" y="346"/>
            <a:chExt cx="1678" cy="1587"/>
          </a:xfrm>
        </p:grpSpPr>
        <p:sp>
          <p:nvSpPr>
            <p:cNvPr id="18444" name="Line 10"/>
            <p:cNvSpPr>
              <a:spLocks noChangeShapeType="1"/>
            </p:cNvSpPr>
            <p:nvPr/>
          </p:nvSpPr>
          <p:spPr bwMode="auto">
            <a:xfrm>
              <a:off x="1247" y="1117"/>
              <a:ext cx="726" cy="8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295" y="346"/>
              <a:ext cx="1496" cy="53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CC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/>
                <a:t>Орбитальный </a:t>
              </a:r>
            </a:p>
            <a:p>
              <a:pPr algn="ctr"/>
              <a:r>
                <a:rPr lang="ru-RU" sz="2400"/>
                <a:t>отсек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348038" y="549275"/>
            <a:ext cx="1871662" cy="2447925"/>
            <a:chOff x="2109" y="346"/>
            <a:chExt cx="1179" cy="1542"/>
          </a:xfrm>
        </p:grpSpPr>
        <p:sp>
          <p:nvSpPr>
            <p:cNvPr id="18442" name="Line 11"/>
            <p:cNvSpPr>
              <a:spLocks noChangeShapeType="1"/>
            </p:cNvSpPr>
            <p:nvPr/>
          </p:nvSpPr>
          <p:spPr bwMode="auto">
            <a:xfrm>
              <a:off x="2744" y="1026"/>
              <a:ext cx="0" cy="8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Text Box 14"/>
            <p:cNvSpPr txBox="1">
              <a:spLocks noChangeArrowheads="1"/>
            </p:cNvSpPr>
            <p:nvPr/>
          </p:nvSpPr>
          <p:spPr bwMode="auto">
            <a:xfrm>
              <a:off x="2109" y="346"/>
              <a:ext cx="1179" cy="536"/>
            </a:xfrm>
            <a:prstGeom prst="rect">
              <a:avLst/>
            </a:prstGeom>
            <a:solidFill>
              <a:srgbClr val="8FC7FF"/>
            </a:solidFill>
            <a:ln w="28575">
              <a:solidFill>
                <a:srgbClr val="0066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/>
                <a:t>Главный </a:t>
              </a:r>
            </a:p>
            <a:p>
              <a:pPr algn="ctr"/>
              <a:r>
                <a:rPr lang="ru-RU" sz="2400"/>
                <a:t>отсек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653088" y="549275"/>
            <a:ext cx="3095625" cy="2519363"/>
            <a:chOff x="3561" y="346"/>
            <a:chExt cx="1950" cy="1587"/>
          </a:xfrm>
        </p:grpSpPr>
        <p:sp>
          <p:nvSpPr>
            <p:cNvPr id="18440" name="Line 12"/>
            <p:cNvSpPr>
              <a:spLocks noChangeShapeType="1"/>
            </p:cNvSpPr>
            <p:nvPr/>
          </p:nvSpPr>
          <p:spPr bwMode="auto">
            <a:xfrm flipH="1">
              <a:off x="4105" y="1117"/>
              <a:ext cx="635" cy="8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Text Box 15"/>
            <p:cNvSpPr txBox="1">
              <a:spLocks noChangeArrowheads="1"/>
            </p:cNvSpPr>
            <p:nvPr/>
          </p:nvSpPr>
          <p:spPr bwMode="auto">
            <a:xfrm>
              <a:off x="3561" y="346"/>
              <a:ext cx="1950" cy="536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rgbClr val="33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/>
                <a:t>Отсек</a:t>
              </a:r>
            </a:p>
            <a:p>
              <a:pPr algn="ctr"/>
              <a:r>
                <a:rPr lang="ru-RU" sz="2400"/>
                <a:t>для оборудования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581525"/>
            <a:ext cx="8075613" cy="2085975"/>
          </a:xfrm>
          <a:solidFill>
            <a:srgbClr val="BAFCD3"/>
          </a:solidFill>
          <a:ln w="38100">
            <a:solidFill>
              <a:srgbClr val="339933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	</a:t>
            </a:r>
            <a:r>
              <a:rPr lang="ru-RU" sz="2800" u="sng" smtClean="0">
                <a:solidFill>
                  <a:srgbClr val="FF0000"/>
                </a:solidFill>
                <a:latin typeface="Comic Sans MS" pitchFamily="66" charset="0"/>
              </a:rPr>
              <a:t>В главном отсеке</a:t>
            </a:r>
            <a:r>
              <a:rPr lang="ru-RU" sz="2800" smtClean="0">
                <a:latin typeface="Comic Sans MS" pitchFamily="66" charset="0"/>
              </a:rPr>
              <a:t> космонавты стартуют с Земли. Отсюда они управляют кораблём, связываются с Землёй по радио. Это единственная часть корабля, которая возвращается на Землю.</a:t>
            </a:r>
          </a:p>
        </p:txBody>
      </p:sp>
      <p:pic>
        <p:nvPicPr>
          <p:cNvPr id="29702" name="Picture 6" descr="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404813"/>
            <a:ext cx="4824413" cy="40465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9703" name="Picture 7" descr="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33375"/>
            <a:ext cx="3024187" cy="20177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9704" name="Picture 8" descr="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2420938"/>
            <a:ext cx="3024187" cy="2016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700213"/>
            <a:ext cx="4043363" cy="3816350"/>
          </a:xfrm>
          <a:solidFill>
            <a:srgbClr val="FFFF66"/>
          </a:solidFill>
          <a:ln w="38100">
            <a:solidFill>
              <a:srgbClr val="666633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Из своей кабины 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через люк-лаз космо-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навты попадают в </a:t>
            </a:r>
          </a:p>
          <a:p>
            <a:pPr algn="ctr" eaLnBrk="1" hangingPunct="1">
              <a:buFontTx/>
              <a:buNone/>
            </a:pPr>
            <a:r>
              <a:rPr lang="ru-RU" sz="2800" u="sng" smtClean="0">
                <a:solidFill>
                  <a:srgbClr val="FF0000"/>
                </a:solidFill>
                <a:latin typeface="Comic Sans MS" pitchFamily="66" charset="0"/>
              </a:rPr>
              <a:t>орбитальный отсек</a:t>
            </a:r>
            <a:r>
              <a:rPr lang="ru-RU" sz="2800" smtClean="0">
                <a:latin typeface="Comic Sans MS" pitchFamily="66" charset="0"/>
              </a:rPr>
              <a:t>. 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Здесь они проводят 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научные эксперимен-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ты…</a:t>
            </a:r>
          </a:p>
        </p:txBody>
      </p:sp>
      <p:pic>
        <p:nvPicPr>
          <p:cNvPr id="35859" name="Picture 19" descr="blog_ms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76250"/>
            <a:ext cx="3889375" cy="58562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5805488"/>
            <a:ext cx="7437437" cy="677862"/>
          </a:xfrm>
          <a:solidFill>
            <a:srgbClr val="33CCCC"/>
          </a:solidFill>
          <a:ln w="38100">
            <a:solidFill>
              <a:srgbClr val="0099CC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… спят и  занимаются спортом.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27088" y="476250"/>
            <a:ext cx="7405687" cy="5186363"/>
            <a:chOff x="521" y="300"/>
            <a:chExt cx="4665" cy="3267"/>
          </a:xfrm>
        </p:grpSpPr>
        <p:pic>
          <p:nvPicPr>
            <p:cNvPr id="21509" name="Picture 4" descr="4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21" y="300"/>
              <a:ext cx="2169" cy="3266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1510" name="Picture 5" descr="4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16" y="300"/>
              <a:ext cx="2170" cy="3267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620713"/>
            <a:ext cx="4341812" cy="5616575"/>
          </a:xfrm>
          <a:solidFill>
            <a:srgbClr val="CDABFF"/>
          </a:solidFill>
          <a:ln w="38100">
            <a:solidFill>
              <a:schemeClr val="bg2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Из орбитального отсека космонавты могут выйти 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в </a:t>
            </a:r>
            <a:r>
              <a:rPr lang="ru-RU" sz="2800" u="sng" smtClean="0">
                <a:solidFill>
                  <a:srgbClr val="FF0000"/>
                </a:solidFill>
                <a:latin typeface="Comic Sans MS" pitchFamily="66" charset="0"/>
              </a:rPr>
              <a:t>открытый космос</a:t>
            </a:r>
            <a:r>
              <a:rPr lang="ru-RU" sz="2800" smtClean="0">
                <a:latin typeface="Comic Sans MS" pitchFamily="66" charset="0"/>
              </a:rPr>
              <a:t>. </a:t>
            </a:r>
          </a:p>
          <a:p>
            <a:pPr algn="ctr" eaLnBrk="1" hangingPunct="1">
              <a:buFontTx/>
              <a:buNone/>
            </a:pPr>
            <a:endParaRPr lang="ru-RU" sz="280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Первым человеком, который покинул космический корабль и шагнул в открытый космос, был </a:t>
            </a:r>
          </a:p>
          <a:p>
            <a:pPr algn="ctr" eaLnBrk="1" hangingPunct="1">
              <a:buFontTx/>
              <a:buNone/>
            </a:pPr>
            <a:r>
              <a:rPr lang="ru-RU" sz="2800" u="sng" smtClean="0">
                <a:solidFill>
                  <a:srgbClr val="FF0000"/>
                </a:solidFill>
                <a:latin typeface="Comic Sans MS" pitchFamily="66" charset="0"/>
              </a:rPr>
              <a:t>Алексей Леонов</a:t>
            </a:r>
          </a:p>
          <a:p>
            <a:pPr algn="ctr" eaLnBrk="1" hangingPunct="1">
              <a:buFontTx/>
              <a:buNone/>
            </a:pPr>
            <a:endParaRPr lang="ru-RU" sz="2800" smtClean="0">
              <a:latin typeface="Comic Sans MS" pitchFamily="66" charset="0"/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4213" y="404813"/>
            <a:ext cx="3090862" cy="6143625"/>
            <a:chOff x="431" y="255"/>
            <a:chExt cx="1947" cy="3870"/>
          </a:xfrm>
        </p:grpSpPr>
        <p:pic>
          <p:nvPicPr>
            <p:cNvPr id="22533" name="Picture 4" descr="4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31" y="255"/>
              <a:ext cx="1905" cy="1869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</p:spPr>
        </p:pic>
        <p:pic>
          <p:nvPicPr>
            <p:cNvPr id="22534" name="Picture 5" descr="4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1" y="2251"/>
              <a:ext cx="1947" cy="1874"/>
            </a:xfrm>
            <a:prstGeom prst="rect">
              <a:avLst/>
            </a:prstGeom>
            <a:noFill/>
            <a:ln w="38100">
              <a:solidFill>
                <a:srgbClr val="006699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 descr="000190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8643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Первые люди на Луне. Кто они?  Нейл Армстронг - первый человек, ступивший на Луну. Эдвин Олдрин, второй человек, ступивший на поверхность Луны.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05263"/>
            <a:ext cx="8229600" cy="2520950"/>
          </a:xfrm>
          <a:solidFill>
            <a:srgbClr val="79FF79"/>
          </a:solidFill>
          <a:ln w="38100">
            <a:solidFill>
              <a:schemeClr val="bg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	</a:t>
            </a:r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Продукты питания на космическом корабле</a:t>
            </a:r>
            <a:r>
              <a:rPr lang="ru-RU" sz="2800" smtClean="0">
                <a:latin typeface="Comic Sans MS" pitchFamily="66" charset="0"/>
              </a:rPr>
              <a:t> хранятся в тубах. Они похожи на тюбики с зубной пастой, только размером побольше. Из них еду выдавливают. В космическом доме есть холодильник и электрическая плита.</a:t>
            </a:r>
          </a:p>
        </p:txBody>
      </p:sp>
      <p:pic>
        <p:nvPicPr>
          <p:cNvPr id="24582" name="Picture 5" descr="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548680"/>
            <a:ext cx="374332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0003804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C&amp;M\CMGE07_3\кор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21431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C&amp;M\CMGE07_3\цио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50" y="142875"/>
            <a:ext cx="20002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нутый угол 4"/>
          <p:cNvSpPr/>
          <p:nvPr/>
        </p:nvSpPr>
        <p:spPr>
          <a:xfrm>
            <a:off x="214313" y="2500313"/>
            <a:ext cx="2571750" cy="40005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6357938" y="2571750"/>
            <a:ext cx="2571750" cy="4000500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6429388" y="2643182"/>
            <a:ext cx="2357437" cy="3756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ЦИОЛКОВСКИЙ Константин Эдуардович (1857-1935),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российский ученый и изобретатель, основоположник современной космонавтики. В детстве почти полностью потерял слух и с 14 лет учился самостоятельно; в 1879 экстерном сдал экзамен на звание учителя, всю жизнь преподавал физику и математику. </a:t>
            </a:r>
          </a:p>
          <a:p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285750" y="2714620"/>
            <a:ext cx="228598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КОРОЛЕВ Сергей Павлович (1906/07-1966),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российский ученый и конструктор. Под руководством Королева созданы ракеты, первые искусственные спутники Земли, космические корабли «Восток», «Восход », на которых впервые в истории совершены космический полет человека и выход человека в космос.</a:t>
            </a:r>
          </a:p>
          <a:p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97425"/>
            <a:ext cx="8229600" cy="1800225"/>
          </a:xfrm>
          <a:solidFill>
            <a:srgbClr val="FFD1A3"/>
          </a:solidFill>
          <a:ln w="38100">
            <a:solidFill>
              <a:srgbClr val="CC33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	Это </a:t>
            </a:r>
            <a:r>
              <a:rPr lang="ru-RU" sz="2800" u="sng" smtClean="0">
                <a:solidFill>
                  <a:srgbClr val="FF0000"/>
                </a:solidFill>
                <a:latin typeface="Comic Sans MS" pitchFamily="66" charset="0"/>
              </a:rPr>
              <a:t>Центр управления полётами</a:t>
            </a:r>
            <a:r>
              <a:rPr lang="ru-RU" sz="2800" smtClean="0">
                <a:latin typeface="Comic Sans MS" pitchFamily="66" charset="0"/>
              </a:rPr>
              <a:t> – место на Земле, откуда ведётся управление спутниками, космическими кораблями и межпланетными станциями. </a:t>
            </a:r>
          </a:p>
        </p:txBody>
      </p:sp>
      <p:pic>
        <p:nvPicPr>
          <p:cNvPr id="41988" name="Picture 4" descr="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404813"/>
            <a:ext cx="5664200" cy="4248150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221163"/>
            <a:ext cx="8713788" cy="2376487"/>
          </a:xfrm>
          <a:solidFill>
            <a:srgbClr val="CCFF99"/>
          </a:solidFill>
          <a:ln w="38100">
            <a:solidFill>
              <a:srgbClr val="99CC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Выполнив все задания, космонавты возвращают-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ся на Землю.  Ненужные отсеки отделяются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сгорают в атмосфере. Недалеко от Земли рас-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крывается парашют, чтобы смягчить удар кораб-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ля о земную поверхность.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333375"/>
            <a:ext cx="8566150" cy="3743325"/>
            <a:chOff x="204" y="210"/>
            <a:chExt cx="5396" cy="2358"/>
          </a:xfrm>
        </p:grpSpPr>
        <p:pic>
          <p:nvPicPr>
            <p:cNvPr id="27653" name="Picture 4" descr="5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210"/>
              <a:ext cx="1845" cy="2358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7654" name="Picture 5" descr="6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09" y="210"/>
              <a:ext cx="3491" cy="2338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286375"/>
            <a:ext cx="8643998" cy="135733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sz="3800" dirty="0" smtClean="0"/>
              <a:t>Люди помнят о тех, кто первыми побывал в космосе. В Москве открыт памятник первому живому существу, покорившему космос, собаке Лайке.</a:t>
            </a:r>
            <a:endParaRPr lang="ru-RU" sz="3800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75" y="642938"/>
            <a:ext cx="5537200" cy="4214812"/>
          </a:xfrm>
          <a:noFill/>
          <a:scene3d>
            <a:camera prst="orthographicFront"/>
            <a:lightRig rig="threePt" dir="t"/>
          </a:scene3d>
          <a:sp3d contourW="571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3"/>
          <p:cNvSpPr>
            <a:spLocks noGrp="1"/>
          </p:cNvSpPr>
          <p:nvPr>
            <p:ph sz="half" idx="2"/>
          </p:nvPr>
        </p:nvSpPr>
        <p:spPr>
          <a:xfrm>
            <a:off x="285721" y="6143644"/>
            <a:ext cx="8572560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Поставлен памятник первому космонавту Юрию Гагарину.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75" y="214313"/>
            <a:ext cx="7858125" cy="5864225"/>
          </a:xfrm>
          <a:noFill/>
          <a:scene3d>
            <a:camera prst="orthographicFront"/>
            <a:lightRig rig="threePt" dir="t"/>
          </a:scene3d>
          <a:sp3d extrusionH="76200" contourW="57150">
            <a:extrusionClr>
              <a:srgbClr val="0070C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0003804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286000" y="4500563"/>
            <a:ext cx="6715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4 октября 1957 года – начало космической эры – был запущен первый искусственный спутник Земли (ПС-1).</a:t>
            </a:r>
          </a:p>
        </p:txBody>
      </p:sp>
      <p:pic>
        <p:nvPicPr>
          <p:cNvPr id="10244" name="Picture 5" descr="Картинка 1 из 195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357188"/>
            <a:ext cx="37195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0003796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85750" y="214313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3 ноября 1957 года – запущен второй искусственный спутник, в его кабине была собака Лайка, снабженная всем необходимым для жизни. </a:t>
            </a:r>
          </a:p>
        </p:txBody>
      </p:sp>
      <p:pic>
        <p:nvPicPr>
          <p:cNvPr id="11268" name="Picture 6" descr="Картинка 7 из 1517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0" y="3571875"/>
            <a:ext cx="5076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Картинка 6 из 1517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1571625"/>
            <a:ext cx="44338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0003796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14313" y="285750"/>
            <a:ext cx="857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20 августа 1960 года запущен космический корабль, 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на борту – собаки Стрелка и Белка. </a:t>
            </a:r>
          </a:p>
        </p:txBody>
      </p:sp>
      <p:pic>
        <p:nvPicPr>
          <p:cNvPr id="14340" name="Рисунок 3" descr="img17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571875"/>
            <a:ext cx="25003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img17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13" y="4286250"/>
            <a:ext cx="30305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928938" y="4929188"/>
            <a:ext cx="2857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</a:rPr>
              <a:t>В такой капсуле находились животные во время полётов первых кораблей-спутников.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4357694"/>
            <a:ext cx="8215313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5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/>
              <a:t> 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/>
              <a:t>           </a:t>
            </a:r>
            <a:r>
              <a:rPr lang="ru-RU" sz="4400" b="1" dirty="0" smtClean="0"/>
              <a:t>Кроме России космосом интересовались так же и американцы. Они так же использовали животных для испытания новой ракетной техники. Первой в Америке, на ракете «</a:t>
            </a:r>
            <a:r>
              <a:rPr lang="ru-RU" sz="4400" b="1" dirty="0" err="1" smtClean="0"/>
              <a:t>Рэд-Стоун</a:t>
            </a:r>
            <a:r>
              <a:rPr lang="ru-RU" sz="4400" b="1" dirty="0" smtClean="0"/>
              <a:t>», в космос полетела обезьянка.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2000" contrast="5000"/>
          </a:blip>
          <a:srcRect/>
          <a:stretch>
            <a:fillRect/>
          </a:stretch>
        </p:blipFill>
        <p:spPr>
          <a:xfrm>
            <a:off x="2571750" y="1000125"/>
            <a:ext cx="4143375" cy="3108325"/>
          </a:xfrm>
          <a:noFill/>
          <a:scene3d>
            <a:camera prst="orthographicFront"/>
            <a:lightRig rig="threePt" dir="t"/>
          </a:scene3d>
          <a:sp3d contourW="2540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000190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14313" y="142875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   И вот … Старт! Ракета поднимается ввысь, покидая космическую гавань Вселенной – Байконур.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000380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357563" y="5357813"/>
            <a:ext cx="5500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12 апреля 1961 года – день полета первого в мире космонавта, гражданина России Юрия Гагарина. </a:t>
            </a:r>
          </a:p>
        </p:txBody>
      </p:sp>
      <p:pic>
        <p:nvPicPr>
          <p:cNvPr id="16388" name="Picture 2" descr="C:\C&amp;M\CMGE07_3\гар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214313"/>
            <a:ext cx="19510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нутый угол 4"/>
          <p:cNvSpPr/>
          <p:nvPr/>
        </p:nvSpPr>
        <p:spPr>
          <a:xfrm>
            <a:off x="214313" y="2500313"/>
            <a:ext cx="2571750" cy="3857625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85750" y="2643188"/>
            <a:ext cx="23574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C00000"/>
                </a:solidFill>
              </a:rPr>
              <a:t>ГАГАРИН Юрий Алексеевич (1934-68),</a:t>
            </a:r>
            <a:r>
              <a:rPr lang="ru-RU" sz="1600"/>
              <a:t> российский космонавт, летчик-космонавт СССР (1961), совершил полет в космос на космическом корабле «Восток». Участвовал в обучении и тренировке экипажей космонавтов. Погиб во время тренировочного полета на самолете. </a:t>
            </a:r>
          </a:p>
        </p:txBody>
      </p:sp>
      <p:pic>
        <p:nvPicPr>
          <p:cNvPr id="16391" name="Picture 9" descr="nv11_0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214313"/>
            <a:ext cx="272891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7072313" y="1857375"/>
            <a:ext cx="1250950" cy="1714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«Восток»</a:t>
            </a:r>
            <a:endParaRPr lang="en-US" sz="12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623</Words>
  <Application>Microsoft Office PowerPoint</Application>
  <PresentationFormat>Экран (4:3)</PresentationFormat>
  <Paragraphs>70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18 апреля 1965 года Алексей Леонов  совершил выход в открытый космос</vt:lpstr>
      <vt:lpstr>Слайд 14</vt:lpstr>
      <vt:lpstr>Что такое космический корабль?</vt:lpstr>
      <vt:lpstr>Слайд 16</vt:lpstr>
      <vt:lpstr>Слайд 17</vt:lpstr>
      <vt:lpstr>Как готовятся космонавты к полетам?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НАДЯ</cp:lastModifiedBy>
  <cp:revision>21</cp:revision>
  <dcterms:created xsi:type="dcterms:W3CDTF">2013-03-19T15:18:15Z</dcterms:created>
  <dcterms:modified xsi:type="dcterms:W3CDTF">2019-12-22T15:19:32Z</dcterms:modified>
</cp:coreProperties>
</file>