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86" r:id="rId3"/>
    <p:sldId id="258" r:id="rId4"/>
    <p:sldId id="283" r:id="rId5"/>
    <p:sldId id="288" r:id="rId6"/>
    <p:sldId id="259" r:id="rId7"/>
    <p:sldId id="260" r:id="rId8"/>
    <p:sldId id="261" r:id="rId9"/>
    <p:sldId id="262" r:id="rId10"/>
    <p:sldId id="263" r:id="rId11"/>
    <p:sldId id="274" r:id="rId12"/>
    <p:sldId id="275" r:id="rId13"/>
    <p:sldId id="276" r:id="rId14"/>
    <p:sldId id="277" r:id="rId15"/>
    <p:sldId id="278" r:id="rId16"/>
    <p:sldId id="289" r:id="rId17"/>
    <p:sldId id="279" r:id="rId18"/>
    <p:sldId id="290" r:id="rId19"/>
    <p:sldId id="280" r:id="rId20"/>
    <p:sldId id="281" r:id="rId21"/>
    <p:sldId id="264" r:id="rId22"/>
    <p:sldId id="282" r:id="rId23"/>
    <p:sldId id="28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6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1" y="-428625"/>
            <a:ext cx="2190749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4"/>
            <a:ext cx="3143251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838200" y="-349250"/>
            <a:ext cx="444076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689FF-A02A-4E84-B8B1-B05A995016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FDD8F-C1B6-4A6E-89A2-C38715E06C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66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86F4B-7FA7-408F-B389-EFDAD8A438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75998-5F70-4934-9B81-5F0D62F2F48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79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0B833-5FC9-4D25-A9A1-E59C845B37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8312F-B3E4-45DB-A363-EC362E67D5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9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ACD48-97CD-4522-9CC3-3F2350094C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15F24-05AF-4641-990A-E10168C8C3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26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6BF06-B683-4225-B5E8-517E275623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F433B-A8EB-45F0-AAD6-2F8C08AFBB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95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DA14D-3C84-4F97-9E47-95C862B283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8BEE5-B12D-4FD4-B8C2-9D1312B33B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47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38368-DA4E-46A0-AD9B-B48C513705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7E5F1-7947-4DB3-A1E3-C6C4F4414A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059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71CDC-B584-4F17-9200-ECEF471E85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84A62-ABA0-4034-9F31-F674AE299A9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56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C17B7-2906-4C78-BEFF-4F26369ABC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C98A9-7FB7-4DC4-BBAB-B429D59671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25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44880-9AB6-4079-A0BF-25271D5CCE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BA030-9856-4D31-966B-7287E0E047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71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F0F79-94EE-4350-93F0-60559A20DC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77BC4-5F5E-4D3C-AF49-6898BE06473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19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3DD89A-4ADA-4599-8937-0CC94B2CD5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ECECD2-E18B-4CDD-BB03-3A890B81E46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8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9 класса</a:t>
            </a:r>
            <a:br>
              <a:rPr lang="ru-RU" dirty="0" smtClean="0"/>
            </a:br>
            <a:r>
              <a:rPr lang="ru-RU" dirty="0" smtClean="0"/>
              <a:t>учитель математики</a:t>
            </a:r>
            <a:br>
              <a:rPr lang="ru-RU" dirty="0" smtClean="0"/>
            </a:br>
            <a:r>
              <a:rPr lang="ru-RU" dirty="0" smtClean="0"/>
              <a:t>Ксенофонтова Ю.Ю.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077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dirty="0" smtClean="0"/>
              <a:t>          1) 7; 7; 7;…,</a:t>
            </a:r>
            <a:r>
              <a:rPr lang="en-US" altLang="ru-RU" dirty="0" smtClean="0"/>
              <a:t>     d</a:t>
            </a:r>
            <a:r>
              <a:rPr lang="ru-RU" altLang="ru-RU" dirty="0" smtClean="0"/>
              <a:t> = 0</a:t>
            </a:r>
          </a:p>
          <a:p>
            <a:pPr eaLnBrk="1" hangingPunct="1">
              <a:buFontTx/>
              <a:buNone/>
            </a:pPr>
            <a:r>
              <a:rPr lang="ru-RU" altLang="ru-RU" dirty="0" smtClean="0"/>
              <a:t>          4) 0,5; 1; 1,5; 2;…, </a:t>
            </a:r>
            <a:r>
              <a:rPr lang="en-US" altLang="ru-RU" dirty="0" smtClean="0"/>
              <a:t>  d</a:t>
            </a:r>
            <a:r>
              <a:rPr lang="ru-RU" altLang="ru-RU" dirty="0" smtClean="0"/>
              <a:t> = 0,5.</a:t>
            </a:r>
          </a:p>
          <a:p>
            <a:pPr marL="6350" indent="-6350">
              <a:buNone/>
            </a:pPr>
            <a:r>
              <a:rPr lang="ru-RU" altLang="ru-RU" dirty="0" smtClean="0"/>
              <a:t>      3.Рассмотрим геометрическую прогрессию 1; 2;…</a:t>
            </a:r>
          </a:p>
          <a:p>
            <a:pPr marL="6350" indent="-6350">
              <a:buNone/>
            </a:pPr>
            <a:r>
              <a:rPr lang="ru-RU" altLang="ru-RU" dirty="0"/>
              <a:t> </a:t>
            </a:r>
            <a:r>
              <a:rPr lang="ru-RU" altLang="ru-RU" dirty="0" smtClean="0"/>
              <a:t>                а) Укажите ее девятый член. </a:t>
            </a:r>
          </a:p>
          <a:p>
            <a:pPr marL="6350" indent="-6350">
              <a:buNone/>
            </a:pPr>
            <a:r>
              <a:rPr lang="ru-RU" altLang="ru-RU" dirty="0" smtClean="0"/>
              <a:t>                б) Найдите сумму первых 10 ее членов.           </a:t>
            </a:r>
          </a:p>
          <a:p>
            <a:pPr eaLnBrk="1" hangingPunct="1">
              <a:buFontTx/>
              <a:buNone/>
            </a:pPr>
            <a:endParaRPr lang="ru-RU" alt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28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ru-RU" altLang="ru-RU" dirty="0" smtClean="0">
                <a:latin typeface="Times New Roman" panose="02020603050405020304" pitchFamily="18" charset="0"/>
              </a:rPr>
              <a:t>                3.   а) </a:t>
            </a:r>
            <a:r>
              <a:rPr lang="en-US" altLang="ru-RU" dirty="0" smtClean="0">
                <a:latin typeface="Times New Roman" panose="02020603050405020304" pitchFamily="18" charset="0"/>
              </a:rPr>
              <a:t>b</a:t>
            </a:r>
            <a:r>
              <a:rPr lang="ru-RU" altLang="ru-RU" sz="1400" dirty="0" smtClean="0">
                <a:latin typeface="Times New Roman" panose="02020603050405020304" pitchFamily="18" charset="0"/>
              </a:rPr>
              <a:t>9</a:t>
            </a:r>
            <a:r>
              <a:rPr lang="ru-RU" altLang="ru-RU" dirty="0" smtClean="0">
                <a:latin typeface="Times New Roman" panose="02020603050405020304" pitchFamily="18" charset="0"/>
              </a:rPr>
              <a:t> = 1∙2</a:t>
            </a:r>
            <a:r>
              <a:rPr lang="ru-RU" altLang="ru-RU" baseline="30000" dirty="0" smtClean="0">
                <a:latin typeface="Times New Roman" panose="02020603050405020304" pitchFamily="18" charset="0"/>
              </a:rPr>
              <a:t>8</a:t>
            </a:r>
            <a:r>
              <a:rPr lang="ru-RU" altLang="ru-RU" dirty="0" smtClean="0">
                <a:latin typeface="Times New Roman" panose="02020603050405020304" pitchFamily="18" charset="0"/>
              </a:rPr>
              <a:t> = 256</a:t>
            </a:r>
            <a:endParaRPr lang="ru-RU" alt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б)</a:t>
            </a:r>
            <a:endParaRPr lang="ru-RU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72955"/>
              </p:ext>
            </p:extLst>
          </p:nvPr>
        </p:nvGraphicFramePr>
        <p:xfrm>
          <a:off x="4295775" y="2986599"/>
          <a:ext cx="381635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Формула" r:id="rId3" imgW="1447800" imgH="419100" progId="Equation.3">
                  <p:embed/>
                </p:oleObj>
              </mc:Choice>
              <mc:Fallback>
                <p:oleObj name="Формула" r:id="rId3" imgW="14478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775" y="2986599"/>
                        <a:ext cx="381635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774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dirty="0" smtClean="0"/>
              <a:t>       4.Рассмотрим арифметическую прогрессию 0,5; 1;…</a:t>
            </a:r>
          </a:p>
          <a:p>
            <a:pPr marL="0" indent="0">
              <a:buNone/>
            </a:pPr>
            <a:r>
              <a:rPr lang="ru-RU" altLang="ru-RU" dirty="0" smtClean="0"/>
              <a:t>           а) Укажите ее шестой член. </a:t>
            </a:r>
            <a:endParaRPr lang="en-US" altLang="ru-RU" dirty="0" smtClean="0"/>
          </a:p>
          <a:p>
            <a:pPr marL="0" indent="0">
              <a:buNone/>
            </a:pPr>
            <a:r>
              <a:rPr lang="ru-RU" altLang="ru-RU" dirty="0" smtClean="0"/>
              <a:t>           б) Найдите сумму семи первых ее членов.</a:t>
            </a:r>
          </a:p>
          <a:p>
            <a:pPr marL="0" indent="0">
              <a:buNone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5286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а) </a:t>
            </a:r>
            <a:r>
              <a:rPr lang="en-US" alt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a</a:t>
            </a:r>
            <a:r>
              <a:rPr lang="ru-RU" altLang="ru-RU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6</a:t>
            </a: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=0,5+0,5∙5=3</a:t>
            </a: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б)</a:t>
            </a:r>
            <a:endParaRPr lang="ru-RU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737947"/>
              </p:ext>
            </p:extLst>
          </p:nvPr>
        </p:nvGraphicFramePr>
        <p:xfrm>
          <a:off x="3833578" y="1828800"/>
          <a:ext cx="4032250" cy="829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Формула" r:id="rId3" imgW="1637589" imgH="393529" progId="Equation.3">
                  <p:embed/>
                </p:oleObj>
              </mc:Choice>
              <mc:Fallback>
                <p:oleObj name="Формула" r:id="rId3" imgW="163758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3578" y="1828800"/>
                        <a:ext cx="4032250" cy="8298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02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/>
              <a:t>  Из предложенных формул выберите те, которые являются формулами геометрической прогрессии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0247" y="1982787"/>
            <a:ext cx="109728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4008439" y="3357563"/>
            <a:ext cx="17499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 typeface="Arial" panose="020B0604020202020204" pitchFamily="34" charset="0"/>
              <a:buNone/>
            </a:pPr>
            <a:r>
              <a:rPr lang="ru-RU" altLang="ru-RU" sz="1600" i="1" dirty="0" smtClean="0"/>
              <a:t>а</a:t>
            </a:r>
            <a:r>
              <a:rPr lang="en-US" altLang="ru-RU" sz="1600" baseline="-25000" dirty="0" smtClean="0"/>
              <a:t>n</a:t>
            </a:r>
            <a:r>
              <a:rPr lang="en-US" altLang="ru-RU" sz="1600" dirty="0" smtClean="0"/>
              <a:t> =</a:t>
            </a:r>
            <a:r>
              <a:rPr lang="en-US" altLang="ru-RU" sz="1600" i="1" dirty="0" smtClean="0"/>
              <a:t>a</a:t>
            </a:r>
            <a:r>
              <a:rPr lang="en-US" altLang="ru-RU" sz="1600" baseline="-25000" dirty="0" smtClean="0"/>
              <a:t>1</a:t>
            </a:r>
            <a:r>
              <a:rPr lang="en-US" altLang="ru-RU" sz="1600" dirty="0" smtClean="0"/>
              <a:t>+d </a:t>
            </a:r>
            <a:r>
              <a:rPr lang="ru-RU" altLang="ru-RU" sz="1600" dirty="0" smtClean="0"/>
              <a:t>(</a:t>
            </a:r>
            <a:r>
              <a:rPr lang="en-US" altLang="ru-RU" sz="1600" dirty="0" smtClean="0"/>
              <a:t>n – 1</a:t>
            </a:r>
            <a:r>
              <a:rPr lang="ru-RU" altLang="ru-RU" sz="1600" dirty="0" smtClean="0"/>
              <a:t>)</a:t>
            </a:r>
            <a:endParaRPr lang="en-US" altLang="ru-RU" sz="1600" dirty="0" smtClean="0"/>
          </a:p>
          <a:p>
            <a:pPr marL="609600" indent="-609600"/>
            <a:endParaRPr lang="en-US" altLang="ru-RU" sz="1600" dirty="0" smtClean="0"/>
          </a:p>
          <a:p>
            <a:pPr marL="609600" indent="-609600">
              <a:buFontTx/>
              <a:buAutoNum type="arabicParenR"/>
            </a:pPr>
            <a:endParaRPr lang="ru-RU" altLang="ru-RU" sz="16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408773"/>
              </p:ext>
            </p:extLst>
          </p:nvPr>
        </p:nvGraphicFramePr>
        <p:xfrm>
          <a:off x="4079875" y="5589589"/>
          <a:ext cx="153991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Формула" r:id="rId3" imgW="1028254" imgH="406224" progId="Equation.3">
                  <p:embed/>
                </p:oleObj>
              </mc:Choice>
              <mc:Fallback>
                <p:oleObj name="Формула" r:id="rId3" imgW="1028254" imgH="406224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5" y="5589589"/>
                        <a:ext cx="1539917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239438"/>
              </p:ext>
            </p:extLst>
          </p:nvPr>
        </p:nvGraphicFramePr>
        <p:xfrm>
          <a:off x="4008438" y="4076700"/>
          <a:ext cx="196312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Формула" r:id="rId5" imgW="1371600" imgH="406400" progId="Equation.3">
                  <p:embed/>
                </p:oleObj>
              </mc:Choice>
              <mc:Fallback>
                <p:oleObj name="Формула" r:id="rId5" imgW="13716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8" y="4076700"/>
                        <a:ext cx="1963123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45527"/>
              </p:ext>
            </p:extLst>
          </p:nvPr>
        </p:nvGraphicFramePr>
        <p:xfrm>
          <a:off x="3935413" y="4724401"/>
          <a:ext cx="161096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Формула" r:id="rId7" imgW="990170" imgH="406224" progId="Equation.3">
                  <p:embed/>
                </p:oleObj>
              </mc:Choice>
              <mc:Fallback>
                <p:oleObj name="Формула" r:id="rId7" imgW="990170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13" y="4724401"/>
                        <a:ext cx="1610965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858818"/>
              </p:ext>
            </p:extLst>
          </p:nvPr>
        </p:nvGraphicFramePr>
        <p:xfrm>
          <a:off x="7680325" y="3284538"/>
          <a:ext cx="147041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Формула" r:id="rId9" imgW="787400" imgH="241300" progId="Equation.3">
                  <p:embed/>
                </p:oleObj>
              </mc:Choice>
              <mc:Fallback>
                <p:oleObj name="Формула" r:id="rId9" imgW="787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3284538"/>
                        <a:ext cx="1470412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396028"/>
              </p:ext>
            </p:extLst>
          </p:nvPr>
        </p:nvGraphicFramePr>
        <p:xfrm>
          <a:off x="7535863" y="3933825"/>
          <a:ext cx="1402451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Формула" r:id="rId11" imgW="1054100" imgH="457200" progId="Equation.3">
                  <p:embed/>
                </p:oleObj>
              </mc:Choice>
              <mc:Fallback>
                <p:oleObj name="Формула" r:id="rId11" imgW="1054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5863" y="3933825"/>
                        <a:ext cx="1402451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515208"/>
              </p:ext>
            </p:extLst>
          </p:nvPr>
        </p:nvGraphicFramePr>
        <p:xfrm>
          <a:off x="7608890" y="4797425"/>
          <a:ext cx="1331402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Формула" r:id="rId13" imgW="965200" imgH="444500" progId="Equation.3">
                  <p:embed/>
                </p:oleObj>
              </mc:Choice>
              <mc:Fallback>
                <p:oleObj name="Формула" r:id="rId13" imgW="965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890" y="4797425"/>
                        <a:ext cx="1331402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43658"/>
              </p:ext>
            </p:extLst>
          </p:nvPr>
        </p:nvGraphicFramePr>
        <p:xfrm>
          <a:off x="7608889" y="5661025"/>
          <a:ext cx="1541461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Формула" r:id="rId15" imgW="888614" imgH="241195" progId="Equation.3">
                  <p:embed/>
                </p:oleObj>
              </mc:Choice>
              <mc:Fallback>
                <p:oleObj name="Формула" r:id="rId15" imgW="888614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889" y="5661025"/>
                        <a:ext cx="1541461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22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Математический диктант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1.У геометрической прогрессии первый член 9, второй 3. Найдите знаменатель геометрической прогрессии.</a:t>
            </a:r>
          </a:p>
          <a:p>
            <a:pPr eaLnBrk="1" hangingPunct="1"/>
            <a:r>
              <a:rPr lang="ru-RU" altLang="ru-RU" dirty="0" smtClean="0"/>
              <a:t>2. Является ли последовательность четных чисел геометрической прогрессией?</a:t>
            </a:r>
          </a:p>
          <a:p>
            <a:pPr eaLnBrk="1" hangingPunct="1"/>
            <a:r>
              <a:rPr lang="ru-RU" altLang="ru-RU" dirty="0" smtClean="0"/>
              <a:t>3. У геометрической прогрессии первый член 8, второй 4.      Найдите третий член этой прогрессии.</a:t>
            </a:r>
          </a:p>
          <a:p>
            <a:pPr eaLnBrk="1" hangingPunct="1"/>
            <a:r>
              <a:rPr lang="ru-RU" altLang="ru-RU" dirty="0" smtClean="0"/>
              <a:t>4. В арифметической прогрессии </a:t>
            </a:r>
            <a:r>
              <a:rPr lang="ru-RU" altLang="ru-RU" i="1" dirty="0" smtClean="0"/>
              <a:t>а</a:t>
            </a:r>
            <a:r>
              <a:rPr lang="ru-RU" altLang="ru-RU" baseline="-25000" dirty="0" smtClean="0"/>
              <a:t>1 </a:t>
            </a:r>
            <a:r>
              <a:rPr lang="ru-RU" altLang="ru-RU" dirty="0" smtClean="0"/>
              <a:t>= –4; </a:t>
            </a:r>
            <a:r>
              <a:rPr lang="en-US" altLang="ru-RU" dirty="0" smtClean="0"/>
              <a:t>d</a:t>
            </a:r>
            <a:r>
              <a:rPr lang="ru-RU" altLang="ru-RU" dirty="0" smtClean="0"/>
              <a:t> = 2. Найдите </a:t>
            </a:r>
            <a:r>
              <a:rPr lang="ru-RU" altLang="ru-RU" i="1" dirty="0" smtClean="0"/>
              <a:t>а</a:t>
            </a:r>
            <a:r>
              <a:rPr lang="ru-RU" altLang="ru-RU" baseline="-25000" dirty="0" smtClean="0"/>
              <a:t>11</a:t>
            </a:r>
            <a:r>
              <a:rPr lang="ru-RU" altLang="ru-RU" dirty="0" smtClean="0"/>
              <a:t>.</a:t>
            </a:r>
          </a:p>
          <a:p>
            <a:pPr eaLnBrk="1" hangingPunct="1"/>
            <a:r>
              <a:rPr lang="ru-RU" altLang="ru-RU" dirty="0" smtClean="0"/>
              <a:t>5. В геометрической прогрессии </a:t>
            </a:r>
            <a:r>
              <a:rPr lang="en-US" altLang="ru-RU" dirty="0" smtClean="0"/>
              <a:t>b</a:t>
            </a:r>
            <a:r>
              <a:rPr lang="ru-RU" altLang="ru-RU" baseline="-25000" dirty="0" smtClean="0"/>
              <a:t>1 </a:t>
            </a:r>
            <a:r>
              <a:rPr lang="ru-RU" altLang="ru-RU" dirty="0" smtClean="0"/>
              <a:t>=4, </a:t>
            </a:r>
            <a:r>
              <a:rPr lang="en-US" altLang="ru-RU" dirty="0" smtClean="0"/>
              <a:t>b</a:t>
            </a:r>
            <a:r>
              <a:rPr lang="ru-RU" altLang="ru-RU" baseline="-25000" dirty="0" smtClean="0"/>
              <a:t>3 </a:t>
            </a:r>
            <a:r>
              <a:rPr lang="ru-RU" altLang="ru-RU" dirty="0" smtClean="0"/>
              <a:t>= 9. Найдите </a:t>
            </a:r>
            <a:r>
              <a:rPr lang="en-US" altLang="ru-RU" dirty="0" smtClean="0"/>
              <a:t>b</a:t>
            </a:r>
            <a:r>
              <a:rPr lang="ru-RU" altLang="ru-RU" baseline="-25000" dirty="0" smtClean="0"/>
              <a:t>2</a:t>
            </a:r>
            <a:r>
              <a:rPr lang="ru-RU" altLang="ru-RU" dirty="0" smtClean="0"/>
              <a:t>.</a:t>
            </a:r>
          </a:p>
          <a:p>
            <a:pPr eaLnBrk="1" hangingPunct="1"/>
            <a:endParaRPr lang="ru-RU" alt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5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18 446 744 073 709 551 615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18 </a:t>
            </a:r>
            <a:r>
              <a:rPr lang="ru-RU" dirty="0" err="1" smtClean="0"/>
              <a:t>квантильонов</a:t>
            </a:r>
            <a:endParaRPr lang="ru-RU" dirty="0" smtClean="0"/>
          </a:p>
          <a:p>
            <a:r>
              <a:rPr lang="ru-RU" dirty="0" smtClean="0"/>
              <a:t>           446 квадрильонов</a:t>
            </a:r>
          </a:p>
          <a:p>
            <a:r>
              <a:rPr lang="ru-RU" dirty="0" smtClean="0"/>
              <a:t>           744 триллиона</a:t>
            </a:r>
          </a:p>
          <a:p>
            <a:r>
              <a:rPr lang="ru-RU" dirty="0" smtClean="0"/>
              <a:t>             73 миллиарда</a:t>
            </a:r>
          </a:p>
          <a:p>
            <a:r>
              <a:rPr lang="ru-RU" dirty="0" smtClean="0"/>
              <a:t>           709 миллиона</a:t>
            </a:r>
          </a:p>
          <a:p>
            <a:r>
              <a:rPr lang="ru-RU" dirty="0" smtClean="0"/>
              <a:t>            551 тысяча</a:t>
            </a:r>
          </a:p>
          <a:p>
            <a:r>
              <a:rPr lang="ru-RU" dirty="0" smtClean="0"/>
              <a:t>            615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53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   1)  1/3;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   2)   нет;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   3) 2;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   4) 16;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   5) 6;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dirty="0" smtClean="0">
                <a:latin typeface="Comic Sans MS" panose="030F0702030302020204" pitchFamily="66" charset="0"/>
              </a:rPr>
              <a:t>       5.ЗАДАЧА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6.Самостоятельная работа</a:t>
            </a:r>
          </a:p>
          <a:p>
            <a:r>
              <a:rPr lang="ru-RU" dirty="0" smtClean="0"/>
              <a:t>      7.Решение задач ОГЭ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7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ОГЭ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/>
              <a:t> Решить  первые пять задач </a:t>
            </a:r>
          </a:p>
          <a:p>
            <a:r>
              <a:rPr lang="ru-RU" sz="5400" dirty="0"/>
              <a:t> </a:t>
            </a:r>
            <a:r>
              <a:rPr lang="ru-RU" sz="5400" dirty="0" smtClean="0"/>
              <a:t>          из карточки: «Геометрическая прогрессия»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870357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Если успеем то решаем и ТЕСТ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«</a:t>
            </a:r>
            <a:r>
              <a:rPr lang="ru-RU" dirty="0" smtClean="0">
                <a:solidFill>
                  <a:srgbClr val="C00000"/>
                </a:solidFill>
              </a:rPr>
              <a:t>3</a:t>
            </a:r>
            <a:r>
              <a:rPr lang="ru-RU" dirty="0" smtClean="0"/>
              <a:t>»-за правильное решение  №1 и №2</a:t>
            </a:r>
          </a:p>
          <a:p>
            <a:r>
              <a:rPr lang="ru-RU" dirty="0" smtClean="0"/>
              <a:t>             «</a:t>
            </a:r>
            <a:r>
              <a:rPr lang="ru-RU" dirty="0" smtClean="0">
                <a:solidFill>
                  <a:srgbClr val="C00000"/>
                </a:solidFill>
              </a:rPr>
              <a:t>4</a:t>
            </a:r>
            <a:r>
              <a:rPr lang="ru-RU" dirty="0" smtClean="0"/>
              <a:t>»-за решение № 1 и № 3 и № 4</a:t>
            </a:r>
          </a:p>
          <a:p>
            <a:r>
              <a:rPr lang="ru-RU" dirty="0" smtClean="0"/>
              <a:t>             «</a:t>
            </a:r>
            <a:r>
              <a:rPr lang="ru-RU" dirty="0" smtClean="0">
                <a:solidFill>
                  <a:srgbClr val="C00000"/>
                </a:solidFill>
              </a:rPr>
              <a:t>5</a:t>
            </a:r>
            <a:r>
              <a:rPr lang="ru-RU" dirty="0" smtClean="0"/>
              <a:t>» –за решение №4 - №6</a:t>
            </a:r>
          </a:p>
          <a:p>
            <a:endParaRPr lang="ru-RU" dirty="0" smtClean="0"/>
          </a:p>
          <a:p>
            <a:r>
              <a:rPr lang="ru-RU" dirty="0" smtClean="0"/>
              <a:t>            8.   *** задачи из ОГЭ: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41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07976" y="1322363"/>
            <a:ext cx="7055224" cy="1283005"/>
          </a:xfrm>
        </p:spPr>
        <p:txBody>
          <a:bodyPr/>
          <a:lstStyle/>
          <a:p>
            <a:r>
              <a:rPr lang="ru-RU" dirty="0" smtClean="0"/>
              <a:t>«Мало знать, надо уметь этим пользоваться»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2611" y="4087906"/>
            <a:ext cx="5428129" cy="53788"/>
          </a:xfrm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6395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УЛЫБКА МНЕ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        </a:t>
            </a:r>
            <a:r>
              <a:rPr lang="ru-RU" sz="4000" dirty="0" smtClean="0">
                <a:solidFill>
                  <a:srgbClr val="FF0000"/>
                </a:solidFill>
              </a:rPr>
              <a:t>АПЛОДИСМЕНТЫ  СЕБЕ за урок!!!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8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Рефлексия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138363"/>
              </p:ext>
            </p:extLst>
          </p:nvPr>
        </p:nvGraphicFramePr>
        <p:xfrm>
          <a:off x="609600" y="1600201"/>
          <a:ext cx="10972800" cy="3391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2259"/>
                <a:gridCol w="5450541"/>
              </a:tblGrid>
              <a:tr h="50343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Определите результат своей работы ,используя следующую таблицу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1672">
                <a:tc>
                  <a:txBody>
                    <a:bodyPr/>
                    <a:lstStyle/>
                    <a:p>
                      <a:r>
                        <a:rPr lang="ru-RU" dirty="0" smtClean="0"/>
                        <a:t>1.На уроке я работал(а)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Активно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/пассивно</a:t>
                      </a:r>
                      <a:endParaRPr lang="ru-RU" dirty="0"/>
                    </a:p>
                  </a:txBody>
                  <a:tcPr/>
                </a:tc>
              </a:tr>
              <a:tr h="291672">
                <a:tc>
                  <a:txBody>
                    <a:bodyPr/>
                    <a:lstStyle/>
                    <a:p>
                      <a:r>
                        <a:rPr lang="ru-RU" dirty="0" smtClean="0"/>
                        <a:t>2.Своей работой на уроке 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Доволен / недоволен</a:t>
                      </a:r>
                      <a:endParaRPr lang="ru-RU" dirty="0"/>
                    </a:p>
                  </a:txBody>
                  <a:tcPr/>
                </a:tc>
              </a:tr>
              <a:tr h="291672">
                <a:tc>
                  <a:txBody>
                    <a:bodyPr/>
                    <a:lstStyle/>
                    <a:p>
                      <a:r>
                        <a:rPr lang="ru-RU" dirty="0" smtClean="0"/>
                        <a:t>3.Урок для меня показался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Коротким /длинным </a:t>
                      </a:r>
                      <a:endParaRPr lang="ru-RU" dirty="0"/>
                    </a:p>
                  </a:txBody>
                  <a:tcPr/>
                </a:tc>
              </a:tr>
              <a:tr h="291672">
                <a:tc>
                  <a:txBody>
                    <a:bodyPr/>
                    <a:lstStyle/>
                    <a:p>
                      <a:r>
                        <a:rPr lang="ru-RU" dirty="0" smtClean="0"/>
                        <a:t>4.За урок 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устал/</a:t>
                      </a:r>
                      <a:r>
                        <a:rPr lang="ru-RU" baseline="0" dirty="0" smtClean="0"/>
                        <a:t> устал</a:t>
                      </a:r>
                      <a:endParaRPr lang="ru-RU" dirty="0"/>
                    </a:p>
                  </a:txBody>
                  <a:tcPr/>
                </a:tc>
              </a:tr>
              <a:tr h="291672">
                <a:tc>
                  <a:txBody>
                    <a:bodyPr/>
                    <a:lstStyle/>
                    <a:p>
                      <a:r>
                        <a:rPr lang="ru-RU" dirty="0" smtClean="0"/>
                        <a:t>5.Мое</a:t>
                      </a:r>
                      <a:r>
                        <a:rPr lang="ru-RU" baseline="0" dirty="0" smtClean="0"/>
                        <a:t> настроение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Стало лучше/ стало хуже </a:t>
                      </a:r>
                      <a:endParaRPr lang="ru-RU" dirty="0"/>
                    </a:p>
                  </a:txBody>
                  <a:tcPr/>
                </a:tc>
              </a:tr>
              <a:tr h="862089">
                <a:tc>
                  <a:txBody>
                    <a:bodyPr/>
                    <a:lstStyle/>
                    <a:p>
                      <a:r>
                        <a:rPr lang="ru-RU" dirty="0" smtClean="0"/>
                        <a:t>6.Материал</a:t>
                      </a:r>
                      <a:r>
                        <a:rPr lang="ru-RU" baseline="0" dirty="0" smtClean="0"/>
                        <a:t> урока мне был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Понятен / непонятен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12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  из сайта «РЕШУ ОГЭ» решить задание № 11</a:t>
            </a:r>
          </a:p>
          <a:p>
            <a:pPr marL="0" indent="0" algn="ctr">
              <a:buNone/>
            </a:pPr>
            <a:r>
              <a:rPr lang="ru-RU" smtClean="0"/>
              <a:t> на геометрическую прогрессию   </a:t>
            </a:r>
            <a:r>
              <a:rPr lang="ru-RU" dirty="0" smtClean="0"/>
              <a:t>10 штук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93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Единственный путь, ведущий к знанию –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это деятельность.       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Б.Шоу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</a:t>
            </a:r>
            <a:r>
              <a:rPr lang="ru-RU" sz="6000" dirty="0" smtClean="0">
                <a:solidFill>
                  <a:srgbClr val="FF0000"/>
                </a:solidFill>
              </a:rPr>
              <a:t>Спасибо за урок!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82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3935414" y="1052514"/>
            <a:ext cx="5832475" cy="1470025"/>
          </a:xfrm>
        </p:spPr>
        <p:txBody>
          <a:bodyPr/>
          <a:lstStyle/>
          <a:p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9876" y="3429001"/>
            <a:ext cx="6113463" cy="1031875"/>
          </a:xfrm>
        </p:spPr>
        <p:txBody>
          <a:bodyPr/>
          <a:lstStyle/>
          <a:p>
            <a:r>
              <a:rPr lang="ru-RU" sz="2400" dirty="0">
                <a:solidFill>
                  <a:srgbClr val="898989"/>
                </a:solidFill>
              </a:rPr>
              <a:t>	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087814" y="1204914"/>
            <a:ext cx="58324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4000" b="1" smtClean="0"/>
              <a:t/>
            </a:r>
            <a:br>
              <a:rPr lang="ru-RU" sz="4000" b="1" smtClean="0"/>
            </a:br>
            <a:endParaRPr lang="ru-RU" sz="40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087814" y="1540716"/>
            <a:ext cx="5832475" cy="173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sz="4000" b="1" dirty="0" smtClean="0"/>
          </a:p>
          <a:p>
            <a:r>
              <a:rPr lang="ru-RU" sz="4000" b="1" dirty="0" smtClean="0"/>
              <a:t> Последовательность</a:t>
            </a:r>
          </a:p>
          <a:p>
            <a:r>
              <a:rPr lang="ru-RU" sz="4000" b="1" dirty="0" smtClean="0"/>
              <a:t>Симметрия 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Прогрессия </a:t>
            </a:r>
            <a:r>
              <a:rPr lang="ru-RU" sz="4000" b="1" dirty="0" smtClean="0"/>
              <a:t>арифметическая 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Геометрическая </a:t>
            </a:r>
          </a:p>
          <a:p>
            <a:r>
              <a:rPr lang="ru-RU" sz="4000" b="1" dirty="0" smtClean="0"/>
              <a:t>Множество</a:t>
            </a:r>
          </a:p>
          <a:p>
            <a:r>
              <a:rPr lang="ru-RU" sz="4000" b="1" dirty="0" smtClean="0"/>
              <a:t>Область</a:t>
            </a:r>
          </a:p>
          <a:p>
            <a:r>
              <a:rPr lang="ru-RU" sz="4000" b="1" dirty="0" smtClean="0"/>
              <a:t>Квадратное уравнение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7346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1388" y="1438834"/>
            <a:ext cx="6172200" cy="2161617"/>
          </a:xfrm>
        </p:spPr>
        <p:txBody>
          <a:bodyPr/>
          <a:lstStyle/>
          <a:p>
            <a:r>
              <a:rPr lang="ru-RU" altLang="ru-RU" b="1" dirty="0" smtClean="0"/>
              <a:t>Урок по теме: </a:t>
            </a:r>
            <a:br>
              <a:rPr lang="ru-RU" altLang="ru-RU" b="1" dirty="0" smtClean="0"/>
            </a:br>
            <a:r>
              <a:rPr lang="ru-RU" altLang="ru-RU" b="1" dirty="0" smtClean="0"/>
              <a:t>«Геометрическая прогрессия 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86199" y="4760259"/>
            <a:ext cx="6181165" cy="1107141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9 класс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8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1388" y="1438834"/>
            <a:ext cx="6172200" cy="2161617"/>
          </a:xfrm>
        </p:spPr>
        <p:txBody>
          <a:bodyPr/>
          <a:lstStyle/>
          <a:p>
            <a:r>
              <a:rPr lang="ru-RU" dirty="0"/>
              <a:t>Вспомним…</a:t>
            </a:r>
            <a:br>
              <a:rPr lang="ru-RU" dirty="0"/>
            </a:br>
            <a:r>
              <a:rPr lang="ru-RU" dirty="0"/>
              <a:t>Повторим…</a:t>
            </a:r>
            <a:br>
              <a:rPr lang="ru-RU" dirty="0"/>
            </a:br>
            <a:r>
              <a:rPr lang="ru-RU" dirty="0"/>
              <a:t>Изучим…</a:t>
            </a:r>
            <a:br>
              <a:rPr lang="ru-RU" dirty="0"/>
            </a:br>
            <a:r>
              <a:rPr lang="ru-RU" dirty="0"/>
              <a:t>Узнаем…</a:t>
            </a:r>
            <a:br>
              <a:rPr lang="ru-RU" dirty="0"/>
            </a:br>
            <a:r>
              <a:rPr lang="ru-RU" dirty="0"/>
              <a:t>Проверим…</a:t>
            </a:r>
            <a:br>
              <a:rPr lang="ru-RU" dirty="0"/>
            </a:br>
            <a:r>
              <a:rPr lang="ru-RU" dirty="0"/>
              <a:t>Научимся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86199" y="4760259"/>
            <a:ext cx="6181165" cy="1107141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2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Прогрессия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- </a:t>
            </a:r>
            <a:r>
              <a:rPr lang="ru-RU" sz="3600" dirty="0" smtClean="0">
                <a:solidFill>
                  <a:srgbClr val="C00000"/>
                </a:solidFill>
              </a:rPr>
              <a:t>это шикарная математическая «игрушка», или мощный инструмент для решения реальных задач в различных сферах человеческой жизни?</a:t>
            </a:r>
          </a:p>
          <a:p>
            <a:endParaRPr lang="ru-RU" sz="3600" dirty="0" smtClean="0">
              <a:solidFill>
                <a:srgbClr val="C00000"/>
              </a:solidFill>
            </a:endParaRPr>
          </a:p>
          <a:p>
            <a:r>
              <a:rPr lang="ru-RU" sz="3600" dirty="0" smtClean="0">
                <a:solidFill>
                  <a:srgbClr val="C00000"/>
                </a:solidFill>
              </a:rPr>
              <a:t>        </a:t>
            </a:r>
            <a:r>
              <a:rPr lang="ru-RU" sz="3600" dirty="0" smtClean="0"/>
              <a:t>Смотрим «Лист самооценки»</a:t>
            </a:r>
            <a:br>
              <a:rPr lang="ru-RU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096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chemeClr val="tx2"/>
                </a:solidFill>
              </a:rPr>
              <a:t>Устная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50" indent="22225">
              <a:buNone/>
              <a:defRPr/>
            </a:pPr>
            <a:r>
              <a:rPr lang="en-US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</a:t>
            </a:r>
            <a:r>
              <a:rPr lang="ru-RU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1.Перед </a:t>
            </a: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вами последовательности чисел:</a:t>
            </a:r>
          </a:p>
          <a:p>
            <a:pPr marL="6350" indent="22225">
              <a:buNone/>
              <a:defRPr/>
            </a:pPr>
            <a:r>
              <a:rPr lang="en-US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</a:t>
            </a:r>
            <a:r>
              <a:rPr lang="ru-RU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7; 7; 7;…</a:t>
            </a:r>
          </a:p>
          <a:p>
            <a:pPr marL="6350" indent="22225">
              <a:buNone/>
              <a:defRPr/>
            </a:pPr>
            <a:r>
              <a:rPr lang="en-US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</a:t>
            </a:r>
            <a:r>
              <a:rPr lang="ru-RU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1; 4; 9; 16;…</a:t>
            </a:r>
          </a:p>
          <a:p>
            <a:pPr marL="6350" indent="22225">
              <a:buNone/>
              <a:defRPr/>
            </a:pPr>
            <a:r>
              <a:rPr lang="en-US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</a:t>
            </a:r>
            <a:r>
              <a:rPr lang="ru-RU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4; – 4; 4; – 4; 4…</a:t>
            </a:r>
          </a:p>
          <a:p>
            <a:pPr marL="6350" indent="22225">
              <a:buNone/>
              <a:defRPr/>
            </a:pPr>
            <a:r>
              <a:rPr lang="en-US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</a:t>
            </a:r>
            <a:r>
              <a:rPr lang="ru-RU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0,5; 1; 1,5; 2;…</a:t>
            </a:r>
          </a:p>
          <a:p>
            <a:pPr marL="6350" indent="22225">
              <a:buNone/>
              <a:defRPr/>
            </a:pPr>
            <a:r>
              <a:rPr lang="en-US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</a:t>
            </a:r>
            <a:r>
              <a:rPr lang="ru-RU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– 2; 8; –12; 28;…</a:t>
            </a:r>
          </a:p>
          <a:p>
            <a:pPr marL="6350" indent="22225">
              <a:buNone/>
              <a:defRPr/>
            </a:pPr>
            <a:r>
              <a:rPr lang="en-US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</a:t>
            </a:r>
            <a:r>
              <a:rPr lang="ru-RU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1; 2; 4; 8; 16;…</a:t>
            </a:r>
            <a:endParaRPr lang="en-US" alt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350" indent="22225">
              <a:buNone/>
              <a:defRPr/>
            </a:pPr>
            <a:r>
              <a:rPr lang="en-US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ru-RU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 </a:t>
            </a: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каким номером записана геометрическая прогрессия? Укажите знаменатель геометрической прогрессии.</a:t>
            </a:r>
          </a:p>
        </p:txBody>
      </p:sp>
    </p:spTree>
    <p:extLst>
      <p:ext uri="{BB962C8B-B14F-4D97-AF65-F5344CB8AC3E}">
        <p14:creationId xmlns:p14="http://schemas.microsoft.com/office/powerpoint/2010/main" val="379195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082" y="1586754"/>
            <a:ext cx="10972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dirty="0" smtClean="0"/>
              <a:t>                 1) 7; 7; 7;… , </a:t>
            </a:r>
            <a:r>
              <a:rPr lang="en-US" altLang="ru-RU" dirty="0" smtClean="0"/>
              <a:t>q = 1</a:t>
            </a:r>
            <a:endParaRPr lang="ru-RU" altLang="ru-RU" dirty="0" smtClean="0"/>
          </a:p>
          <a:p>
            <a:pPr eaLnBrk="1" hangingPunct="1">
              <a:buFontTx/>
              <a:buNone/>
            </a:pPr>
            <a:r>
              <a:rPr lang="ru-RU" altLang="ru-RU" dirty="0" smtClean="0"/>
              <a:t>                 3) 4; – 4; 4; – 4; 4…,</a:t>
            </a:r>
            <a:r>
              <a:rPr lang="en-US" altLang="ru-RU" dirty="0" smtClean="0"/>
              <a:t> q</a:t>
            </a:r>
            <a:r>
              <a:rPr lang="ru-RU" altLang="ru-RU" dirty="0" smtClean="0"/>
              <a:t> = –1</a:t>
            </a:r>
          </a:p>
          <a:p>
            <a:pPr eaLnBrk="1" hangingPunct="1">
              <a:buFontTx/>
              <a:buNone/>
            </a:pPr>
            <a:r>
              <a:rPr lang="ru-RU" altLang="ru-RU" dirty="0" smtClean="0"/>
              <a:t>                 6) 1; 2; 4; 8; 16;…,</a:t>
            </a:r>
            <a:r>
              <a:rPr lang="en-US" altLang="ru-RU" dirty="0" smtClean="0"/>
              <a:t> q</a:t>
            </a:r>
            <a:r>
              <a:rPr lang="ru-RU" altLang="ru-RU" dirty="0" smtClean="0"/>
              <a:t> = 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19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2. Под каким номером записана арифметическая прогрессия?</a:t>
            </a:r>
            <a:b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Укажите разность арифметической прогрессии.</a:t>
            </a:r>
            <a:b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1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7; 7; 7;…</a:t>
            </a:r>
          </a:p>
          <a:p>
            <a:pPr marL="0" indent="0">
              <a:buNone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2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1; 4; 9; 16;…</a:t>
            </a:r>
          </a:p>
          <a:p>
            <a:pPr marL="0" indent="0">
              <a:buNone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3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4; – 4; 4; – 4; 4…</a:t>
            </a:r>
          </a:p>
          <a:p>
            <a:pPr marL="0" indent="0">
              <a:buNone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4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0,5; 1; 1,5; 2;…</a:t>
            </a:r>
          </a:p>
          <a:p>
            <a:pPr marL="0" indent="0">
              <a:buNone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5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– 2; 8; –12; 28;…</a:t>
            </a:r>
          </a:p>
          <a:p>
            <a:pPr marL="0" indent="0">
              <a:buNone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6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1; 2; 4; 8; 16;…</a:t>
            </a:r>
          </a:p>
        </p:txBody>
      </p:sp>
    </p:spTree>
    <p:extLst>
      <p:ext uri="{BB962C8B-B14F-4D97-AF65-F5344CB8AC3E}">
        <p14:creationId xmlns:p14="http://schemas.microsoft.com/office/powerpoint/2010/main" val="77040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715</Words>
  <Application>Microsoft Office PowerPoint</Application>
  <PresentationFormat>Широкоэкранный</PresentationFormat>
  <Paragraphs>111</Paragraphs>
  <Slides>23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Comic Sans MS</vt:lpstr>
      <vt:lpstr>Times New Roman</vt:lpstr>
      <vt:lpstr>1_Тема Office</vt:lpstr>
      <vt:lpstr>Формула</vt:lpstr>
      <vt:lpstr>Урок 9 класса учитель математики Ксенофонтова Ю.Ю.</vt:lpstr>
      <vt:lpstr>«Мало знать, надо уметь этим пользоваться»</vt:lpstr>
      <vt:lpstr> </vt:lpstr>
      <vt:lpstr>Урок по теме:  «Геометрическая прогрессия »</vt:lpstr>
      <vt:lpstr>Вспомним… Повторим… Изучим… Узнаем… Проверим… Научимся</vt:lpstr>
      <vt:lpstr>Прогрессия</vt:lpstr>
      <vt:lpstr>Устная работа</vt:lpstr>
      <vt:lpstr>ОТВЕТЫ:</vt:lpstr>
      <vt:lpstr> 2. Под каким номером записана арифметическая прогрессия?  Укажите разность арифметической прогрессии. </vt:lpstr>
      <vt:lpstr>ОТВЕТЫ:</vt:lpstr>
      <vt:lpstr>ОТВЕТЫ:</vt:lpstr>
      <vt:lpstr>Презентация PowerPoint</vt:lpstr>
      <vt:lpstr>а) a6=0,5+0,5∙5=3 </vt:lpstr>
      <vt:lpstr>  Из предложенных формул выберите те, которые являются формулами геометрической прогрессии</vt:lpstr>
      <vt:lpstr>Математический диктант</vt:lpstr>
      <vt:lpstr>18 446 744 073 709 551 615</vt:lpstr>
      <vt:lpstr>ОТВЕТЫ:</vt:lpstr>
      <vt:lpstr>ЗАДАЧИ ОГЭ </vt:lpstr>
      <vt:lpstr>Если успеем то решаем и ТЕСТ </vt:lpstr>
      <vt:lpstr>УЛЫБКА МНЕ</vt:lpstr>
      <vt:lpstr>Рефлексия</vt:lpstr>
      <vt:lpstr>ДОМА:</vt:lpstr>
      <vt:lpstr>Единственный путь, ведущий к знанию – это деятельность.        Б.Шоу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Юлия</dc:creator>
  <cp:lastModifiedBy>№ 12</cp:lastModifiedBy>
  <cp:revision>16</cp:revision>
  <dcterms:created xsi:type="dcterms:W3CDTF">2019-02-24T04:09:20Z</dcterms:created>
  <dcterms:modified xsi:type="dcterms:W3CDTF">2019-05-20T04:18:38Z</dcterms:modified>
</cp:coreProperties>
</file>