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88" r:id="rId2"/>
    <p:sldId id="290" r:id="rId3"/>
    <p:sldId id="291" r:id="rId4"/>
    <p:sldId id="292" r:id="rId5"/>
    <p:sldId id="287" r:id="rId6"/>
    <p:sldId id="283" r:id="rId7"/>
    <p:sldId id="285" r:id="rId8"/>
    <p:sldId id="286" r:id="rId9"/>
    <p:sldId id="267" r:id="rId10"/>
    <p:sldId id="266" r:id="rId11"/>
    <p:sldId id="280" r:id="rId12"/>
    <p:sldId id="281" r:id="rId13"/>
    <p:sldId id="275" r:id="rId14"/>
    <p:sldId id="265" r:id="rId15"/>
    <p:sldId id="263" r:id="rId16"/>
    <p:sldId id="295" r:id="rId17"/>
    <p:sldId id="262" r:id="rId18"/>
    <p:sldId id="276" r:id="rId19"/>
    <p:sldId id="296" r:id="rId20"/>
    <p:sldId id="284" r:id="rId21"/>
    <p:sldId id="293" r:id="rId22"/>
  </p:sldIdLst>
  <p:sldSz cx="9144000" cy="6858000" type="screen4x3"/>
  <p:notesSz cx="6815138" cy="9931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ableStyles" Target="tableStyles.xml" 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97A92D-BDF7-4032-9051-18FC3E36B975}" type="doc">
      <dgm:prSet loTypeId="urn:microsoft.com/office/officeart/2005/8/layout/matrix3" loCatId="matrix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467F0ECD-DFB8-4875-ABBA-AC9C2F6E2C6A}">
      <dgm:prSet/>
      <dgm:spPr/>
      <dgm:t>
        <a:bodyPr/>
        <a:lstStyle/>
        <a:p>
          <a:pPr rtl="0"/>
          <a:r>
            <a:rPr lang="en-US" dirty="0" err="1"/>
            <a:t>O`quvchilar</a:t>
          </a:r>
          <a:r>
            <a:rPr lang="en-US" dirty="0"/>
            <a:t>,  </a:t>
          </a:r>
          <a:r>
            <a:rPr lang="en-US" dirty="0" err="1"/>
            <a:t>O’tilgan</a:t>
          </a:r>
          <a:r>
            <a:rPr lang="en-US" dirty="0"/>
            <a:t>  </a:t>
          </a:r>
          <a:r>
            <a:rPr lang="en-US" dirty="0" err="1"/>
            <a:t>darslarni</a:t>
          </a:r>
          <a:r>
            <a:rPr lang="en-US" dirty="0"/>
            <a:t> </a:t>
          </a:r>
          <a:r>
            <a:rPr lang="en-US" dirty="0" err="1"/>
            <a:t>mustahkamladingiz</a:t>
          </a:r>
          <a:r>
            <a:rPr lang="en-US" dirty="0"/>
            <a:t> .</a:t>
          </a:r>
          <a:endParaRPr lang="ru-RU" dirty="0"/>
        </a:p>
      </dgm:t>
    </dgm:pt>
    <dgm:pt modelId="{D0AE9507-6946-4091-89A4-2FD6812DB712}" type="parTrans" cxnId="{443D7906-6BC3-4809-8A6F-DCEB627A201B}">
      <dgm:prSet/>
      <dgm:spPr/>
      <dgm:t>
        <a:bodyPr/>
        <a:lstStyle/>
        <a:p>
          <a:endParaRPr lang="ru-RU"/>
        </a:p>
      </dgm:t>
    </dgm:pt>
    <dgm:pt modelId="{6FD624E3-9C3B-4FDF-BA8C-9B3288650921}" type="sibTrans" cxnId="{443D7906-6BC3-4809-8A6F-DCEB627A201B}">
      <dgm:prSet/>
      <dgm:spPr/>
      <dgm:t>
        <a:bodyPr/>
        <a:lstStyle/>
        <a:p>
          <a:endParaRPr lang="ru-RU"/>
        </a:p>
      </dgm:t>
    </dgm:pt>
    <dgm:pt modelId="{E69F79F7-8C51-49FE-8BF6-7DD503B58F2E}">
      <dgm:prSet/>
      <dgm:spPr/>
      <dgm:t>
        <a:bodyPr/>
        <a:lstStyle/>
        <a:p>
          <a:r>
            <a:rPr lang="en-US" dirty="0" err="1"/>
            <a:t>Mantiqiy</a:t>
          </a:r>
          <a:r>
            <a:rPr lang="en-US" dirty="0"/>
            <a:t>  </a:t>
          </a:r>
          <a:r>
            <a:rPr lang="en-US" dirty="0" err="1"/>
            <a:t>fikrlashingizni</a:t>
          </a:r>
          <a:r>
            <a:rPr lang="en-US" dirty="0"/>
            <a:t> </a:t>
          </a:r>
        </a:p>
        <a:p>
          <a:r>
            <a:rPr lang="en-US" dirty="0" err="1"/>
            <a:t>rivojlantirdingiz</a:t>
          </a:r>
          <a:r>
            <a:rPr lang="en-US" dirty="0"/>
            <a:t>.</a:t>
          </a:r>
        </a:p>
        <a:p>
          <a:endParaRPr lang="ru-RU" dirty="0"/>
        </a:p>
      </dgm:t>
    </dgm:pt>
    <dgm:pt modelId="{2B373531-4816-41F1-A4CF-DB02774C574C}" type="parTrans" cxnId="{F9B158B6-A8BE-4A63-8FA2-C6FFDFF2ADEC}">
      <dgm:prSet/>
      <dgm:spPr/>
      <dgm:t>
        <a:bodyPr/>
        <a:lstStyle/>
        <a:p>
          <a:endParaRPr lang="ru-RU"/>
        </a:p>
      </dgm:t>
    </dgm:pt>
    <dgm:pt modelId="{D8E15D7C-59F7-4DE7-91AA-52042F5AE246}" type="sibTrans" cxnId="{F9B158B6-A8BE-4A63-8FA2-C6FFDFF2ADEC}">
      <dgm:prSet/>
      <dgm:spPr/>
      <dgm:t>
        <a:bodyPr/>
        <a:lstStyle/>
        <a:p>
          <a:endParaRPr lang="ru-RU"/>
        </a:p>
      </dgm:t>
    </dgm:pt>
    <dgm:pt modelId="{4F9818B0-3DD2-448D-AB46-C2C0387917B9}">
      <dgm:prSet/>
      <dgm:spPr/>
      <dgm:t>
        <a:bodyPr/>
        <a:lstStyle/>
        <a:p>
          <a:r>
            <a:rPr lang="en-US" dirty="0" err="1"/>
            <a:t>O’nli</a:t>
          </a:r>
          <a:r>
            <a:rPr lang="en-US" dirty="0"/>
            <a:t>  </a:t>
          </a:r>
          <a:r>
            <a:rPr lang="en-US" dirty="0" err="1"/>
            <a:t>kasrlar</a:t>
          </a:r>
          <a:r>
            <a:rPr lang="en-US" dirty="0"/>
            <a:t> </a:t>
          </a:r>
          <a:r>
            <a:rPr lang="en-US" dirty="0" err="1"/>
            <a:t>haqidagi</a:t>
          </a:r>
          <a:r>
            <a:rPr lang="en-US" dirty="0"/>
            <a:t> </a:t>
          </a:r>
          <a:r>
            <a:rPr lang="en-US" dirty="0" err="1"/>
            <a:t>tushunchangizni</a:t>
          </a:r>
          <a:r>
            <a:rPr lang="en-US" dirty="0"/>
            <a:t> </a:t>
          </a:r>
          <a:r>
            <a:rPr lang="en-US" dirty="0" err="1"/>
            <a:t>boyitdingiz</a:t>
          </a:r>
          <a:r>
            <a:rPr lang="en-US" dirty="0"/>
            <a:t> .</a:t>
          </a:r>
          <a:endParaRPr lang="ru-RU" dirty="0"/>
        </a:p>
      </dgm:t>
    </dgm:pt>
    <dgm:pt modelId="{04B41CB3-27E5-4414-90EC-ADBA0F6BE4F1}" type="parTrans" cxnId="{28F63ACD-0244-49F0-B5AF-A4EF9245DC64}">
      <dgm:prSet/>
      <dgm:spPr/>
      <dgm:t>
        <a:bodyPr/>
        <a:lstStyle/>
        <a:p>
          <a:endParaRPr lang="ru-RU"/>
        </a:p>
      </dgm:t>
    </dgm:pt>
    <dgm:pt modelId="{8665F218-8893-4C75-BA7B-DF8BF37D28DE}" type="sibTrans" cxnId="{28F63ACD-0244-49F0-B5AF-A4EF9245DC64}">
      <dgm:prSet/>
      <dgm:spPr/>
      <dgm:t>
        <a:bodyPr/>
        <a:lstStyle/>
        <a:p>
          <a:endParaRPr lang="ru-RU"/>
        </a:p>
      </dgm:t>
    </dgm:pt>
    <dgm:pt modelId="{D9C822E7-20BD-4BCF-B608-E2C56AE08AB5}">
      <dgm:prSet/>
      <dgm:spPr/>
      <dgm:t>
        <a:bodyPr/>
        <a:lstStyle/>
        <a:p>
          <a:pPr rtl="0"/>
          <a:r>
            <a:rPr lang="en-US" dirty="0" err="1"/>
            <a:t>sizlar</a:t>
          </a:r>
          <a:r>
            <a:rPr lang="en-US" dirty="0"/>
            <a:t> </a:t>
          </a:r>
          <a:r>
            <a:rPr lang="en-US" dirty="0" err="1"/>
            <a:t>bugungi</a:t>
          </a:r>
          <a:r>
            <a:rPr lang="en-US" dirty="0"/>
            <a:t>   </a:t>
          </a:r>
          <a:r>
            <a:rPr lang="en-US" dirty="0" err="1"/>
            <a:t>dars</a:t>
          </a:r>
          <a:r>
            <a:rPr lang="en-US" dirty="0"/>
            <a:t>  </a:t>
          </a:r>
          <a:r>
            <a:rPr lang="en-US" dirty="0" err="1"/>
            <a:t>orqali</a:t>
          </a:r>
          <a:r>
            <a:rPr lang="en-US" dirty="0"/>
            <a:t> </a:t>
          </a:r>
          <a:r>
            <a:rPr lang="en-US" dirty="0" err="1"/>
            <a:t>o’nli</a:t>
          </a:r>
          <a:r>
            <a:rPr lang="en-US" dirty="0"/>
            <a:t> </a:t>
          </a:r>
          <a:r>
            <a:rPr lang="en-US" dirty="0" err="1"/>
            <a:t>kasrlarni</a:t>
          </a:r>
          <a:r>
            <a:rPr lang="en-US" dirty="0"/>
            <a:t> </a:t>
          </a:r>
          <a:r>
            <a:rPr lang="en-US" dirty="0" err="1"/>
            <a:t>taqqoslashni</a:t>
          </a:r>
          <a:r>
            <a:rPr lang="en-US" dirty="0"/>
            <a:t> </a:t>
          </a:r>
          <a:r>
            <a:rPr lang="en-US" dirty="0" err="1"/>
            <a:t>o`rgandingiz</a:t>
          </a:r>
          <a:r>
            <a:rPr lang="en-US" dirty="0"/>
            <a:t>.    </a:t>
          </a:r>
          <a:endParaRPr lang="ru-RU" dirty="0"/>
        </a:p>
      </dgm:t>
    </dgm:pt>
    <dgm:pt modelId="{4DAFB0AE-2DC1-42A8-B4CE-CCF9A6177F14}" type="parTrans" cxnId="{0250DBE5-E142-43D8-B98B-0517A94EE94D}">
      <dgm:prSet/>
      <dgm:spPr/>
      <dgm:t>
        <a:bodyPr/>
        <a:lstStyle/>
        <a:p>
          <a:endParaRPr lang="ru-RU"/>
        </a:p>
      </dgm:t>
    </dgm:pt>
    <dgm:pt modelId="{020E7D16-6371-4643-97C1-DDCF5F374575}" type="sibTrans" cxnId="{0250DBE5-E142-43D8-B98B-0517A94EE94D}">
      <dgm:prSet/>
      <dgm:spPr/>
      <dgm:t>
        <a:bodyPr/>
        <a:lstStyle/>
        <a:p>
          <a:endParaRPr lang="ru-RU"/>
        </a:p>
      </dgm:t>
    </dgm:pt>
    <dgm:pt modelId="{236481DF-641A-4ACA-B5DA-2B0920ED34C2}" type="pres">
      <dgm:prSet presAssocID="{0A97A92D-BDF7-4032-9051-18FC3E36B975}" presName="matrix" presStyleCnt="0">
        <dgm:presLayoutVars>
          <dgm:chMax val="1"/>
          <dgm:dir/>
          <dgm:resizeHandles val="exact"/>
        </dgm:presLayoutVars>
      </dgm:prSet>
      <dgm:spPr/>
    </dgm:pt>
    <dgm:pt modelId="{D4854E22-20D0-481C-9CA8-36EAA824AEDE}" type="pres">
      <dgm:prSet presAssocID="{0A97A92D-BDF7-4032-9051-18FC3E36B975}" presName="diamond" presStyleLbl="bgShp" presStyleIdx="0" presStyleCnt="1"/>
      <dgm:spPr/>
    </dgm:pt>
    <dgm:pt modelId="{8E05FF09-6576-4902-99B1-D9275ED5120B}" type="pres">
      <dgm:prSet presAssocID="{0A97A92D-BDF7-4032-9051-18FC3E36B975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3D09A7E-68CE-4233-B257-38D24623C43C}" type="pres">
      <dgm:prSet presAssocID="{0A97A92D-BDF7-4032-9051-18FC3E36B975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02C1654-5A4B-4057-B9C6-FE1F44B3F601}" type="pres">
      <dgm:prSet presAssocID="{0A97A92D-BDF7-4032-9051-18FC3E36B975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522950B-9A2A-4823-AC52-ABB0B76BCC51}" type="pres">
      <dgm:prSet presAssocID="{0A97A92D-BDF7-4032-9051-18FC3E36B975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43D7906-6BC3-4809-8A6F-DCEB627A201B}" srcId="{0A97A92D-BDF7-4032-9051-18FC3E36B975}" destId="{467F0ECD-DFB8-4875-ABBA-AC9C2F6E2C6A}" srcOrd="0" destOrd="0" parTransId="{D0AE9507-6946-4091-89A4-2FD6812DB712}" sibTransId="{6FD624E3-9C3B-4FDF-BA8C-9B3288650921}"/>
    <dgm:cxn modelId="{22771512-6F3D-4057-B755-C94C42B203F1}" type="presOf" srcId="{467F0ECD-DFB8-4875-ABBA-AC9C2F6E2C6A}" destId="{8E05FF09-6576-4902-99B1-D9275ED5120B}" srcOrd="0" destOrd="0" presId="urn:microsoft.com/office/officeart/2005/8/layout/matrix3"/>
    <dgm:cxn modelId="{D76D163C-3FA4-4F2A-BF71-341188416402}" type="presOf" srcId="{E69F79F7-8C51-49FE-8BF6-7DD503B58F2E}" destId="{B3D09A7E-68CE-4233-B257-38D24623C43C}" srcOrd="0" destOrd="0" presId="urn:microsoft.com/office/officeart/2005/8/layout/matrix3"/>
    <dgm:cxn modelId="{8B5D5870-AE49-4EDB-BAA8-7C46333CD38A}" type="presOf" srcId="{D9C822E7-20BD-4BCF-B608-E2C56AE08AB5}" destId="{C522950B-9A2A-4823-AC52-ABB0B76BCC51}" srcOrd="0" destOrd="0" presId="urn:microsoft.com/office/officeart/2005/8/layout/matrix3"/>
    <dgm:cxn modelId="{82F630B3-8AA3-47B4-9238-82420B96CD33}" type="presOf" srcId="{4F9818B0-3DD2-448D-AB46-C2C0387917B9}" destId="{502C1654-5A4B-4057-B9C6-FE1F44B3F601}" srcOrd="0" destOrd="0" presId="urn:microsoft.com/office/officeart/2005/8/layout/matrix3"/>
    <dgm:cxn modelId="{F9B158B6-A8BE-4A63-8FA2-C6FFDFF2ADEC}" srcId="{0A97A92D-BDF7-4032-9051-18FC3E36B975}" destId="{E69F79F7-8C51-49FE-8BF6-7DD503B58F2E}" srcOrd="1" destOrd="0" parTransId="{2B373531-4816-41F1-A4CF-DB02774C574C}" sibTransId="{D8E15D7C-59F7-4DE7-91AA-52042F5AE246}"/>
    <dgm:cxn modelId="{1258E6C3-9960-49FD-8066-F8CD60A85EFA}" type="presOf" srcId="{0A97A92D-BDF7-4032-9051-18FC3E36B975}" destId="{236481DF-641A-4ACA-B5DA-2B0920ED34C2}" srcOrd="0" destOrd="0" presId="urn:microsoft.com/office/officeart/2005/8/layout/matrix3"/>
    <dgm:cxn modelId="{28F63ACD-0244-49F0-B5AF-A4EF9245DC64}" srcId="{0A97A92D-BDF7-4032-9051-18FC3E36B975}" destId="{4F9818B0-3DD2-448D-AB46-C2C0387917B9}" srcOrd="2" destOrd="0" parTransId="{04B41CB3-27E5-4414-90EC-ADBA0F6BE4F1}" sibTransId="{8665F218-8893-4C75-BA7B-DF8BF37D28DE}"/>
    <dgm:cxn modelId="{0250DBE5-E142-43D8-B98B-0517A94EE94D}" srcId="{0A97A92D-BDF7-4032-9051-18FC3E36B975}" destId="{D9C822E7-20BD-4BCF-B608-E2C56AE08AB5}" srcOrd="3" destOrd="0" parTransId="{4DAFB0AE-2DC1-42A8-B4CE-CCF9A6177F14}" sibTransId="{020E7D16-6371-4643-97C1-DDCF5F374575}"/>
    <dgm:cxn modelId="{C560BEDE-760E-4918-8446-2703F56B479A}" type="presParOf" srcId="{236481DF-641A-4ACA-B5DA-2B0920ED34C2}" destId="{D4854E22-20D0-481C-9CA8-36EAA824AEDE}" srcOrd="0" destOrd="0" presId="urn:microsoft.com/office/officeart/2005/8/layout/matrix3"/>
    <dgm:cxn modelId="{169E86C6-A9EA-471D-BB0A-EA81F7B2F04C}" type="presParOf" srcId="{236481DF-641A-4ACA-B5DA-2B0920ED34C2}" destId="{8E05FF09-6576-4902-99B1-D9275ED5120B}" srcOrd="1" destOrd="0" presId="urn:microsoft.com/office/officeart/2005/8/layout/matrix3"/>
    <dgm:cxn modelId="{BA484924-D54A-44E2-95BB-B5E4A7478DF7}" type="presParOf" srcId="{236481DF-641A-4ACA-B5DA-2B0920ED34C2}" destId="{B3D09A7E-68CE-4233-B257-38D24623C43C}" srcOrd="2" destOrd="0" presId="urn:microsoft.com/office/officeart/2005/8/layout/matrix3"/>
    <dgm:cxn modelId="{D2E9AA07-47A6-4EFD-9687-22E65CC51695}" type="presParOf" srcId="{236481DF-641A-4ACA-B5DA-2B0920ED34C2}" destId="{502C1654-5A4B-4057-B9C6-FE1F44B3F601}" srcOrd="3" destOrd="0" presId="urn:microsoft.com/office/officeart/2005/8/layout/matrix3"/>
    <dgm:cxn modelId="{335AB7DF-BF02-4ED4-ACB9-FCC7F569DAEE}" type="presParOf" srcId="{236481DF-641A-4ACA-B5DA-2B0920ED34C2}" destId="{C522950B-9A2A-4823-AC52-ABB0B76BCC5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54E22-20D0-481C-9CA8-36EAA824AEDE}">
      <dsp:nvSpPr>
        <dsp:cNvPr id="0" name=""/>
        <dsp:cNvSpPr/>
      </dsp:nvSpPr>
      <dsp:spPr>
        <a:xfrm>
          <a:off x="1104027" y="0"/>
          <a:ext cx="4435679" cy="4435679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E05FF09-6576-4902-99B1-D9275ED5120B}">
      <dsp:nvSpPr>
        <dsp:cNvPr id="0" name=""/>
        <dsp:cNvSpPr/>
      </dsp:nvSpPr>
      <dsp:spPr>
        <a:xfrm>
          <a:off x="1525417" y="421389"/>
          <a:ext cx="1729914" cy="1729914"/>
        </a:xfrm>
        <a:prstGeom prst="roundRect">
          <a:avLst/>
        </a:prstGeom>
        <a:blipFill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O`quvchilar</a:t>
          </a:r>
          <a:r>
            <a:rPr lang="en-US" sz="1200" kern="1200" dirty="0"/>
            <a:t>,  </a:t>
          </a:r>
          <a:r>
            <a:rPr lang="en-US" sz="1200" kern="1200" dirty="0" err="1"/>
            <a:t>O’tilgan</a:t>
          </a:r>
          <a:r>
            <a:rPr lang="en-US" sz="1200" kern="1200" dirty="0"/>
            <a:t>  </a:t>
          </a:r>
          <a:r>
            <a:rPr lang="en-US" sz="1200" kern="1200" dirty="0" err="1"/>
            <a:t>darslarni</a:t>
          </a:r>
          <a:r>
            <a:rPr lang="en-US" sz="1200" kern="1200" dirty="0"/>
            <a:t> </a:t>
          </a:r>
          <a:r>
            <a:rPr lang="en-US" sz="1200" kern="1200" dirty="0" err="1"/>
            <a:t>mustahkamladingiz</a:t>
          </a:r>
          <a:r>
            <a:rPr lang="en-US" sz="1200" kern="1200" dirty="0"/>
            <a:t> .</a:t>
          </a:r>
          <a:endParaRPr lang="ru-RU" sz="1200" kern="1200" dirty="0"/>
        </a:p>
      </dsp:txBody>
      <dsp:txXfrm>
        <a:off x="1609864" y="505836"/>
        <a:ext cx="1561020" cy="1561020"/>
      </dsp:txXfrm>
    </dsp:sp>
    <dsp:sp modelId="{B3D09A7E-68CE-4233-B257-38D24623C43C}">
      <dsp:nvSpPr>
        <dsp:cNvPr id="0" name=""/>
        <dsp:cNvSpPr/>
      </dsp:nvSpPr>
      <dsp:spPr>
        <a:xfrm>
          <a:off x="3388402" y="421389"/>
          <a:ext cx="1729914" cy="1729914"/>
        </a:xfrm>
        <a:prstGeom prst="roundRect">
          <a:avLst/>
        </a:prstGeom>
        <a:blipFill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Mantiqiy</a:t>
          </a:r>
          <a:r>
            <a:rPr lang="en-US" sz="1200" kern="1200" dirty="0"/>
            <a:t>  </a:t>
          </a:r>
          <a:r>
            <a:rPr lang="en-US" sz="1200" kern="1200" dirty="0" err="1"/>
            <a:t>fikrlashingizni</a:t>
          </a:r>
          <a:r>
            <a:rPr lang="en-US" sz="1200" kern="1200" dirty="0"/>
            <a:t>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rivojlantirdingiz</a:t>
          </a:r>
          <a:r>
            <a:rPr lang="en-US" sz="1200" kern="1200" dirty="0"/>
            <a:t>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</dsp:txBody>
      <dsp:txXfrm>
        <a:off x="3472849" y="505836"/>
        <a:ext cx="1561020" cy="1561020"/>
      </dsp:txXfrm>
    </dsp:sp>
    <dsp:sp modelId="{502C1654-5A4B-4057-B9C6-FE1F44B3F601}">
      <dsp:nvSpPr>
        <dsp:cNvPr id="0" name=""/>
        <dsp:cNvSpPr/>
      </dsp:nvSpPr>
      <dsp:spPr>
        <a:xfrm>
          <a:off x="1525417" y="2284374"/>
          <a:ext cx="1729914" cy="1729914"/>
        </a:xfrm>
        <a:prstGeom prst="roundRect">
          <a:avLst/>
        </a:prstGeom>
        <a:blipFill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O’nli</a:t>
          </a:r>
          <a:r>
            <a:rPr lang="en-US" sz="1200" kern="1200" dirty="0"/>
            <a:t>  </a:t>
          </a:r>
          <a:r>
            <a:rPr lang="en-US" sz="1200" kern="1200" dirty="0" err="1"/>
            <a:t>kasrlar</a:t>
          </a:r>
          <a:r>
            <a:rPr lang="en-US" sz="1200" kern="1200" dirty="0"/>
            <a:t> </a:t>
          </a:r>
          <a:r>
            <a:rPr lang="en-US" sz="1200" kern="1200" dirty="0" err="1"/>
            <a:t>haqidagi</a:t>
          </a:r>
          <a:r>
            <a:rPr lang="en-US" sz="1200" kern="1200" dirty="0"/>
            <a:t> </a:t>
          </a:r>
          <a:r>
            <a:rPr lang="en-US" sz="1200" kern="1200" dirty="0" err="1"/>
            <a:t>tushunchangizni</a:t>
          </a:r>
          <a:r>
            <a:rPr lang="en-US" sz="1200" kern="1200" dirty="0"/>
            <a:t> </a:t>
          </a:r>
          <a:r>
            <a:rPr lang="en-US" sz="1200" kern="1200" dirty="0" err="1"/>
            <a:t>boyitdingiz</a:t>
          </a:r>
          <a:r>
            <a:rPr lang="en-US" sz="1200" kern="1200" dirty="0"/>
            <a:t> .</a:t>
          </a:r>
          <a:endParaRPr lang="ru-RU" sz="1200" kern="1200" dirty="0"/>
        </a:p>
      </dsp:txBody>
      <dsp:txXfrm>
        <a:off x="1609864" y="2368821"/>
        <a:ext cx="1561020" cy="1561020"/>
      </dsp:txXfrm>
    </dsp:sp>
    <dsp:sp modelId="{C522950B-9A2A-4823-AC52-ABB0B76BCC51}">
      <dsp:nvSpPr>
        <dsp:cNvPr id="0" name=""/>
        <dsp:cNvSpPr/>
      </dsp:nvSpPr>
      <dsp:spPr>
        <a:xfrm>
          <a:off x="3388402" y="2284374"/>
          <a:ext cx="1729914" cy="1729914"/>
        </a:xfrm>
        <a:prstGeom prst="roundRect">
          <a:avLst/>
        </a:prstGeom>
        <a:blipFill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sizlar</a:t>
          </a:r>
          <a:r>
            <a:rPr lang="en-US" sz="1200" kern="1200" dirty="0"/>
            <a:t> </a:t>
          </a:r>
          <a:r>
            <a:rPr lang="en-US" sz="1200" kern="1200" dirty="0" err="1"/>
            <a:t>bugungi</a:t>
          </a:r>
          <a:r>
            <a:rPr lang="en-US" sz="1200" kern="1200" dirty="0"/>
            <a:t>   </a:t>
          </a:r>
          <a:r>
            <a:rPr lang="en-US" sz="1200" kern="1200" dirty="0" err="1"/>
            <a:t>dars</a:t>
          </a:r>
          <a:r>
            <a:rPr lang="en-US" sz="1200" kern="1200" dirty="0"/>
            <a:t>  </a:t>
          </a:r>
          <a:r>
            <a:rPr lang="en-US" sz="1200" kern="1200" dirty="0" err="1"/>
            <a:t>orqali</a:t>
          </a:r>
          <a:r>
            <a:rPr lang="en-US" sz="1200" kern="1200" dirty="0"/>
            <a:t> </a:t>
          </a:r>
          <a:r>
            <a:rPr lang="en-US" sz="1200" kern="1200" dirty="0" err="1"/>
            <a:t>o’nli</a:t>
          </a:r>
          <a:r>
            <a:rPr lang="en-US" sz="1200" kern="1200" dirty="0"/>
            <a:t> </a:t>
          </a:r>
          <a:r>
            <a:rPr lang="en-US" sz="1200" kern="1200" dirty="0" err="1"/>
            <a:t>kasrlarni</a:t>
          </a:r>
          <a:r>
            <a:rPr lang="en-US" sz="1200" kern="1200" dirty="0"/>
            <a:t> </a:t>
          </a:r>
          <a:r>
            <a:rPr lang="en-US" sz="1200" kern="1200" dirty="0" err="1"/>
            <a:t>taqqoslashni</a:t>
          </a:r>
          <a:r>
            <a:rPr lang="en-US" sz="1200" kern="1200" dirty="0"/>
            <a:t> </a:t>
          </a:r>
          <a:r>
            <a:rPr lang="en-US" sz="1200" kern="1200" dirty="0" err="1"/>
            <a:t>o`rgandingiz</a:t>
          </a:r>
          <a:r>
            <a:rPr lang="en-US" sz="1200" kern="1200" dirty="0"/>
            <a:t>.    </a:t>
          </a:r>
          <a:endParaRPr lang="ru-RU" sz="1200" kern="1200" dirty="0"/>
        </a:p>
      </dsp:txBody>
      <dsp:txXfrm>
        <a:off x="3472849" y="2368821"/>
        <a:ext cx="1561020" cy="1561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4261367-8E55-47D4-A02B-FB6818868481}" type="datetimeFigureOut">
              <a:rPr lang="ru-RU"/>
              <a:pPr>
                <a:defRPr/>
              </a:pPr>
              <a:t>11.01.2021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18050"/>
            <a:ext cx="5453062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432925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212172-E574-4847-8142-B5D7702C7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450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78F6D7-7125-485F-B13E-AC0DA9B165B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9E11714-CB83-4957-B1D7-C87C4C71E8F8}" type="datetimeFigureOut">
              <a:rPr lang="ru-RU" smtClean="0"/>
              <a:pPr>
                <a:defRPr/>
              </a:pPr>
              <a:t>11.01.2021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2207C0-B2BC-4463-89A6-501213ADD3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7FFA66-E04B-4EAB-9D15-93C1183B4542}" type="datetimeFigureOut">
              <a:rPr lang="ru-RU" smtClean="0"/>
              <a:pPr>
                <a:defRPr/>
              </a:pPr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2EBE5-0014-4FD4-A23D-9A4DDE05CB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683BD2-8AC6-49A7-9F54-B81ABB92AC1F}" type="datetimeFigureOut">
              <a:rPr lang="ru-RU" smtClean="0"/>
              <a:pPr>
                <a:defRPr/>
              </a:pPr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A8832-EFC7-4ECF-8F29-BA06F5D3BE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9E744-3402-46D2-9CFB-C3A98EC68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A380FF-2D0A-4598-9680-077C9C7CF31A}" type="datetimeFigureOut">
              <a:rPr lang="ru-RU" smtClean="0"/>
              <a:pPr>
                <a:defRPr/>
              </a:pPr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6B7CC-D10A-4802-9C89-82DCE35044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2383F0-0B29-4AA0-AFE9-B48427F0A476}" type="datetimeFigureOut">
              <a:rPr lang="ru-RU" smtClean="0"/>
              <a:pPr>
                <a:defRPr/>
              </a:pPr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7BFC7-FF9F-41B6-BB5D-07A3A51FAB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4262E1-0F24-452A-A056-E04E1C1BFF9A}" type="datetimeFigureOut">
              <a:rPr lang="ru-RU" smtClean="0"/>
              <a:pPr>
                <a:defRPr/>
              </a:pPr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84F5F-B85A-4D9C-BA5E-5CA6F63ADE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5FC6E4-4C48-4870-9427-249235DDBF42}" type="datetimeFigureOut">
              <a:rPr lang="ru-RU" smtClean="0"/>
              <a:pPr>
                <a:defRPr/>
              </a:pPr>
              <a:t>11.01.2021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08FDE-27BD-4260-9C35-615B7238B0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B33D55-3AA0-44B9-ACD8-F4FDE12F27AA}" type="datetimeFigureOut">
              <a:rPr lang="ru-RU" smtClean="0"/>
              <a:pPr>
                <a:defRPr/>
              </a:pPr>
              <a:t>11.01.2021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A81D7A-D0A5-4250-A6D9-D884893531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377332-6C05-432B-A3E9-F0DB7AE456E9}" type="datetimeFigureOut">
              <a:rPr lang="ru-RU" smtClean="0"/>
              <a:pPr>
                <a:defRPr/>
              </a:pPr>
              <a:t>11.01.2021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6A60ED-55C4-456B-8546-7628717056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5EE4CB13-FD8E-4A61-A95C-2102F1050409}" type="datetimeFigureOut">
              <a:rPr lang="ru-RU" smtClean="0"/>
              <a:pPr>
                <a:defRPr/>
              </a:pPr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17673-93ED-4230-AAD9-DAE2DDB6C2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824E54-FFF9-4809-AD4D-0449DFB60851}" type="datetimeFigureOut">
              <a:rPr lang="ru-RU" smtClean="0"/>
              <a:pPr>
                <a:defRPr/>
              </a:pPr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4147282-5435-4144-9214-5933399D08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2.jpe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F15559B-E39A-4F31-BBCF-03578EDD5296}" type="datetimeFigureOut">
              <a:rPr lang="ru-RU" smtClean="0"/>
              <a:pPr>
                <a:defRPr/>
              </a:pPr>
              <a:t>11.01.2021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C3D84C2-F609-4E45-B2CE-61FE324FC4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17.gif" /><Relationship Id="rId5" Type="http://schemas.openxmlformats.org/officeDocument/2006/relationships/image" Target="../media/image16.gif" /><Relationship Id="rId4" Type="http://schemas.openxmlformats.org/officeDocument/2006/relationships/image" Target="../media/image15.gif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17.gif" /><Relationship Id="rId4" Type="http://schemas.openxmlformats.org/officeDocument/2006/relationships/image" Target="../media/image16.gif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 /><Relationship Id="rId2" Type="http://schemas.openxmlformats.org/officeDocument/2006/relationships/image" Target="../media/image18.png" /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6.gif" /><Relationship Id="rId5" Type="http://schemas.openxmlformats.org/officeDocument/2006/relationships/image" Target="../media/image21.png" /><Relationship Id="rId4" Type="http://schemas.openxmlformats.org/officeDocument/2006/relationships/image" Target="../media/image20.png" 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 /><Relationship Id="rId3" Type="http://schemas.openxmlformats.org/officeDocument/2006/relationships/image" Target="../media/image22.png" /><Relationship Id="rId7" Type="http://schemas.openxmlformats.org/officeDocument/2006/relationships/image" Target="../media/image16.gif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17.gif" /><Relationship Id="rId5" Type="http://schemas.openxmlformats.org/officeDocument/2006/relationships/image" Target="../media/image24.png" /><Relationship Id="rId4" Type="http://schemas.openxmlformats.org/officeDocument/2006/relationships/image" Target="../media/image23.png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15.gif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16.gif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6.gif" /><Relationship Id="rId5" Type="http://schemas.openxmlformats.org/officeDocument/2006/relationships/image" Target="../media/image15.gif" /><Relationship Id="rId4" Type="http://schemas.openxmlformats.org/officeDocument/2006/relationships/image" Target="../media/image29.png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 /><Relationship Id="rId2" Type="http://schemas.openxmlformats.org/officeDocument/2006/relationships/image" Target="../media/image30.pn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8.wmf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0.pn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13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 l="29578" t="54115" r="25352" b="11191"/>
          <a:stretch>
            <a:fillRect/>
          </a:stretch>
        </p:blipFill>
        <p:spPr bwMode="auto">
          <a:xfrm>
            <a:off x="3643313" y="4214813"/>
            <a:ext cx="2286000" cy="2214562"/>
          </a:xfrm>
          <a:prstGeom prst="rect">
            <a:avLst/>
          </a:prstGeom>
          <a:noFill/>
          <a:ln w="76200">
            <a:solidFill>
              <a:srgbClr val="66FFFF"/>
            </a:solidFill>
            <a:miter lim="800000"/>
            <a:headEnd/>
            <a:tailEnd/>
          </a:ln>
        </p:spPr>
      </p:pic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571500"/>
            <a:ext cx="8215313" cy="2571750"/>
          </a:xfrm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br>
              <a:rPr lang="en-US" sz="2000" cap="none" dirty="0">
                <a:solidFill>
                  <a:srgbClr val="545E70"/>
                </a:solidFill>
              </a:rPr>
            </a:br>
            <a:br>
              <a:rPr lang="en-US" sz="2000" cap="none" dirty="0">
                <a:solidFill>
                  <a:srgbClr val="545E70"/>
                </a:solidFill>
              </a:rPr>
            </a:br>
            <a:br>
              <a:rPr lang="en-US" sz="2000" cap="none" dirty="0">
                <a:solidFill>
                  <a:srgbClr val="545E70"/>
                </a:solidFill>
              </a:rPr>
            </a:br>
            <a:br>
              <a:rPr lang="en-US" sz="2000" cap="none" dirty="0">
                <a:solidFill>
                  <a:srgbClr val="545E70"/>
                </a:solidFill>
              </a:rPr>
            </a:br>
            <a:br>
              <a:rPr lang="en-US" sz="2000" cap="none" dirty="0">
                <a:solidFill>
                  <a:srgbClr val="545E70"/>
                </a:solidFill>
              </a:rPr>
            </a:br>
            <a:br>
              <a:rPr lang="en-US" sz="2000" cap="none" dirty="0">
                <a:solidFill>
                  <a:srgbClr val="545E70"/>
                </a:solidFill>
              </a:rPr>
            </a:br>
            <a:br>
              <a:rPr lang="en-US" sz="2000" cap="none" dirty="0">
                <a:solidFill>
                  <a:srgbClr val="545E70"/>
                </a:solidFill>
              </a:rPr>
            </a:br>
            <a:br>
              <a:rPr lang="en-US" sz="2000" cap="none" dirty="0">
                <a:solidFill>
                  <a:srgbClr val="545E70"/>
                </a:solidFill>
              </a:rPr>
            </a:br>
            <a:br>
              <a:rPr lang="en-US" sz="2000" cap="none" dirty="0">
                <a:solidFill>
                  <a:srgbClr val="545E70"/>
                </a:solidFill>
              </a:rPr>
            </a:br>
            <a:br>
              <a:rPr lang="en-US" sz="2000" cap="none" dirty="0">
                <a:solidFill>
                  <a:srgbClr val="545E70"/>
                </a:solidFill>
              </a:rPr>
            </a:br>
            <a:br>
              <a:rPr lang="ru-RU" sz="2200" cap="none" dirty="0">
                <a:solidFill>
                  <a:srgbClr val="545E70"/>
                </a:solidFill>
              </a:rPr>
            </a:br>
            <a:br>
              <a:rPr lang="en-US" sz="24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2500" cap="none" dirty="0">
                <a:solidFill>
                  <a:srgbClr val="990000"/>
                </a:solidFill>
                <a:latin typeface="Cooper"/>
              </a:rPr>
            </a:br>
            <a:br>
              <a:rPr lang="en-US" sz="2500" cap="none" dirty="0">
                <a:solidFill>
                  <a:srgbClr val="990000"/>
                </a:solidFill>
                <a:latin typeface="Cooper"/>
              </a:rPr>
            </a:br>
            <a:br>
              <a:rPr lang="en-US" sz="2500" cap="none" dirty="0">
                <a:solidFill>
                  <a:srgbClr val="990000"/>
                </a:solidFill>
                <a:latin typeface="Cooper"/>
              </a:rPr>
            </a:br>
            <a:br>
              <a:rPr lang="en-US" sz="2500" cap="none" dirty="0">
                <a:solidFill>
                  <a:srgbClr val="990000"/>
                </a:solidFill>
                <a:latin typeface="Cooper"/>
              </a:rPr>
            </a:br>
            <a:r>
              <a:rPr lang="en-US" sz="2500" dirty="0">
                <a:solidFill>
                  <a:schemeClr val="tx1"/>
                </a:solidFill>
                <a:latin typeface="Algerian" pitchFamily="82" charset="0"/>
              </a:rPr>
              <a:t>20-</a:t>
            </a:r>
            <a:r>
              <a:rPr lang="en-US" sz="2000" cap="none" dirty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MAKTABINING MATEMATIKA FANI O’QITUVCHISI Xamidullayeva Shaxnoza</a:t>
            </a:r>
            <a:br>
              <a:rPr lang="en-US" sz="2000" cap="none" dirty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</a:br>
            <a:r>
              <a:rPr lang="en-US" sz="2000" cap="none" dirty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5 –</a:t>
            </a:r>
            <a:r>
              <a:rPr lang="en-US" sz="1800" cap="none" dirty="0" err="1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sinf</a:t>
            </a:r>
            <a:r>
              <a:rPr lang="en-US" sz="1800" dirty="0" err="1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da</a:t>
            </a:r>
            <a:br>
              <a:rPr lang="en-US" sz="2000" cap="none" dirty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</a:br>
            <a:r>
              <a:rPr lang="en-US" sz="2000" cap="none" dirty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  </a:t>
            </a:r>
            <a:r>
              <a:rPr lang="en-US" sz="2200" cap="none" dirty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“</a:t>
            </a:r>
            <a:r>
              <a:rPr lang="en-US" sz="2000" cap="none" dirty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O’NLI KASRLARNI TAQQOSLASH </a:t>
            </a:r>
            <a:r>
              <a:rPr lang="en-US" sz="2000" cap="none" dirty="0" err="1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va</a:t>
            </a:r>
            <a:r>
              <a:rPr lang="en-US" sz="2000" cap="none" dirty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 </a:t>
            </a:r>
            <a:r>
              <a:rPr lang="en-US" sz="2000" cap="none" dirty="0" err="1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yaxlitlashga</a:t>
            </a:r>
            <a:r>
              <a:rPr lang="en-US" sz="2000" cap="none" dirty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 </a:t>
            </a:r>
            <a:r>
              <a:rPr lang="en-US" sz="2000" cap="none" dirty="0" err="1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doir</a:t>
            </a:r>
            <a:r>
              <a:rPr lang="en-US" sz="2000" cap="none" dirty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 </a:t>
            </a:r>
            <a:r>
              <a:rPr lang="en-US" sz="2000" cap="none" dirty="0" err="1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misollar</a:t>
            </a:r>
            <a:r>
              <a:rPr lang="en-US" sz="2000" cap="none" dirty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 </a:t>
            </a:r>
            <a:r>
              <a:rPr lang="en-US" sz="2000" cap="none" dirty="0" err="1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yechish</a:t>
            </a:r>
            <a:r>
              <a:rPr lang="en-US" sz="2200" cap="none" dirty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”</a:t>
            </a:r>
            <a:r>
              <a:rPr lang="en-US" sz="2000" cap="none" dirty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  </a:t>
            </a:r>
            <a:br>
              <a:rPr lang="en-US" sz="2000" cap="none" dirty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</a:br>
            <a:r>
              <a:rPr lang="en-US" sz="2000" cap="none" dirty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MAVZUSIDAGI  OCHIQ  DARS</a:t>
            </a:r>
            <a:br>
              <a:rPr lang="en-US" sz="2000" cap="none" dirty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</a:br>
            <a:endParaRPr lang="ru-RU" sz="2000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0" name="WordArt 3"/>
          <p:cNvSpPr>
            <a:spLocks noChangeArrowheads="1" noChangeShapeType="1" noTextEdit="1"/>
          </p:cNvSpPr>
          <p:nvPr/>
        </p:nvSpPr>
        <p:spPr bwMode="auto">
          <a:xfrm>
            <a:off x="1928813" y="2714625"/>
            <a:ext cx="6192837" cy="172878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Rockwell Extra Bold"/>
              </a:rPr>
              <a:t> </a:t>
            </a:r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232CE1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Rockwell Extra Bold"/>
              </a:rPr>
              <a:t>ISHLANMASI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232CE1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Rockwell Extra Bold"/>
            </a:endParaRPr>
          </a:p>
        </p:txBody>
      </p:sp>
    </p:spTree>
  </p:cSld>
  <p:clrMapOvr>
    <a:masterClrMapping/>
  </p:clrMapOvr>
  <p:transition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4100" name="Picture 2" descr="C:\Documents and Settings\Admin\Мои документы\для презентаций\для презентаций\фоны для школы\67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19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Прямоугольник 4"/>
          <p:cNvSpPr>
            <a:spLocks noChangeArrowheads="1"/>
          </p:cNvSpPr>
          <p:nvPr/>
        </p:nvSpPr>
        <p:spPr bwMode="auto">
          <a:xfrm>
            <a:off x="571500" y="428625"/>
            <a:ext cx="778668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4000" b="1" dirty="0">
                <a:latin typeface="Century Schoolbook" pitchFamily="18" charset="0"/>
              </a:rPr>
              <a:t>☻</a:t>
            </a:r>
            <a:r>
              <a:rPr lang="en-US" sz="4000" b="1" dirty="0">
                <a:latin typeface="Century Schoolbook" pitchFamily="18" charset="0"/>
              </a:rPr>
              <a:t> </a:t>
            </a:r>
            <a:r>
              <a:rPr lang="en-US" sz="4000" b="1" dirty="0" err="1">
                <a:latin typeface="Century Schoolbook" pitchFamily="18" charset="0"/>
              </a:rPr>
              <a:t>o’rnida</a:t>
            </a:r>
            <a:r>
              <a:rPr lang="en-US" sz="4000" b="1" dirty="0">
                <a:latin typeface="Century Schoolbook" pitchFamily="18" charset="0"/>
              </a:rPr>
              <a:t> </a:t>
            </a:r>
            <a:r>
              <a:rPr lang="en-US" sz="4000" b="1" dirty="0" err="1">
                <a:latin typeface="Century Schoolbook" pitchFamily="18" charset="0"/>
              </a:rPr>
              <a:t>qanday</a:t>
            </a:r>
            <a:r>
              <a:rPr lang="en-US" sz="4000" b="1" dirty="0">
                <a:latin typeface="Century Schoolbook" pitchFamily="18" charset="0"/>
              </a:rPr>
              <a:t> son </a:t>
            </a:r>
            <a:r>
              <a:rPr lang="en-US" sz="4000" b="1" dirty="0" err="1">
                <a:latin typeface="Century Schoolbook" pitchFamily="18" charset="0"/>
              </a:rPr>
              <a:t>yashiringanini</a:t>
            </a:r>
            <a:r>
              <a:rPr lang="en-US" sz="4000" b="1" dirty="0">
                <a:latin typeface="Century Schoolbook" pitchFamily="18" charset="0"/>
              </a:rPr>
              <a:t> toping </a:t>
            </a:r>
          </a:p>
          <a:p>
            <a:endParaRPr lang="en-US" sz="4000" b="1" dirty="0">
              <a:latin typeface="Century Schoolbook" pitchFamily="18" charset="0"/>
            </a:endParaRPr>
          </a:p>
          <a:p>
            <a:r>
              <a:rPr lang="ru-RU" sz="4000" b="1" dirty="0">
                <a:latin typeface="Century Schoolbook" pitchFamily="18" charset="0"/>
              </a:rPr>
              <a:t>☻ + ☻ +6= ☻ + ☻ + ☻ + ☻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857375" y="2714625"/>
            <a:ext cx="103746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  <a:latin typeface="Century Schoolbook" pitchFamily="18" charset="0"/>
              </a:rPr>
              <a:t>A</a:t>
            </a:r>
            <a:r>
              <a:rPr lang="ru-RU" sz="3200" b="1" i="1" dirty="0">
                <a:solidFill>
                  <a:srgbClr val="0070C0"/>
                </a:solidFill>
                <a:latin typeface="Century Schoolbook" pitchFamily="18" charset="0"/>
              </a:rPr>
              <a:t>)2</a:t>
            </a:r>
          </a:p>
          <a:p>
            <a:r>
              <a:rPr lang="en-US" sz="3200" b="1" i="1" dirty="0">
                <a:solidFill>
                  <a:srgbClr val="0070C0"/>
                </a:solidFill>
                <a:latin typeface="Century Schoolbook" pitchFamily="18" charset="0"/>
              </a:rPr>
              <a:t>B</a:t>
            </a:r>
            <a:r>
              <a:rPr lang="ru-RU" sz="3200" b="1" i="1" dirty="0">
                <a:solidFill>
                  <a:srgbClr val="0070C0"/>
                </a:solidFill>
                <a:latin typeface="Century Schoolbook" pitchFamily="18" charset="0"/>
              </a:rPr>
              <a:t>)3 </a:t>
            </a:r>
          </a:p>
          <a:p>
            <a:r>
              <a:rPr lang="en-US" sz="3200" b="1" i="1" dirty="0">
                <a:solidFill>
                  <a:srgbClr val="0070C0"/>
                </a:solidFill>
                <a:latin typeface="Century Schoolbook" pitchFamily="18" charset="0"/>
              </a:rPr>
              <a:t>C</a:t>
            </a:r>
            <a:r>
              <a:rPr lang="ru-RU" sz="3200" b="1" i="1" dirty="0">
                <a:solidFill>
                  <a:srgbClr val="0070C0"/>
                </a:solidFill>
                <a:latin typeface="Century Schoolbook" pitchFamily="18" charset="0"/>
              </a:rPr>
              <a:t>)4 </a:t>
            </a:r>
          </a:p>
          <a:p>
            <a:r>
              <a:rPr lang="en-US" sz="3200" b="1" i="1" dirty="0">
                <a:solidFill>
                  <a:srgbClr val="0070C0"/>
                </a:solidFill>
                <a:latin typeface="Century Schoolbook" pitchFamily="18" charset="0"/>
              </a:rPr>
              <a:t>D</a:t>
            </a:r>
            <a:r>
              <a:rPr lang="ru-RU" sz="3200" b="1" i="1" dirty="0">
                <a:solidFill>
                  <a:srgbClr val="0070C0"/>
                </a:solidFill>
                <a:latin typeface="Century Schoolbook" pitchFamily="18" charset="0"/>
              </a:rPr>
              <a:t>)5 </a:t>
            </a:r>
          </a:p>
          <a:p>
            <a:r>
              <a:rPr lang="en-US" sz="3200" b="1" i="1" dirty="0">
                <a:solidFill>
                  <a:srgbClr val="0070C0"/>
                </a:solidFill>
                <a:latin typeface="Century Schoolbook" pitchFamily="18" charset="0"/>
              </a:rPr>
              <a:t>E</a:t>
            </a:r>
            <a:r>
              <a:rPr lang="ru-RU" sz="3200" b="1" i="1" dirty="0">
                <a:solidFill>
                  <a:srgbClr val="0070C0"/>
                </a:solidFill>
                <a:latin typeface="Century Schoolbook" pitchFamily="18" charset="0"/>
              </a:rPr>
              <a:t>)6 </a:t>
            </a:r>
          </a:p>
        </p:txBody>
      </p:sp>
      <p:pic>
        <p:nvPicPr>
          <p:cNvPr id="4103" name="Picture 2" descr="C:\Documents and Settings\Admin\Мои документы\для презентаций\рисунки\school02-2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44" y="357166"/>
            <a:ext cx="1500166" cy="2042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Улыбающееся лицо 7"/>
          <p:cNvSpPr/>
          <p:nvPr/>
        </p:nvSpPr>
        <p:spPr>
          <a:xfrm>
            <a:off x="1357313" y="3286125"/>
            <a:ext cx="428625" cy="428625"/>
          </a:xfrm>
          <a:prstGeom prst="smileyFac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786063" y="5715000"/>
            <a:ext cx="48577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  <a:latin typeface="Century Schoolbook" pitchFamily="18" charset="0"/>
              </a:rPr>
              <a:t>3+3+6 = 3+3+3+3</a:t>
            </a:r>
            <a:endParaRPr lang="ru-RU" sz="4400" b="1" i="1" dirty="0">
              <a:solidFill>
                <a:schemeClr val="accent5">
                  <a:lumMod val="50000"/>
                </a:schemeClr>
              </a:solidFill>
              <a:latin typeface="Century Schoolbook" pitchFamily="18" charset="0"/>
            </a:endParaRPr>
          </a:p>
        </p:txBody>
      </p:sp>
      <p:pic>
        <p:nvPicPr>
          <p:cNvPr id="10" name="Picture 2" descr="C:\Users\Ирина Михайловна\Desktop\MOI7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46" y="3000372"/>
            <a:ext cx="2448093" cy="2526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C:\Documents and Settings\Admin\Мои документы\для презентаций\Анимация\анимашки\17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86" y="5000636"/>
            <a:ext cx="714375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Documents and Settings\Admin\Мои документы\для презентаций\Анимация\анимашки\16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4286256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Documents and Settings\Admin\Мои документы\для презентаций\для презентаций\фоны для школы\67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19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71688" y="285750"/>
            <a:ext cx="6215062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atin typeface="Century Schoolbook" pitchFamily="18" charset="0"/>
              </a:rPr>
              <a:t>Ko’paytma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qanday</a:t>
            </a:r>
            <a:r>
              <a:rPr lang="en-US" sz="2800" b="1" dirty="0">
                <a:latin typeface="Century Schoolbook" pitchFamily="18" charset="0"/>
              </a:rPr>
              <a:t> son </a:t>
            </a:r>
            <a:r>
              <a:rPr lang="en-US" sz="2800" b="1" dirty="0" err="1">
                <a:latin typeface="Century Schoolbook" pitchFamily="18" charset="0"/>
              </a:rPr>
              <a:t>bilan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tugaydi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ru-RU" sz="2800" b="1" dirty="0">
                <a:latin typeface="Century Schoolbook" pitchFamily="18" charset="0"/>
              </a:rPr>
              <a:t>1∙ 2 ∙3 ∙4 ∙5 ∙… ∙11 ∙12?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Century Schoolbook" pitchFamily="18" charset="0"/>
            </a:endParaRPr>
          </a:p>
          <a:p>
            <a:pPr marL="2057400" indent="-1682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latin typeface="Century Schoolbook" pitchFamily="18" charset="0"/>
              </a:rPr>
              <a:t>A</a:t>
            </a:r>
            <a:r>
              <a:rPr lang="ru-RU" sz="2800" b="1" i="1" dirty="0">
                <a:latin typeface="Century Schoolbook" pitchFamily="18" charset="0"/>
              </a:rPr>
              <a:t>)2</a:t>
            </a:r>
          </a:p>
          <a:p>
            <a:pPr marL="2057400" indent="-1682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atin typeface="Century Schoolbook" pitchFamily="18" charset="0"/>
              </a:rPr>
              <a:t>В)8</a:t>
            </a:r>
          </a:p>
          <a:p>
            <a:pPr marL="2057400" indent="-1682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latin typeface="Century Schoolbook" pitchFamily="18" charset="0"/>
              </a:rPr>
              <a:t>C</a:t>
            </a:r>
            <a:r>
              <a:rPr lang="ru-RU" sz="2800" b="1" i="1" dirty="0">
                <a:latin typeface="Century Schoolbook" pitchFamily="18" charset="0"/>
              </a:rPr>
              <a:t>)0</a:t>
            </a:r>
          </a:p>
          <a:p>
            <a:pPr marL="2057400" indent="-1682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latin typeface="Century Schoolbook" pitchFamily="18" charset="0"/>
              </a:rPr>
              <a:t>D</a:t>
            </a:r>
            <a:r>
              <a:rPr lang="ru-RU" sz="2800" b="1" i="1" dirty="0">
                <a:latin typeface="Century Schoolbook" pitchFamily="18" charset="0"/>
              </a:rPr>
              <a:t>)1</a:t>
            </a:r>
          </a:p>
          <a:p>
            <a:pPr marL="2057400" indent="-1682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atin typeface="Century Schoolbook" pitchFamily="18" charset="0"/>
              </a:rPr>
              <a:t>Е)5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4071938"/>
            <a:ext cx="9144000" cy="646112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6600"/>
                </a:solidFill>
                <a:latin typeface="Century Schoolbook" pitchFamily="18" charset="0"/>
              </a:rPr>
              <a:t>1 ∙ 2 ∙ 3 ∙ 4 ∙ 5 ∙… ∙ 1</a:t>
            </a:r>
            <a:r>
              <a:rPr lang="ru-RU" sz="3600" b="1" u="sng">
                <a:solidFill>
                  <a:srgbClr val="006600"/>
                </a:solidFill>
                <a:latin typeface="Century Schoolbook" pitchFamily="18" charset="0"/>
              </a:rPr>
              <a:t>0</a:t>
            </a:r>
            <a:r>
              <a:rPr lang="ru-RU" sz="3600" b="1">
                <a:solidFill>
                  <a:srgbClr val="006600"/>
                </a:solidFill>
                <a:latin typeface="Century Schoolbook" pitchFamily="18" charset="0"/>
              </a:rPr>
              <a:t> ∙ 11 ∙ 12 = ……..0</a:t>
            </a:r>
          </a:p>
        </p:txBody>
      </p:sp>
      <p:sp>
        <p:nvSpPr>
          <p:cNvPr id="13" name="Улыбающееся лицо 12"/>
          <p:cNvSpPr/>
          <p:nvPr/>
        </p:nvSpPr>
        <p:spPr>
          <a:xfrm>
            <a:off x="3500430" y="2500306"/>
            <a:ext cx="428625" cy="428625"/>
          </a:xfrm>
          <a:prstGeom prst="smileyFac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" name="Picture 2" descr="C:\Users\Ирина Михайловна\Desktop\MOI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50" y="1428736"/>
            <a:ext cx="2353803" cy="2428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 descr="C:\Documents and Settings\Admin\Мои документы\для презентаций\Анимация\анимашки\17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428604"/>
            <a:ext cx="714375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 descr="C:\Documents and Settings\Admin\Мои документы\для презентаций\Анимация\анимашки\16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8" y="521495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 descr="C:\Documents and Settings\Admin\Мои документы\для презентаций\Анимация\анимашки\16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8" y="5072074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 descr="C:\Documents and Settings\Admin\Мои документы\для презентаций\Анимация\анимашки\16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8" y="5000636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 descr="C:\Documents and Settings\Admin\Мои документы\для презентаций\Анимация\анимашки\16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0" y="4929198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5" descr="C:\Documents and Settings\Admin\Мои документы\для презентаций\Анимация\анимашки\16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0" y="4929198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5" descr="C:\Documents and Settings\Admin\Мои документы\для презентаций\Анимация\анимашки\16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12" y="485776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 descr="C:\Documents and Settings\Admin\Мои документы\для презентаций\Анимация\анимашки\16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32" y="4786322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5" descr="C:\Documents and Settings\Admin\Мои документы\для презентаций\Анимация\анимашки\16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485776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0922961"/>
      </p:ext>
    </p:extLst>
  </p:cSld>
  <p:clrMapOvr>
    <a:masterClrMapping/>
  </p:clrMapOvr>
  <p:transition>
    <p:comb dir="vert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Рисунок 4" descr="7_3_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13"/>
            <a:ext cx="252412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00250" y="428625"/>
            <a:ext cx="5929313" cy="38164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atin typeface="Century Schoolbook" pitchFamily="18" charset="0"/>
              </a:rPr>
              <a:t>Rasmda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nechta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kvadratchalar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bor</a:t>
            </a:r>
            <a:r>
              <a:rPr lang="ru-RU" sz="2800" b="1" dirty="0">
                <a:latin typeface="Century Schoolbook" pitchFamily="18" charset="0"/>
              </a:rPr>
              <a:t>?</a:t>
            </a:r>
          </a:p>
          <a:p>
            <a:pPr marL="80803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Century Schoolbook" pitchFamily="18" charset="0"/>
            </a:endParaRPr>
          </a:p>
          <a:p>
            <a:pPr marL="8080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atin typeface="Century Schoolbook" pitchFamily="18" charset="0"/>
              </a:rPr>
              <a:t>А)1</a:t>
            </a:r>
          </a:p>
          <a:p>
            <a:pPr marL="8080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atin typeface="Century Schoolbook" pitchFamily="18" charset="0"/>
              </a:rPr>
              <a:t>В)2</a:t>
            </a:r>
          </a:p>
          <a:p>
            <a:pPr marL="8080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atin typeface="Century Schoolbook" pitchFamily="18" charset="0"/>
              </a:rPr>
              <a:t>С)4</a:t>
            </a:r>
          </a:p>
          <a:p>
            <a:pPr marL="8080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atin typeface="Century Schoolbook" pitchFamily="18" charset="0"/>
              </a:rPr>
              <a:t>Д)6</a:t>
            </a:r>
          </a:p>
          <a:p>
            <a:pPr marL="8080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atin typeface="Century Schoolbook" pitchFamily="18" charset="0"/>
              </a:rPr>
              <a:t>Е)8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4875" y="1857375"/>
            <a:ext cx="3571875" cy="3071813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>
            <a:stCxn id="7" idx="0"/>
            <a:endCxn id="7" idx="2"/>
          </p:cNvCxnSpPr>
          <p:nvPr/>
        </p:nvCxnSpPr>
        <p:spPr>
          <a:xfrm rot="16200000" flipH="1">
            <a:off x="4964906" y="3393282"/>
            <a:ext cx="3071813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7" idx="1"/>
            <a:endCxn id="7" idx="3"/>
          </p:cNvCxnSpPr>
          <p:nvPr/>
        </p:nvCxnSpPr>
        <p:spPr>
          <a:xfrm rot="10800000" flipH="1">
            <a:off x="4714875" y="3392488"/>
            <a:ext cx="3571875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0"/>
            <a:endCxn id="7" idx="3"/>
          </p:cNvCxnSpPr>
          <p:nvPr/>
        </p:nvCxnSpPr>
        <p:spPr>
          <a:xfrm rot="16200000" flipH="1">
            <a:off x="6626225" y="1731963"/>
            <a:ext cx="1535113" cy="1785937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7" idx="3"/>
            <a:endCxn id="7" idx="2"/>
          </p:cNvCxnSpPr>
          <p:nvPr/>
        </p:nvCxnSpPr>
        <p:spPr>
          <a:xfrm flipH="1">
            <a:off x="6500813" y="3392488"/>
            <a:ext cx="1785937" cy="153670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7" idx="0"/>
            <a:endCxn id="7" idx="1"/>
          </p:cNvCxnSpPr>
          <p:nvPr/>
        </p:nvCxnSpPr>
        <p:spPr>
          <a:xfrm rot="16200000" flipH="1" flipV="1">
            <a:off x="4840287" y="1731963"/>
            <a:ext cx="1535113" cy="178593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7" idx="1"/>
            <a:endCxn id="7" idx="2"/>
          </p:cNvCxnSpPr>
          <p:nvPr/>
        </p:nvCxnSpPr>
        <p:spPr>
          <a:xfrm rot="10800000" flipH="1" flipV="1">
            <a:off x="4714875" y="3392488"/>
            <a:ext cx="1785938" cy="153670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Умножение 35"/>
          <p:cNvSpPr/>
          <p:nvPr/>
        </p:nvSpPr>
        <p:spPr>
          <a:xfrm>
            <a:off x="2286000" y="3000375"/>
            <a:ext cx="571500" cy="500063"/>
          </a:xfrm>
          <a:prstGeom prst="mathMultiply">
            <a:avLst/>
          </a:prstGeom>
          <a:solidFill>
            <a:srgbClr val="FFC0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" name="Picture 5" descr="C:\Documents and Settings\Admin\Мои документы\для презентаций\Анимация\анимашки\1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5286388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 descr="C:\Documents and Settings\Admin\Мои документы\для презентаций\Анимация\анимашки\1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5286388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284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4" name="Picture 2" descr="C:\Documents and Settings\Admin\Мои документы\для презентаций\для презентаций\фоны для школы\67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4" b="14418"/>
          <a:stretch>
            <a:fillRect/>
          </a:stretch>
        </p:blipFill>
        <p:spPr bwMode="auto">
          <a:xfrm>
            <a:off x="179388" y="3338513"/>
            <a:ext cx="8686800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Прямоугольник 7"/>
          <p:cNvSpPr>
            <a:spLocks noChangeArrowheads="1"/>
          </p:cNvSpPr>
          <p:nvPr/>
        </p:nvSpPr>
        <p:spPr bwMode="auto">
          <a:xfrm>
            <a:off x="2643188" y="357188"/>
            <a:ext cx="600075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latin typeface="Century Schoolbook" pitchFamily="18" charset="0"/>
              </a:rPr>
              <a:t>Agar </a:t>
            </a:r>
            <a:r>
              <a:rPr lang="en-US" sz="3200" b="1" dirty="0" err="1">
                <a:latin typeface="Century Schoolbook" pitchFamily="18" charset="0"/>
              </a:rPr>
              <a:t>bu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shaklni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ong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tomonga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yarim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burilishga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bursak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qaysi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shakl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hosil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bo’ladi</a:t>
            </a:r>
            <a:r>
              <a:rPr lang="en-US" sz="3200" b="1" dirty="0">
                <a:latin typeface="Century Schoolbook" pitchFamily="18" charset="0"/>
              </a:rPr>
              <a:t>?  </a:t>
            </a:r>
            <a:endParaRPr lang="ru-RU" sz="3200" b="1" dirty="0">
              <a:latin typeface="Century Schoolbook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963" y="1706563"/>
            <a:ext cx="1743075" cy="1487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6" descr="C:\Documents and Settings\Admin\Мои документы\для презентаций\учитель\misli_html_m658e97f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14313"/>
            <a:ext cx="2127250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Улыбающееся лицо 8"/>
          <p:cNvSpPr/>
          <p:nvPr/>
        </p:nvSpPr>
        <p:spPr>
          <a:xfrm>
            <a:off x="4071938" y="3000375"/>
            <a:ext cx="428625" cy="428625"/>
          </a:xfrm>
          <a:prstGeom prst="smileyFac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" name="Picture 6" descr="C:\Documents and Settings\Admin\Мои документы\для презентаций\Анимация\анимашки\17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86" y="5000636"/>
            <a:ext cx="714375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C:\Documents and Settings\Admin\Мои документы\для презентаций\Анимация\анимашки\17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86" y="5153036"/>
            <a:ext cx="714375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 descr="C:\Documents and Settings\Admin\Мои документы\для презентаций\Анимация\анимашки\17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58" y="4857760"/>
            <a:ext cx="714375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 descr="C:\Documents and Settings\Admin\Мои документы\для презентаций\Анимация\анимашки\17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72" y="4929198"/>
            <a:ext cx="714375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6148" name="Picture 2" descr="C:\Documents and Settings\Admin\Мои документы\для презентаций\для презентаций\фоны для школы\67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Прямоугольник 4"/>
          <p:cNvSpPr>
            <a:spLocks noChangeArrowheads="1"/>
          </p:cNvSpPr>
          <p:nvPr/>
        </p:nvSpPr>
        <p:spPr bwMode="auto">
          <a:xfrm>
            <a:off x="500063" y="357188"/>
            <a:ext cx="807246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Century Schoolbook" pitchFamily="18" charset="0"/>
              </a:rPr>
              <a:t>Chivinda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ru-RU" sz="2800" b="1" dirty="0">
                <a:latin typeface="Century Schoolbook" pitchFamily="18" charset="0"/>
              </a:rPr>
              <a:t>6 </a:t>
            </a:r>
            <a:r>
              <a:rPr lang="en-US" sz="2800" b="1" dirty="0" err="1">
                <a:latin typeface="Century Schoolbook" pitchFamily="18" charset="0"/>
              </a:rPr>
              <a:t>oyog’i</a:t>
            </a:r>
            <a:r>
              <a:rPr lang="ru-RU" sz="2800" b="1" dirty="0">
                <a:latin typeface="Century Schoolbook" pitchFamily="18" charset="0"/>
              </a:rPr>
              <a:t>, </a:t>
            </a:r>
            <a:r>
              <a:rPr lang="en-US" sz="2800" b="1" dirty="0" err="1">
                <a:latin typeface="Century Schoolbook" pitchFamily="18" charset="0"/>
              </a:rPr>
              <a:t>o’rgamchakda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ru-RU" sz="2800" b="1" dirty="0">
                <a:latin typeface="Century Schoolbook" pitchFamily="18" charset="0"/>
              </a:rPr>
              <a:t>— 8</a:t>
            </a:r>
            <a:r>
              <a:rPr lang="en-US" sz="2800" b="1" dirty="0">
                <a:latin typeface="Century Schoolbook" pitchFamily="18" charset="0"/>
              </a:rPr>
              <a:t>ta </a:t>
            </a:r>
            <a:r>
              <a:rPr lang="en-US" sz="2800" b="1" dirty="0" err="1">
                <a:latin typeface="Century Schoolbook" pitchFamily="18" charset="0"/>
              </a:rPr>
              <a:t>oyog’i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bor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ru-RU" sz="2800" b="1" dirty="0">
                <a:latin typeface="Century Schoolbook" pitchFamily="18" charset="0"/>
              </a:rPr>
              <a:t>. </a:t>
            </a:r>
            <a:r>
              <a:rPr lang="en-US" sz="2800" b="1" dirty="0">
                <a:latin typeface="Century Schoolbook" pitchFamily="18" charset="0"/>
              </a:rPr>
              <a:t>Agar </a:t>
            </a:r>
            <a:r>
              <a:rPr lang="en-US" sz="2800" b="1" dirty="0" err="1">
                <a:latin typeface="Century Schoolbook" pitchFamily="18" charset="0"/>
              </a:rPr>
              <a:t>ikki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o’rgamchak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va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ikki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chivinning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oyoqlari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birgalikda</a:t>
            </a:r>
            <a:r>
              <a:rPr lang="en-US" sz="2800" b="1" dirty="0">
                <a:latin typeface="Century Schoolbook" pitchFamily="18" charset="0"/>
              </a:rPr>
              <a:t> 10 ta </a:t>
            </a:r>
            <a:r>
              <a:rPr lang="en-US" sz="2800" b="1" dirty="0" err="1">
                <a:latin typeface="Century Schoolbook" pitchFamily="18" charset="0"/>
              </a:rPr>
              <a:t>qush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oyog’i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va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ikkita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hayvon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oyoqlari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yig’indisiga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teng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bo’lsa</a:t>
            </a:r>
            <a:r>
              <a:rPr lang="en-US" sz="2800" b="1" dirty="0">
                <a:latin typeface="Century Schoolbook" pitchFamily="18" charset="0"/>
              </a:rPr>
              <a:t>, </a:t>
            </a:r>
            <a:r>
              <a:rPr lang="en-US" sz="2800" b="1" dirty="0" err="1">
                <a:latin typeface="Century Schoolbook" pitchFamily="18" charset="0"/>
              </a:rPr>
              <a:t>qaysi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hayvon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oyoqlariga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teng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bo’ladi</a:t>
            </a:r>
            <a:endParaRPr lang="ru-RU" sz="2800" b="1" dirty="0">
              <a:latin typeface="Century Schoolbook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286000" y="3105150"/>
            <a:ext cx="4572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Century Schoolbook" pitchFamily="18" charset="0"/>
              </a:rPr>
              <a:t>А)2 </a:t>
            </a:r>
            <a:r>
              <a:rPr lang="en-US" sz="2800" b="1" dirty="0" err="1">
                <a:solidFill>
                  <a:srgbClr val="0070C0"/>
                </a:solidFill>
                <a:latin typeface="Century Schoolbook" pitchFamily="18" charset="0"/>
              </a:rPr>
              <a:t>mushuk</a:t>
            </a:r>
            <a:r>
              <a:rPr lang="ru-RU" sz="2800" b="1" dirty="0">
                <a:solidFill>
                  <a:srgbClr val="0070C0"/>
                </a:solidFill>
                <a:latin typeface="Century Schoolbook" pitchFamily="18" charset="0"/>
              </a:rPr>
              <a:t> </a:t>
            </a:r>
          </a:p>
          <a:p>
            <a:r>
              <a:rPr lang="ru-RU" sz="2800" b="1" dirty="0">
                <a:solidFill>
                  <a:srgbClr val="0070C0"/>
                </a:solidFill>
                <a:latin typeface="Century Schoolbook" pitchFamily="18" charset="0"/>
              </a:rPr>
              <a:t>Б)3 </a:t>
            </a:r>
            <a:r>
              <a:rPr lang="en-US" sz="2800" b="1" i="1" dirty="0" err="1">
                <a:solidFill>
                  <a:srgbClr val="0070C0"/>
                </a:solidFill>
                <a:latin typeface="Century Schoolbook" pitchFamily="18" charset="0"/>
              </a:rPr>
              <a:t>sichqon</a:t>
            </a:r>
            <a:endParaRPr lang="ru-RU" sz="2800" b="1" i="1" dirty="0">
              <a:solidFill>
                <a:srgbClr val="0070C0"/>
              </a:solidFill>
              <a:latin typeface="Century Schoolbook" pitchFamily="18" charset="0"/>
            </a:endParaRPr>
          </a:p>
          <a:p>
            <a:r>
              <a:rPr lang="ru-RU" sz="2800" b="1" i="1" dirty="0">
                <a:solidFill>
                  <a:srgbClr val="0070C0"/>
                </a:solidFill>
                <a:latin typeface="Century Schoolbook" pitchFamily="18" charset="0"/>
              </a:rPr>
              <a:t>В)4 </a:t>
            </a:r>
            <a:r>
              <a:rPr lang="en-US" sz="2800" b="1" i="1" dirty="0" err="1">
                <a:solidFill>
                  <a:srgbClr val="0070C0"/>
                </a:solidFill>
                <a:latin typeface="Century Schoolbook" pitchFamily="18" charset="0"/>
              </a:rPr>
              <a:t>olmaxon</a:t>
            </a:r>
            <a:endParaRPr lang="ru-RU" sz="2800" b="1" i="1" dirty="0">
              <a:solidFill>
                <a:srgbClr val="0070C0"/>
              </a:solidFill>
              <a:latin typeface="Century Schoolbook" pitchFamily="18" charset="0"/>
            </a:endParaRPr>
          </a:p>
          <a:p>
            <a:r>
              <a:rPr lang="ru-RU" sz="2800" b="1" i="1" dirty="0">
                <a:solidFill>
                  <a:srgbClr val="0070C0"/>
                </a:solidFill>
                <a:latin typeface="Century Schoolbook" pitchFamily="18" charset="0"/>
              </a:rPr>
              <a:t>Г) 5 </a:t>
            </a:r>
            <a:r>
              <a:rPr lang="en-US" sz="2800" b="1" i="1" dirty="0" err="1">
                <a:solidFill>
                  <a:srgbClr val="0070C0"/>
                </a:solidFill>
                <a:latin typeface="Century Schoolbook" pitchFamily="18" charset="0"/>
              </a:rPr>
              <a:t>quyon</a:t>
            </a:r>
            <a:r>
              <a:rPr lang="ru-RU" sz="2800" b="1" i="1" dirty="0">
                <a:solidFill>
                  <a:srgbClr val="0070C0"/>
                </a:solidFill>
                <a:latin typeface="Century Schoolbook" pitchFamily="18" charset="0"/>
              </a:rPr>
              <a:t> </a:t>
            </a:r>
          </a:p>
          <a:p>
            <a:r>
              <a:rPr lang="ru-RU" sz="2800" b="1" i="1" dirty="0">
                <a:solidFill>
                  <a:srgbClr val="0070C0"/>
                </a:solidFill>
                <a:latin typeface="Century Schoolbook" pitchFamily="18" charset="0"/>
              </a:rPr>
              <a:t>Д) 6 </a:t>
            </a:r>
            <a:r>
              <a:rPr lang="en-US" sz="2800" b="1" i="1" dirty="0" err="1">
                <a:solidFill>
                  <a:srgbClr val="0070C0"/>
                </a:solidFill>
                <a:latin typeface="Century Schoolbook" pitchFamily="18" charset="0"/>
              </a:rPr>
              <a:t>kuchuk</a:t>
            </a:r>
            <a:endParaRPr lang="ru-RU" sz="2800" b="1" i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pic>
        <p:nvPicPr>
          <p:cNvPr id="6151" name="Picture 2" descr="C:\Documents and Settings\Admin\Мои документы\для презентаций\КАРТИНКИ БЕЗ ФОНА\chihuahua 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000375"/>
            <a:ext cx="719137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3" descr="C:\Documents and Settings\Admin\Мои документы\для презентаций\КАРТИНКИ БЕЗ ФОНА\cat 2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715000"/>
            <a:ext cx="571500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4" descr="C:\Documents and Settings\Admin\Мои документы\для презентаций\КАРТИНКИ БЕЗ ФОНА\cetonid beetle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564007">
            <a:off x="5514975" y="3181350"/>
            <a:ext cx="1738313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5" descr="C:\Documents and Settings\Admin\Мои документы\для презентаций\Анимация\анимашки\16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177436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6" descr="C:\Documents and Settings\Admin\Мои документы\для презентаций\Анимация\анимашки\17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3643314"/>
            <a:ext cx="714375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3" descr="T14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5143500"/>
            <a:ext cx="1071562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Улыбающееся лицо 12"/>
          <p:cNvSpPr/>
          <p:nvPr/>
        </p:nvSpPr>
        <p:spPr>
          <a:xfrm>
            <a:off x="1857375" y="3143250"/>
            <a:ext cx="428625" cy="428625"/>
          </a:xfrm>
          <a:prstGeom prst="smileyFac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571625" y="5572125"/>
            <a:ext cx="692943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  <a:latin typeface="Century Schoolbook" pitchFamily="18" charset="0"/>
              </a:rPr>
              <a:t>2 * 8+6 * 2 = 2 * 10+2 *</a:t>
            </a:r>
            <a:endParaRPr lang="ru-RU" sz="4400" b="1" i="1" dirty="0">
              <a:solidFill>
                <a:schemeClr val="accent5">
                  <a:lumMod val="50000"/>
                </a:schemeClr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8196" name="Picture 2" descr="C:\Documents and Settings\Admin\Мои документы\для презентаций\для презентаций\фоны для школы\67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Прямоугольник 4"/>
          <p:cNvSpPr>
            <a:spLocks noChangeArrowheads="1"/>
          </p:cNvSpPr>
          <p:nvPr/>
        </p:nvSpPr>
        <p:spPr bwMode="auto">
          <a:xfrm>
            <a:off x="357188" y="285750"/>
            <a:ext cx="728662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 b="1" dirty="0">
                <a:latin typeface="Century Schoolbook" pitchFamily="18" charset="0"/>
              </a:rPr>
              <a:t>  </a:t>
            </a:r>
            <a:r>
              <a:rPr lang="en-US" sz="3200" b="1" dirty="0" err="1">
                <a:latin typeface="Century Schoolbook" pitchFamily="18" charset="0"/>
              </a:rPr>
              <a:t>Bahrom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ru-RU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bir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sonni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tanladi</a:t>
            </a:r>
            <a:r>
              <a:rPr lang="ru-RU" sz="3200" b="1" dirty="0">
                <a:latin typeface="Century Schoolbook" pitchFamily="18" charset="0"/>
              </a:rPr>
              <a:t>, </a:t>
            </a:r>
            <a:r>
              <a:rPr lang="en-US" sz="3200" b="1" dirty="0" err="1">
                <a:latin typeface="Century Schoolbook" pitchFamily="18" charset="0"/>
              </a:rPr>
              <a:t>uni</a:t>
            </a:r>
            <a:r>
              <a:rPr lang="en-US" sz="3200" b="1" dirty="0">
                <a:latin typeface="Century Schoolbook" pitchFamily="18" charset="0"/>
              </a:rPr>
              <a:t> 7ga </a:t>
            </a:r>
            <a:r>
              <a:rPr lang="en-US" sz="3200" b="1" dirty="0" err="1">
                <a:latin typeface="Century Schoolbook" pitchFamily="18" charset="0"/>
              </a:rPr>
              <a:t>bo’ldi</a:t>
            </a:r>
            <a:r>
              <a:rPr lang="ru-RU" sz="3200" b="1" dirty="0">
                <a:latin typeface="Century Schoolbook" pitchFamily="18" charset="0"/>
              </a:rPr>
              <a:t>, </a:t>
            </a:r>
            <a:r>
              <a:rPr lang="en-US" sz="3200" b="1" dirty="0" err="1">
                <a:latin typeface="Century Schoolbook" pitchFamily="18" charset="0"/>
              </a:rPr>
              <a:t>keyin</a:t>
            </a:r>
            <a:r>
              <a:rPr lang="en-US" sz="3200" b="1" dirty="0">
                <a:latin typeface="Century Schoolbook" pitchFamily="18" charset="0"/>
              </a:rPr>
              <a:t> 7ga </a:t>
            </a:r>
            <a:r>
              <a:rPr lang="en-US" sz="3200" b="1" dirty="0" err="1">
                <a:latin typeface="Century Schoolbook" pitchFamily="18" charset="0"/>
              </a:rPr>
              <a:t>qo’shdi</a:t>
            </a:r>
            <a:r>
              <a:rPr lang="ru-RU" sz="3200" b="1" dirty="0">
                <a:latin typeface="Century Schoolbook" pitchFamily="18" charset="0"/>
              </a:rPr>
              <a:t>, а </a:t>
            </a:r>
            <a:r>
              <a:rPr lang="en-US" sz="3200" b="1" dirty="0" err="1">
                <a:latin typeface="Century Schoolbook" pitchFamily="18" charset="0"/>
              </a:rPr>
              <a:t>natijani</a:t>
            </a:r>
            <a:r>
              <a:rPr lang="en-US" sz="3200" b="1" dirty="0">
                <a:latin typeface="Century Schoolbook" pitchFamily="18" charset="0"/>
              </a:rPr>
              <a:t> 7ga </a:t>
            </a:r>
            <a:r>
              <a:rPr lang="en-US" sz="3200" b="1" dirty="0" err="1">
                <a:latin typeface="Century Schoolbook" pitchFamily="18" charset="0"/>
              </a:rPr>
              <a:t>ko’paytirdi</a:t>
            </a:r>
            <a:r>
              <a:rPr lang="en-US" sz="3200" b="1" dirty="0">
                <a:latin typeface="Century Schoolbook" pitchFamily="18" charset="0"/>
              </a:rPr>
              <a:t> , </a:t>
            </a:r>
            <a:r>
              <a:rPr lang="en-US" sz="3200" b="1" dirty="0" err="1">
                <a:latin typeface="Century Schoolbook" pitchFamily="18" charset="0"/>
              </a:rPr>
              <a:t>Natija</a:t>
            </a:r>
            <a:r>
              <a:rPr lang="en-US" sz="3200" b="1" dirty="0">
                <a:latin typeface="Century Schoolbook" pitchFamily="18" charset="0"/>
              </a:rPr>
              <a:t> 77 </a:t>
            </a:r>
            <a:r>
              <a:rPr lang="en-US" sz="3200" b="1" dirty="0" err="1">
                <a:latin typeface="Century Schoolbook" pitchFamily="18" charset="0"/>
              </a:rPr>
              <a:t>chiqsa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Bahrom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qanday</a:t>
            </a:r>
            <a:r>
              <a:rPr lang="en-US" sz="3200" b="1" dirty="0">
                <a:latin typeface="Century Schoolbook" pitchFamily="18" charset="0"/>
              </a:rPr>
              <a:t> son </a:t>
            </a:r>
            <a:r>
              <a:rPr lang="en-US" sz="3200" b="1" dirty="0" err="1">
                <a:latin typeface="Century Schoolbook" pitchFamily="18" charset="0"/>
              </a:rPr>
              <a:t>tanlagan</a:t>
            </a:r>
            <a:r>
              <a:rPr lang="ru-RU" sz="3200" b="1" dirty="0">
                <a:latin typeface="Century Schoolbook" pitchFamily="18" charset="0"/>
              </a:rPr>
              <a:t>?</a:t>
            </a:r>
          </a:p>
          <a:p>
            <a:r>
              <a:rPr lang="ru-RU" sz="3200" b="1" dirty="0">
                <a:latin typeface="Century Schoolbook" pitchFamily="18" charset="0"/>
              </a:rPr>
              <a:t> 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71625" y="2928938"/>
            <a:ext cx="1401346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0070C0"/>
                </a:solidFill>
                <a:latin typeface="Century Schoolbook" pitchFamily="18" charset="0"/>
              </a:rPr>
              <a:t>А)7 </a:t>
            </a:r>
          </a:p>
          <a:p>
            <a:r>
              <a:rPr lang="en-US" sz="3200" b="1" i="1" dirty="0">
                <a:solidFill>
                  <a:srgbClr val="0070C0"/>
                </a:solidFill>
                <a:latin typeface="Century Schoolbook" pitchFamily="18" charset="0"/>
              </a:rPr>
              <a:t>B</a:t>
            </a:r>
            <a:r>
              <a:rPr lang="ru-RU" sz="3200" b="1" i="1" dirty="0">
                <a:solidFill>
                  <a:srgbClr val="0070C0"/>
                </a:solidFill>
                <a:latin typeface="Century Schoolbook" pitchFamily="18" charset="0"/>
              </a:rPr>
              <a:t>) 11 </a:t>
            </a:r>
          </a:p>
          <a:p>
            <a:r>
              <a:rPr lang="en-US" sz="3200" b="1" i="1" dirty="0">
                <a:solidFill>
                  <a:srgbClr val="0070C0"/>
                </a:solidFill>
                <a:latin typeface="Century Schoolbook" pitchFamily="18" charset="0"/>
              </a:rPr>
              <a:t>C</a:t>
            </a:r>
            <a:r>
              <a:rPr lang="ru-RU" sz="3200" b="1" i="1" dirty="0">
                <a:solidFill>
                  <a:srgbClr val="0070C0"/>
                </a:solidFill>
                <a:latin typeface="Century Schoolbook" pitchFamily="18" charset="0"/>
              </a:rPr>
              <a:t>) 17 </a:t>
            </a:r>
          </a:p>
          <a:p>
            <a:r>
              <a:rPr lang="en-US" sz="3200" b="1" i="1" dirty="0">
                <a:solidFill>
                  <a:srgbClr val="0070C0"/>
                </a:solidFill>
                <a:latin typeface="Century Schoolbook" pitchFamily="18" charset="0"/>
              </a:rPr>
              <a:t>D</a:t>
            </a:r>
            <a:r>
              <a:rPr lang="ru-RU" sz="3200" b="1" i="1" dirty="0">
                <a:solidFill>
                  <a:srgbClr val="0070C0"/>
                </a:solidFill>
                <a:latin typeface="Century Schoolbook" pitchFamily="18" charset="0"/>
              </a:rPr>
              <a:t>) 28 </a:t>
            </a:r>
          </a:p>
          <a:p>
            <a:r>
              <a:rPr lang="en-US" sz="3200" b="1" i="1" dirty="0">
                <a:solidFill>
                  <a:srgbClr val="0070C0"/>
                </a:solidFill>
                <a:latin typeface="Century Schoolbook" pitchFamily="18" charset="0"/>
              </a:rPr>
              <a:t>E</a:t>
            </a:r>
            <a:r>
              <a:rPr lang="ru-RU" sz="3200" b="1" i="1" dirty="0">
                <a:solidFill>
                  <a:srgbClr val="0070C0"/>
                </a:solidFill>
                <a:latin typeface="Century Schoolbook" pitchFamily="18" charset="0"/>
              </a:rPr>
              <a:t>)77 </a:t>
            </a:r>
          </a:p>
        </p:txBody>
      </p:sp>
      <p:pic>
        <p:nvPicPr>
          <p:cNvPr id="8199" name="Picture 2" descr="C:\Documents and Settings\Admin\Мои документы\для презентаций\Анимация\Знак вопр.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357188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Улыбающееся лицо 7"/>
          <p:cNvSpPr/>
          <p:nvPr/>
        </p:nvSpPr>
        <p:spPr>
          <a:xfrm>
            <a:off x="1142976" y="4500570"/>
            <a:ext cx="428625" cy="428625"/>
          </a:xfrm>
          <a:prstGeom prst="smileyFac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" name="Picture 2" descr="C:\Users\Ирина Михайловна\Desktop\MOI7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2214554"/>
            <a:ext cx="3876852" cy="4000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3850" y="0"/>
            <a:ext cx="88201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 err="1">
                <a:solidFill>
                  <a:schemeClr val="accent4"/>
                </a:solidFill>
              </a:rPr>
              <a:t>Doirachalar</a:t>
            </a:r>
            <a:r>
              <a:rPr lang="en-US" sz="2800" i="1" dirty="0">
                <a:solidFill>
                  <a:schemeClr val="accent4"/>
                </a:solidFill>
              </a:rPr>
              <a:t> </a:t>
            </a:r>
            <a:r>
              <a:rPr lang="en-US" sz="2800" i="1" dirty="0" err="1">
                <a:solidFill>
                  <a:schemeClr val="accent4"/>
                </a:solidFill>
              </a:rPr>
              <a:t>o’rniga</a:t>
            </a:r>
            <a:r>
              <a:rPr lang="en-US" sz="2800" i="1" dirty="0">
                <a:solidFill>
                  <a:schemeClr val="accent4"/>
                </a:solidFill>
              </a:rPr>
              <a:t> </a:t>
            </a:r>
            <a:r>
              <a:rPr lang="ru-RU" sz="2800" i="1" dirty="0">
                <a:solidFill>
                  <a:schemeClr val="accent4"/>
                </a:solidFill>
              </a:rPr>
              <a:t> «+»,»-» </a:t>
            </a:r>
            <a:r>
              <a:rPr lang="en-US" sz="2800" i="1" dirty="0" err="1">
                <a:solidFill>
                  <a:schemeClr val="accent4"/>
                </a:solidFill>
              </a:rPr>
              <a:t>ishoralarini</a:t>
            </a:r>
            <a:r>
              <a:rPr lang="en-US" sz="2800" i="1" dirty="0">
                <a:solidFill>
                  <a:schemeClr val="accent4"/>
                </a:solidFill>
              </a:rPr>
              <a:t> </a:t>
            </a:r>
            <a:r>
              <a:rPr lang="en-US" sz="2800" i="1" dirty="0" err="1">
                <a:solidFill>
                  <a:schemeClr val="accent4"/>
                </a:solidFill>
              </a:rPr>
              <a:t>shunday</a:t>
            </a:r>
            <a:r>
              <a:rPr lang="en-US" sz="2800" i="1" dirty="0">
                <a:solidFill>
                  <a:schemeClr val="accent4"/>
                </a:solidFill>
              </a:rPr>
              <a:t>  </a:t>
            </a:r>
            <a:r>
              <a:rPr lang="en-US" sz="2800" i="1" dirty="0" err="1">
                <a:solidFill>
                  <a:schemeClr val="accent4"/>
                </a:solidFill>
              </a:rPr>
              <a:t>qo’yingki</a:t>
            </a:r>
            <a:r>
              <a:rPr lang="en-US" sz="2800" i="1" dirty="0">
                <a:solidFill>
                  <a:schemeClr val="accent4"/>
                </a:solidFill>
              </a:rPr>
              <a:t>, </a:t>
            </a:r>
            <a:r>
              <a:rPr lang="en-US" sz="2800" i="1" dirty="0" err="1">
                <a:solidFill>
                  <a:schemeClr val="accent4"/>
                </a:solidFill>
              </a:rPr>
              <a:t>natijada</a:t>
            </a:r>
            <a:r>
              <a:rPr lang="en-US" sz="2800" i="1" dirty="0">
                <a:solidFill>
                  <a:schemeClr val="accent4"/>
                </a:solidFill>
              </a:rPr>
              <a:t>  </a:t>
            </a:r>
            <a:r>
              <a:rPr lang="en-US" sz="2800" i="1" dirty="0" err="1">
                <a:solidFill>
                  <a:schemeClr val="accent4"/>
                </a:solidFill>
              </a:rPr>
              <a:t>tenglik</a:t>
            </a:r>
            <a:r>
              <a:rPr lang="en-US" sz="2800" i="1" dirty="0">
                <a:solidFill>
                  <a:schemeClr val="accent4"/>
                </a:solidFill>
              </a:rPr>
              <a:t> </a:t>
            </a:r>
            <a:r>
              <a:rPr lang="en-US" sz="2800" i="1" dirty="0" err="1">
                <a:solidFill>
                  <a:schemeClr val="accent4"/>
                </a:solidFill>
              </a:rPr>
              <a:t>to’g’ri</a:t>
            </a:r>
            <a:r>
              <a:rPr lang="en-US" sz="2800" i="1" dirty="0">
                <a:solidFill>
                  <a:schemeClr val="accent4"/>
                </a:solidFill>
              </a:rPr>
              <a:t> </a:t>
            </a:r>
            <a:r>
              <a:rPr lang="en-US" sz="2800" i="1" dirty="0" err="1">
                <a:solidFill>
                  <a:schemeClr val="accent4"/>
                </a:solidFill>
              </a:rPr>
              <a:t>bo’lsin</a:t>
            </a:r>
            <a:r>
              <a:rPr lang="en-US" sz="2800" i="1" dirty="0">
                <a:solidFill>
                  <a:srgbClr val="FF66FF"/>
                </a:solidFill>
              </a:rPr>
              <a:t>.</a:t>
            </a:r>
            <a:endParaRPr lang="ru-RU" sz="2800" i="1" dirty="0">
              <a:solidFill>
                <a:srgbClr val="FF66FF"/>
              </a:solidFill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95288" y="1557338"/>
            <a:ext cx="813752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38     26     45     13 = 44</a:t>
            </a:r>
          </a:p>
          <a:p>
            <a:pPr>
              <a:spcBef>
                <a:spcPct val="50000"/>
              </a:spcBef>
            </a:pPr>
            <a:r>
              <a:rPr lang="ru-RU" sz="2000" dirty="0"/>
              <a:t>48     17     2     9 = 24  </a:t>
            </a:r>
          </a:p>
          <a:p>
            <a:pPr>
              <a:spcBef>
                <a:spcPct val="50000"/>
              </a:spcBef>
            </a:pPr>
            <a:r>
              <a:rPr lang="ru-RU" sz="2000" dirty="0"/>
              <a:t>18     7     34     45 = 0     </a:t>
            </a:r>
          </a:p>
          <a:p>
            <a:pPr>
              <a:spcBef>
                <a:spcPct val="50000"/>
              </a:spcBef>
            </a:pPr>
            <a:r>
              <a:rPr lang="ru-RU" sz="2000" dirty="0"/>
              <a:t>57     28     19     37 = 103 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714348" y="1643051"/>
            <a:ext cx="1643074" cy="1571636"/>
            <a:chOff x="521" y="1026"/>
            <a:chExt cx="1224" cy="1043"/>
          </a:xfrm>
        </p:grpSpPr>
        <p:sp>
          <p:nvSpPr>
            <p:cNvPr id="41990" name="Oval 6"/>
            <p:cNvSpPr>
              <a:spLocks noChangeArrowheads="1"/>
            </p:cNvSpPr>
            <p:nvPr/>
          </p:nvSpPr>
          <p:spPr bwMode="auto">
            <a:xfrm>
              <a:off x="567" y="1026"/>
              <a:ext cx="22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1" name="Oval 7"/>
            <p:cNvSpPr>
              <a:spLocks noChangeArrowheads="1"/>
            </p:cNvSpPr>
            <p:nvPr/>
          </p:nvSpPr>
          <p:spPr bwMode="auto">
            <a:xfrm>
              <a:off x="1020" y="1026"/>
              <a:ext cx="22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2" name="Oval 8"/>
            <p:cNvSpPr>
              <a:spLocks noChangeArrowheads="1"/>
            </p:cNvSpPr>
            <p:nvPr/>
          </p:nvSpPr>
          <p:spPr bwMode="auto">
            <a:xfrm>
              <a:off x="1519" y="1026"/>
              <a:ext cx="22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3" name="Oval 9"/>
            <p:cNvSpPr>
              <a:spLocks noChangeArrowheads="1"/>
            </p:cNvSpPr>
            <p:nvPr/>
          </p:nvSpPr>
          <p:spPr bwMode="auto">
            <a:xfrm>
              <a:off x="567" y="1344"/>
              <a:ext cx="22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6" name="Oval 12"/>
            <p:cNvSpPr>
              <a:spLocks noChangeArrowheads="1"/>
            </p:cNvSpPr>
            <p:nvPr/>
          </p:nvSpPr>
          <p:spPr bwMode="auto">
            <a:xfrm>
              <a:off x="1020" y="1344"/>
              <a:ext cx="22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7" name="Oval 13"/>
            <p:cNvSpPr>
              <a:spLocks noChangeArrowheads="1"/>
            </p:cNvSpPr>
            <p:nvPr/>
          </p:nvSpPr>
          <p:spPr bwMode="auto">
            <a:xfrm>
              <a:off x="1429" y="1344"/>
              <a:ext cx="22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8" name="Oval 14"/>
            <p:cNvSpPr>
              <a:spLocks noChangeArrowheads="1"/>
            </p:cNvSpPr>
            <p:nvPr/>
          </p:nvSpPr>
          <p:spPr bwMode="auto">
            <a:xfrm>
              <a:off x="567" y="1616"/>
              <a:ext cx="22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999" name="Oval 15"/>
            <p:cNvSpPr>
              <a:spLocks noChangeArrowheads="1"/>
            </p:cNvSpPr>
            <p:nvPr/>
          </p:nvSpPr>
          <p:spPr bwMode="auto">
            <a:xfrm>
              <a:off x="930" y="1616"/>
              <a:ext cx="22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00" name="Oval 16"/>
            <p:cNvSpPr>
              <a:spLocks noChangeArrowheads="1"/>
            </p:cNvSpPr>
            <p:nvPr/>
          </p:nvSpPr>
          <p:spPr bwMode="auto">
            <a:xfrm>
              <a:off x="1429" y="1616"/>
              <a:ext cx="22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03" name="Oval 19"/>
            <p:cNvSpPr>
              <a:spLocks noChangeArrowheads="1"/>
            </p:cNvSpPr>
            <p:nvPr/>
          </p:nvSpPr>
          <p:spPr bwMode="auto">
            <a:xfrm>
              <a:off x="521" y="1933"/>
              <a:ext cx="22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04" name="Oval 20"/>
            <p:cNvSpPr>
              <a:spLocks noChangeArrowheads="1"/>
            </p:cNvSpPr>
            <p:nvPr/>
          </p:nvSpPr>
          <p:spPr bwMode="auto">
            <a:xfrm>
              <a:off x="1020" y="1933"/>
              <a:ext cx="22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005" name="Oval 21"/>
            <p:cNvSpPr>
              <a:spLocks noChangeArrowheads="1"/>
            </p:cNvSpPr>
            <p:nvPr/>
          </p:nvSpPr>
          <p:spPr bwMode="auto">
            <a:xfrm>
              <a:off x="1519" y="1933"/>
              <a:ext cx="22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2008" name="WordArt 24"/>
          <p:cNvSpPr>
            <a:spLocks noChangeArrowheads="1" noChangeShapeType="1" noTextEdit="1"/>
          </p:cNvSpPr>
          <p:nvPr/>
        </p:nvSpPr>
        <p:spPr bwMode="auto">
          <a:xfrm>
            <a:off x="611188" y="3500438"/>
            <a:ext cx="7905750" cy="87471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chemeClr val="accent4"/>
                </a:solidFill>
                <a:latin typeface="Impact"/>
              </a:rPr>
              <a:t>HAMMASI KO'NGILDAGIDEK KETAYAPTI,QOYIL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.</a:t>
            </a:r>
            <a:endParaRPr lang="ru-RU" sz="3600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42009" name="AutoShape 25"/>
          <p:cNvSpPr>
            <a:spLocks noChangeArrowheads="1"/>
          </p:cNvSpPr>
          <p:nvPr/>
        </p:nvSpPr>
        <p:spPr bwMode="auto">
          <a:xfrm>
            <a:off x="468313" y="4437063"/>
            <a:ext cx="1943100" cy="1728787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92FAA1"/>
              </a:gs>
              <a:gs pos="100000">
                <a:srgbClr val="66FFFF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2008" grpId="0" animBg="1"/>
      <p:bldP spid="4200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9220" name="Picture 2" descr="C:\Documents and Settings\Admin\Мои документы\для презентаций\для презентаций\фоны для школы\67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4"/>
          <p:cNvSpPr>
            <a:spLocks noChangeArrowheads="1"/>
          </p:cNvSpPr>
          <p:nvPr/>
        </p:nvSpPr>
        <p:spPr bwMode="auto">
          <a:xfrm>
            <a:off x="2643174" y="357189"/>
            <a:ext cx="614366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Natija</a:t>
            </a:r>
            <a:r>
              <a:rPr lang="en-US" sz="3200" b="1" dirty="0">
                <a:latin typeface="Century Schoolbook" pitchFamily="18" charset="0"/>
              </a:rPr>
              <a:t> eng </a:t>
            </a:r>
            <a:r>
              <a:rPr lang="en-US" sz="3200" b="1" dirty="0" err="1">
                <a:latin typeface="Century Schoolbook" pitchFamily="18" charset="0"/>
              </a:rPr>
              <a:t>kam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chiqishi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uchun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ifodaga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bir</a:t>
            </a:r>
            <a:r>
              <a:rPr lang="en-US" sz="3200" b="1" dirty="0">
                <a:latin typeface="Century Schoolbook" pitchFamily="18" charset="0"/>
              </a:rPr>
              <a:t>  </a:t>
            </a:r>
            <a:r>
              <a:rPr lang="en-US" sz="3200" b="1" dirty="0" err="1">
                <a:latin typeface="Century Schoolbook" pitchFamily="18" charset="0"/>
              </a:rPr>
              <a:t>juft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qavslarni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qo’ysak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ifodaning</a:t>
            </a:r>
            <a:r>
              <a:rPr lang="en-US" sz="3200" b="1" dirty="0">
                <a:latin typeface="Century Schoolbook" pitchFamily="18" charset="0"/>
              </a:rPr>
              <a:t> eng </a:t>
            </a:r>
            <a:r>
              <a:rPr lang="en-US" sz="3200" b="1" dirty="0" err="1">
                <a:latin typeface="Century Schoolbook" pitchFamily="18" charset="0"/>
              </a:rPr>
              <a:t>kichik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qiymati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nechaga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teng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bo’ladi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ru-RU" sz="3200" b="1" u="sng" dirty="0">
                <a:latin typeface="Century Schoolbook" pitchFamily="18" charset="0"/>
              </a:rPr>
              <a:t>2010:10+2010:201+2010*0</a:t>
            </a:r>
            <a:r>
              <a:rPr lang="ru-RU" sz="3200" b="1" dirty="0">
                <a:latin typeface="Century Schoolbook" pitchFamily="18" charset="0"/>
              </a:rPr>
              <a:t> ?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429125" y="3857628"/>
            <a:ext cx="183515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0070C0"/>
                </a:solidFill>
                <a:latin typeface="Century Schoolbook" pitchFamily="18" charset="0"/>
              </a:rPr>
              <a:t>А) 2010 </a:t>
            </a:r>
          </a:p>
          <a:p>
            <a:r>
              <a:rPr lang="ru-RU" sz="3200" b="1" i="1" dirty="0">
                <a:solidFill>
                  <a:srgbClr val="0070C0"/>
                </a:solidFill>
                <a:latin typeface="Century Schoolbook" pitchFamily="18" charset="0"/>
              </a:rPr>
              <a:t>Б) 201 </a:t>
            </a:r>
          </a:p>
          <a:p>
            <a:r>
              <a:rPr lang="ru-RU" sz="3200" b="1" i="1" dirty="0">
                <a:solidFill>
                  <a:srgbClr val="0070C0"/>
                </a:solidFill>
                <a:latin typeface="Century Schoolbook" pitchFamily="18" charset="0"/>
              </a:rPr>
              <a:t>В) 211</a:t>
            </a:r>
          </a:p>
          <a:p>
            <a:r>
              <a:rPr lang="ru-RU" sz="3200" b="1" i="1" dirty="0">
                <a:solidFill>
                  <a:srgbClr val="0070C0"/>
                </a:solidFill>
                <a:latin typeface="Century Schoolbook" pitchFamily="18" charset="0"/>
              </a:rPr>
              <a:t>Г)100,5 </a:t>
            </a:r>
          </a:p>
          <a:p>
            <a:r>
              <a:rPr lang="ru-RU" sz="3200" b="1" i="1" dirty="0">
                <a:solidFill>
                  <a:srgbClr val="0070C0"/>
                </a:solidFill>
                <a:latin typeface="Century Schoolbook" pitchFamily="18" charset="0"/>
              </a:rPr>
              <a:t>Д) 0</a:t>
            </a:r>
          </a:p>
        </p:txBody>
      </p:sp>
      <p:pic>
        <p:nvPicPr>
          <p:cNvPr id="9223" name="Picture 2" descr="C:\Documents and Settings\Admin\Мои документы\для презентаций\учитель\h_UuHOIky0V5W1Nis93Tfc2lQSnZhtzgGw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9" y="428625"/>
            <a:ext cx="2000234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Улыбающееся лицо 7"/>
          <p:cNvSpPr/>
          <p:nvPr/>
        </p:nvSpPr>
        <p:spPr>
          <a:xfrm>
            <a:off x="3857620" y="5857892"/>
            <a:ext cx="428625" cy="428625"/>
          </a:xfrm>
          <a:prstGeom prst="smileyFac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 descr="C:\Documents and Settings\Admin\Мои документы\для презентаций\Анимация\анимашки\17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5357826"/>
            <a:ext cx="714375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6" grpId="0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8" name="Picture 2" descr="C:\Documents and Settings\Admin\Мои документы\для презентаций\для презентаций\фоны для школы\67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Прямоугольник 4"/>
          <p:cNvSpPr>
            <a:spLocks noChangeArrowheads="1"/>
          </p:cNvSpPr>
          <p:nvPr/>
        </p:nvSpPr>
        <p:spPr bwMode="auto">
          <a:xfrm>
            <a:off x="357188" y="285750"/>
            <a:ext cx="8429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dirty="0" err="1">
                <a:latin typeface="Century Schoolbook" pitchFamily="18" charset="0"/>
              </a:rPr>
              <a:t>Birinchi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rasmda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ru-RU" sz="3200" b="1" dirty="0">
                <a:latin typeface="Century Schoolbook" pitchFamily="18" charset="0"/>
              </a:rPr>
              <a:t>4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raqamining</a:t>
            </a:r>
            <a:r>
              <a:rPr lang="en-US" sz="3200" b="1" dirty="0">
                <a:latin typeface="Century Schoolbook" pitchFamily="18" charset="0"/>
              </a:rPr>
              <a:t>  2 </a:t>
            </a:r>
            <a:r>
              <a:rPr lang="en-US" sz="3200" b="1" dirty="0" err="1">
                <a:latin typeface="Century Schoolbook" pitchFamily="18" charset="0"/>
              </a:rPr>
              <a:t>ko’zgida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ko’rinishi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aks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etgan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ru-RU" sz="3200" b="1" dirty="0">
                <a:latin typeface="Century Schoolbook" pitchFamily="18" charset="0"/>
              </a:rPr>
              <a:t>. </a:t>
            </a:r>
            <a:r>
              <a:rPr lang="en-US" sz="3200" b="1" dirty="0" err="1">
                <a:latin typeface="Century Schoolbook" pitchFamily="18" charset="0"/>
              </a:rPr>
              <a:t>Ko’zgularning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aynan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shu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holatida</a:t>
            </a:r>
            <a:r>
              <a:rPr lang="en-US" sz="3200" b="1" dirty="0">
                <a:latin typeface="Century Schoolbook" pitchFamily="18" charset="0"/>
              </a:rPr>
              <a:t> ? </a:t>
            </a:r>
            <a:r>
              <a:rPr lang="en-US" sz="3200" b="1" dirty="0" err="1">
                <a:latin typeface="Century Schoolbook" pitchFamily="18" charset="0"/>
              </a:rPr>
              <a:t>belgisi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o’rnida</a:t>
            </a:r>
            <a:r>
              <a:rPr lang="en-US" sz="3200" b="1" dirty="0">
                <a:latin typeface="Century Schoolbook" pitchFamily="18" charset="0"/>
              </a:rPr>
              <a:t> 5 </a:t>
            </a:r>
            <a:r>
              <a:rPr lang="en-US" sz="3200" b="1" dirty="0" err="1">
                <a:latin typeface="Century Schoolbook" pitchFamily="18" charset="0"/>
              </a:rPr>
              <a:t>soni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qanday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ko’rinishda</a:t>
            </a:r>
            <a:r>
              <a:rPr lang="en-US" sz="3200" b="1" dirty="0">
                <a:latin typeface="Century Schoolbook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</a:rPr>
              <a:t>bo’ladi</a:t>
            </a:r>
            <a:r>
              <a:rPr lang="ru-RU" sz="3200" b="1" dirty="0">
                <a:latin typeface="Century Schoolbook" pitchFamily="18" charset="0"/>
              </a:rPr>
              <a:t>?</a:t>
            </a:r>
          </a:p>
        </p:txBody>
      </p: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85"/>
          <a:stretch>
            <a:fillRect/>
          </a:stretch>
        </p:blipFill>
        <p:spPr bwMode="auto">
          <a:xfrm>
            <a:off x="5286375" y="2428875"/>
            <a:ext cx="30003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56" b="-1270"/>
          <a:stretch>
            <a:fillRect/>
          </a:stretch>
        </p:blipFill>
        <p:spPr bwMode="auto">
          <a:xfrm>
            <a:off x="276225" y="4071938"/>
            <a:ext cx="854392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Улыбающееся лицо 7"/>
          <p:cNvSpPr/>
          <p:nvPr/>
        </p:nvSpPr>
        <p:spPr>
          <a:xfrm>
            <a:off x="8215313" y="3643313"/>
            <a:ext cx="428625" cy="428625"/>
          </a:xfrm>
          <a:prstGeom prst="smileyFac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" name="Picture 2" descr="C:\Users\Ирина Михайловна\Desktop\MOI7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96" y="214290"/>
            <a:ext cx="1385887" cy="173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C:\Documents and Settings\Admin\Мои документы\для презентаций\Анимация\анимашки\17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86" y="5214950"/>
            <a:ext cx="714375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C:\Documents and Settings\Admin\Мои документы\для презентаций\Анимация\анимашки\17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5286388"/>
            <a:ext cx="714375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 descr="C:\Documents and Settings\Admin\Мои документы\для презентаций\Анимация\анимашки\17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26" y="5214950"/>
            <a:ext cx="714375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 descr="C:\Documents and Settings\Admin\Мои документы\для презентаций\Анимация\анимашки\17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46" y="5143512"/>
            <a:ext cx="714375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 descr="C:\Documents and Settings\Admin\Мои документы\для презентаций\Анимация\анимашки\17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6" y="5214950"/>
            <a:ext cx="714375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 descr="C:\Documents and Settings\Admin\Мои документы\для презентаций\Анимация\анимашки\17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6" y="5214950"/>
            <a:ext cx="714375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 descr="C:\Documents and Settings\Admin\Мои документы\для презентаций\Анимация\анимашки\17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06" y="5214950"/>
            <a:ext cx="714375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 descr="C:\Documents and Settings\Admin\Мои документы\для презентаций\Анимация\анимашки\17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26" y="5214950"/>
            <a:ext cx="714375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" descr="C:\Documents and Settings\Admin\Мои документы\для презентаций\Анимация\анимашки\17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46" y="5214950"/>
            <a:ext cx="714375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 descr="C:\Documents and Settings\Admin\Мои документы\для презентаций\Анимация\анимашки\17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66" y="5214950"/>
            <a:ext cx="714375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WordArt 10"/>
          <p:cNvSpPr>
            <a:spLocks noChangeArrowheads="1" noChangeShapeType="1" noTextEdit="1"/>
          </p:cNvSpPr>
          <p:nvPr/>
        </p:nvSpPr>
        <p:spPr bwMode="auto">
          <a:xfrm>
            <a:off x="827088" y="404813"/>
            <a:ext cx="795337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>
                <a:ln w="9525">
                  <a:noFill/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BO'G'IRSOQQA TO'G'RI  YO'LNI TANLASHGA YORDAM BERING</a:t>
            </a:r>
            <a:endParaRPr lang="ru-RU" sz="2800" kern="10" dirty="0">
              <a:ln w="9525">
                <a:noFill/>
                <a:round/>
                <a:headEnd/>
                <a:tailEnd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34925" y="4941888"/>
            <a:ext cx="1728788" cy="16557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85113" y="1125538"/>
            <a:ext cx="1258887" cy="863600"/>
          </a:xfrm>
          <a:prstGeom prst="actionButtonBlank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8027988" y="1268413"/>
            <a:ext cx="11160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>
                <a:solidFill>
                  <a:schemeClr val="bg1"/>
                </a:solidFill>
              </a:rPr>
              <a:t>50</a:t>
            </a:r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1908175" y="4437063"/>
            <a:ext cx="6121400" cy="1944687"/>
            <a:chOff x="1247" y="2614"/>
            <a:chExt cx="3856" cy="1225"/>
          </a:xfrm>
        </p:grpSpPr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 flipV="1">
              <a:off x="1247" y="2795"/>
              <a:ext cx="3810" cy="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72" name="Oval 32"/>
            <p:cNvSpPr>
              <a:spLocks noChangeArrowheads="1"/>
            </p:cNvSpPr>
            <p:nvPr/>
          </p:nvSpPr>
          <p:spPr bwMode="auto">
            <a:xfrm>
              <a:off x="1292" y="3385"/>
              <a:ext cx="454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800" dirty="0">
                  <a:solidFill>
                    <a:schemeClr val="bg1"/>
                  </a:solidFill>
                </a:rPr>
                <a:t>54</a:t>
              </a:r>
            </a:p>
          </p:txBody>
        </p:sp>
        <p:grpSp>
          <p:nvGrpSpPr>
            <p:cNvPr id="3" name="Group 92"/>
            <p:cNvGrpSpPr>
              <a:grpSpLocks/>
            </p:cNvGrpSpPr>
            <p:nvPr/>
          </p:nvGrpSpPr>
          <p:grpSpPr bwMode="auto">
            <a:xfrm>
              <a:off x="1927" y="2614"/>
              <a:ext cx="3176" cy="1043"/>
              <a:chOff x="1927" y="2614"/>
              <a:chExt cx="3176" cy="1043"/>
            </a:xfrm>
          </p:grpSpPr>
          <p:sp>
            <p:nvSpPr>
              <p:cNvPr id="10273" name="Oval 33"/>
              <p:cNvSpPr>
                <a:spLocks noChangeArrowheads="1"/>
              </p:cNvSpPr>
              <p:nvPr/>
            </p:nvSpPr>
            <p:spPr bwMode="auto">
              <a:xfrm>
                <a:off x="1927" y="3203"/>
                <a:ext cx="454" cy="45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1800" dirty="0">
                    <a:solidFill>
                      <a:schemeClr val="bg1"/>
                    </a:solidFill>
                  </a:rPr>
                  <a:t>+7</a:t>
                </a:r>
              </a:p>
            </p:txBody>
          </p:sp>
          <p:sp>
            <p:nvSpPr>
              <p:cNvPr id="10274" name="Oval 34"/>
              <p:cNvSpPr>
                <a:spLocks noChangeArrowheads="1"/>
              </p:cNvSpPr>
              <p:nvPr/>
            </p:nvSpPr>
            <p:spPr bwMode="auto">
              <a:xfrm>
                <a:off x="2608" y="3022"/>
                <a:ext cx="454" cy="45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1800" dirty="0">
                    <a:solidFill>
                      <a:schemeClr val="bg1"/>
                    </a:solidFill>
                  </a:rPr>
                  <a:t>+9</a:t>
                </a:r>
              </a:p>
            </p:txBody>
          </p:sp>
          <p:sp>
            <p:nvSpPr>
              <p:cNvPr id="10275" name="Oval 35"/>
              <p:cNvSpPr>
                <a:spLocks noChangeArrowheads="1"/>
              </p:cNvSpPr>
              <p:nvPr/>
            </p:nvSpPr>
            <p:spPr bwMode="auto">
              <a:xfrm>
                <a:off x="3334" y="2886"/>
                <a:ext cx="454" cy="45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1800" dirty="0">
                    <a:solidFill>
                      <a:schemeClr val="bg1"/>
                    </a:solidFill>
                  </a:rPr>
                  <a:t>:10</a:t>
                </a:r>
              </a:p>
            </p:txBody>
          </p:sp>
          <p:sp>
            <p:nvSpPr>
              <p:cNvPr id="10276" name="Oval 36"/>
              <p:cNvSpPr>
                <a:spLocks noChangeArrowheads="1"/>
              </p:cNvSpPr>
              <p:nvPr/>
            </p:nvSpPr>
            <p:spPr bwMode="auto">
              <a:xfrm>
                <a:off x="3969" y="2704"/>
                <a:ext cx="454" cy="45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1800" dirty="0">
                    <a:solidFill>
                      <a:schemeClr val="bg1"/>
                    </a:solidFill>
                  </a:rPr>
                  <a:t>*9</a:t>
                </a:r>
              </a:p>
            </p:txBody>
          </p:sp>
          <p:sp>
            <p:nvSpPr>
              <p:cNvPr id="10277" name="Oval 37"/>
              <p:cNvSpPr>
                <a:spLocks noChangeArrowheads="1"/>
              </p:cNvSpPr>
              <p:nvPr/>
            </p:nvSpPr>
            <p:spPr bwMode="auto">
              <a:xfrm>
                <a:off x="4649" y="2614"/>
                <a:ext cx="454" cy="45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1800" dirty="0">
                    <a:solidFill>
                      <a:schemeClr val="bg1"/>
                    </a:solidFill>
                  </a:rPr>
                  <a:t>-10</a:t>
                </a:r>
              </a:p>
            </p:txBody>
          </p:sp>
        </p:grpSp>
      </p:grpSp>
      <p:grpSp>
        <p:nvGrpSpPr>
          <p:cNvPr id="4" name="Group 99"/>
          <p:cNvGrpSpPr>
            <a:grpSpLocks/>
          </p:cNvGrpSpPr>
          <p:nvPr/>
        </p:nvGrpSpPr>
        <p:grpSpPr bwMode="auto">
          <a:xfrm>
            <a:off x="1071538" y="857232"/>
            <a:ext cx="4537075" cy="3889375"/>
            <a:chOff x="476" y="572"/>
            <a:chExt cx="2858" cy="2450"/>
          </a:xfrm>
        </p:grpSpPr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 flipV="1">
              <a:off x="567" y="981"/>
              <a:ext cx="2359" cy="19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8" name="Oval 18"/>
            <p:cNvSpPr>
              <a:spLocks noChangeArrowheads="1"/>
            </p:cNvSpPr>
            <p:nvPr/>
          </p:nvSpPr>
          <p:spPr bwMode="auto">
            <a:xfrm>
              <a:off x="476" y="2568"/>
              <a:ext cx="454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800" dirty="0">
                  <a:solidFill>
                    <a:schemeClr val="bg1"/>
                  </a:solidFill>
                </a:rPr>
                <a:t>54</a:t>
              </a:r>
            </a:p>
          </p:txBody>
        </p:sp>
        <p:sp>
          <p:nvSpPr>
            <p:cNvPr id="10260" name="Oval 20"/>
            <p:cNvSpPr>
              <a:spLocks noChangeArrowheads="1"/>
            </p:cNvSpPr>
            <p:nvPr/>
          </p:nvSpPr>
          <p:spPr bwMode="auto">
            <a:xfrm>
              <a:off x="1429" y="1797"/>
              <a:ext cx="454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800" dirty="0">
                  <a:solidFill>
                    <a:schemeClr val="bg1"/>
                  </a:solidFill>
                </a:rPr>
                <a:t>+30</a:t>
              </a:r>
            </a:p>
          </p:txBody>
        </p:sp>
        <p:sp>
          <p:nvSpPr>
            <p:cNvPr id="10261" name="Oval 21"/>
            <p:cNvSpPr>
              <a:spLocks noChangeArrowheads="1"/>
            </p:cNvSpPr>
            <p:nvPr/>
          </p:nvSpPr>
          <p:spPr bwMode="auto">
            <a:xfrm>
              <a:off x="1882" y="1434"/>
              <a:ext cx="454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800" dirty="0">
                  <a:solidFill>
                    <a:schemeClr val="bg1"/>
                  </a:solidFill>
                </a:rPr>
                <a:t>:7</a:t>
              </a:r>
            </a:p>
          </p:txBody>
        </p:sp>
        <p:sp>
          <p:nvSpPr>
            <p:cNvPr id="10262" name="Oval 22"/>
            <p:cNvSpPr>
              <a:spLocks noChangeArrowheads="1"/>
            </p:cNvSpPr>
            <p:nvPr/>
          </p:nvSpPr>
          <p:spPr bwMode="auto">
            <a:xfrm>
              <a:off x="2381" y="1026"/>
              <a:ext cx="454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800" dirty="0">
                  <a:solidFill>
                    <a:schemeClr val="bg1"/>
                  </a:solidFill>
                </a:rPr>
                <a:t>*4</a:t>
              </a:r>
            </a:p>
          </p:txBody>
        </p:sp>
        <p:sp>
          <p:nvSpPr>
            <p:cNvPr id="10285" name="Oval 45"/>
            <p:cNvSpPr>
              <a:spLocks noChangeArrowheads="1"/>
            </p:cNvSpPr>
            <p:nvPr/>
          </p:nvSpPr>
          <p:spPr bwMode="auto">
            <a:xfrm>
              <a:off x="2880" y="572"/>
              <a:ext cx="454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800" dirty="0">
                  <a:solidFill>
                    <a:schemeClr val="bg1"/>
                  </a:solidFill>
                </a:rPr>
                <a:t>+24</a:t>
              </a:r>
            </a:p>
          </p:txBody>
        </p:sp>
        <p:sp>
          <p:nvSpPr>
            <p:cNvPr id="10286" name="Text Box 46"/>
            <p:cNvSpPr txBox="1">
              <a:spLocks noChangeArrowheads="1"/>
            </p:cNvSpPr>
            <p:nvPr/>
          </p:nvSpPr>
          <p:spPr bwMode="auto">
            <a:xfrm>
              <a:off x="576" y="2788"/>
              <a:ext cx="1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800" dirty="0"/>
            </a:p>
          </p:txBody>
        </p:sp>
        <p:sp>
          <p:nvSpPr>
            <p:cNvPr id="10294" name="Oval 54"/>
            <p:cNvSpPr>
              <a:spLocks noChangeArrowheads="1"/>
            </p:cNvSpPr>
            <p:nvPr/>
          </p:nvSpPr>
          <p:spPr bwMode="auto">
            <a:xfrm>
              <a:off x="971" y="2192"/>
              <a:ext cx="454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800" dirty="0">
                  <a:solidFill>
                    <a:schemeClr val="bg1"/>
                  </a:solidFill>
                </a:rPr>
                <a:t>-21</a:t>
              </a:r>
            </a:p>
          </p:txBody>
        </p:sp>
        <p:sp>
          <p:nvSpPr>
            <p:cNvPr id="10297" name="Text Box 57"/>
            <p:cNvSpPr txBox="1">
              <a:spLocks noChangeArrowheads="1"/>
            </p:cNvSpPr>
            <p:nvPr/>
          </p:nvSpPr>
          <p:spPr bwMode="auto">
            <a:xfrm>
              <a:off x="975" y="2478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800"/>
            </a:p>
          </p:txBody>
        </p:sp>
        <p:sp>
          <p:nvSpPr>
            <p:cNvPr id="10303" name="Text Box 63"/>
            <p:cNvSpPr txBox="1">
              <a:spLocks noChangeArrowheads="1"/>
            </p:cNvSpPr>
            <p:nvPr/>
          </p:nvSpPr>
          <p:spPr bwMode="auto">
            <a:xfrm>
              <a:off x="1927" y="1706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800"/>
            </a:p>
          </p:txBody>
        </p:sp>
        <p:sp>
          <p:nvSpPr>
            <p:cNvPr id="10312" name="Text Box 72"/>
            <p:cNvSpPr txBox="1">
              <a:spLocks noChangeArrowheads="1"/>
            </p:cNvSpPr>
            <p:nvPr/>
          </p:nvSpPr>
          <p:spPr bwMode="auto">
            <a:xfrm>
              <a:off x="2232" y="1344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/>
                <a:t>*</a:t>
              </a:r>
            </a:p>
          </p:txBody>
        </p:sp>
      </p:grpSp>
      <p:grpSp>
        <p:nvGrpSpPr>
          <p:cNvPr id="5" name="Group 98"/>
          <p:cNvGrpSpPr>
            <a:grpSpLocks/>
          </p:cNvGrpSpPr>
          <p:nvPr/>
        </p:nvGrpSpPr>
        <p:grpSpPr bwMode="auto">
          <a:xfrm>
            <a:off x="1619250" y="2492375"/>
            <a:ext cx="5184775" cy="3097213"/>
            <a:chOff x="975" y="1434"/>
            <a:chExt cx="3266" cy="1951"/>
          </a:xfrm>
        </p:grpSpPr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 flipV="1">
              <a:off x="1020" y="1616"/>
              <a:ext cx="3220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97"/>
            <p:cNvGrpSpPr>
              <a:grpSpLocks/>
            </p:cNvGrpSpPr>
            <p:nvPr/>
          </p:nvGrpSpPr>
          <p:grpSpPr bwMode="auto">
            <a:xfrm>
              <a:off x="975" y="1434"/>
              <a:ext cx="3266" cy="1951"/>
              <a:chOff x="975" y="1434"/>
              <a:chExt cx="3266" cy="1951"/>
            </a:xfrm>
          </p:grpSpPr>
          <p:sp>
            <p:nvSpPr>
              <p:cNvPr id="10263" name="Oval 23"/>
              <p:cNvSpPr>
                <a:spLocks noChangeArrowheads="1"/>
              </p:cNvSpPr>
              <p:nvPr/>
            </p:nvSpPr>
            <p:spPr bwMode="auto">
              <a:xfrm>
                <a:off x="975" y="2931"/>
                <a:ext cx="454" cy="45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ru-RU" sz="1800" dirty="0">
                    <a:solidFill>
                      <a:schemeClr val="bg1"/>
                    </a:solidFill>
                  </a:rPr>
                  <a:t>54</a:t>
                </a:r>
              </a:p>
            </p:txBody>
          </p:sp>
          <p:grpSp>
            <p:nvGrpSpPr>
              <p:cNvPr id="7" name="Group 96"/>
              <p:cNvGrpSpPr>
                <a:grpSpLocks/>
              </p:cNvGrpSpPr>
              <p:nvPr/>
            </p:nvGrpSpPr>
            <p:grpSpPr bwMode="auto">
              <a:xfrm>
                <a:off x="1610" y="1434"/>
                <a:ext cx="2631" cy="1634"/>
                <a:chOff x="1610" y="1434"/>
                <a:chExt cx="2631" cy="1634"/>
              </a:xfrm>
            </p:grpSpPr>
            <p:sp>
              <p:nvSpPr>
                <p:cNvPr id="10264" name="Oval 24"/>
                <p:cNvSpPr>
                  <a:spLocks noChangeArrowheads="1"/>
                </p:cNvSpPr>
                <p:nvPr/>
              </p:nvSpPr>
              <p:spPr bwMode="auto">
                <a:xfrm>
                  <a:off x="1610" y="2614"/>
                  <a:ext cx="454" cy="4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ru-RU" sz="1800" dirty="0">
                      <a:solidFill>
                        <a:schemeClr val="bg1"/>
                      </a:solidFill>
                    </a:rPr>
                    <a:t>:9</a:t>
                  </a:r>
                </a:p>
              </p:txBody>
            </p:sp>
            <p:sp>
              <p:nvSpPr>
                <p:cNvPr id="10265" name="Oval 25"/>
                <p:cNvSpPr>
                  <a:spLocks noChangeArrowheads="1"/>
                </p:cNvSpPr>
                <p:nvPr/>
              </p:nvSpPr>
              <p:spPr bwMode="auto">
                <a:xfrm>
                  <a:off x="2154" y="2341"/>
                  <a:ext cx="454" cy="4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ru-RU" sz="1800" dirty="0">
                      <a:solidFill>
                        <a:schemeClr val="bg1"/>
                      </a:solidFill>
                    </a:rPr>
                    <a:t>*6</a:t>
                  </a:r>
                </a:p>
              </p:txBody>
            </p:sp>
            <p:sp>
              <p:nvSpPr>
                <p:cNvPr id="10282" name="Oval 42"/>
                <p:cNvSpPr>
                  <a:spLocks noChangeArrowheads="1"/>
                </p:cNvSpPr>
                <p:nvPr/>
              </p:nvSpPr>
              <p:spPr bwMode="auto">
                <a:xfrm>
                  <a:off x="3243" y="1752"/>
                  <a:ext cx="454" cy="4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ru-RU" sz="1800" dirty="0">
                      <a:solidFill>
                        <a:schemeClr val="bg1"/>
                      </a:solidFill>
                    </a:rPr>
                    <a:t>+49</a:t>
                  </a:r>
                </a:p>
              </p:txBody>
            </p:sp>
            <p:sp>
              <p:nvSpPr>
                <p:cNvPr id="10283" name="Oval 43"/>
                <p:cNvSpPr>
                  <a:spLocks noChangeArrowheads="1"/>
                </p:cNvSpPr>
                <p:nvPr/>
              </p:nvSpPr>
              <p:spPr bwMode="auto">
                <a:xfrm>
                  <a:off x="3787" y="1434"/>
                  <a:ext cx="454" cy="4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ru-RU" sz="1800" dirty="0">
                      <a:solidFill>
                        <a:schemeClr val="bg1"/>
                      </a:solidFill>
                    </a:rPr>
                    <a:t>-60</a:t>
                  </a:r>
                </a:p>
              </p:txBody>
            </p:sp>
            <p:sp>
              <p:nvSpPr>
                <p:cNvPr id="10320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1837" y="2795"/>
                  <a:ext cx="181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endParaRPr lang="ru-RU" sz="1800"/>
                </a:p>
              </p:txBody>
            </p:sp>
            <p:sp>
              <p:nvSpPr>
                <p:cNvPr id="10324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2504" y="2251"/>
                  <a:ext cx="11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800"/>
                    <a:t>:</a:t>
                  </a:r>
                </a:p>
              </p:txBody>
            </p:sp>
            <p:sp>
              <p:nvSpPr>
                <p:cNvPr id="10326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2789" y="2160"/>
                  <a:ext cx="31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800"/>
                    <a:t>1</a:t>
                  </a:r>
                </a:p>
              </p:txBody>
            </p:sp>
            <p:sp>
              <p:nvSpPr>
                <p:cNvPr id="10328" name="Oval 88"/>
                <p:cNvSpPr>
                  <a:spLocks noChangeArrowheads="1"/>
                </p:cNvSpPr>
                <p:nvPr/>
              </p:nvSpPr>
              <p:spPr bwMode="auto">
                <a:xfrm>
                  <a:off x="2744" y="2069"/>
                  <a:ext cx="454" cy="4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ru-RU" sz="1800" dirty="0">
                      <a:solidFill>
                        <a:schemeClr val="bg1"/>
                      </a:solidFill>
                    </a:rPr>
                    <a:t>-24</a:t>
                  </a:r>
                </a:p>
              </p:txBody>
            </p:sp>
          </p:grpSp>
        </p:grpSp>
      </p:grpSp>
      <p:sp>
        <p:nvSpPr>
          <p:cNvPr id="10341" name="Oval 101"/>
          <p:cNvSpPr>
            <a:spLocks noChangeArrowheads="1"/>
          </p:cNvSpPr>
          <p:nvPr/>
        </p:nvSpPr>
        <p:spPr bwMode="auto">
          <a:xfrm>
            <a:off x="1042988" y="54451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42" name="Oval 102"/>
          <p:cNvSpPr>
            <a:spLocks noChangeArrowheads="1"/>
          </p:cNvSpPr>
          <p:nvPr/>
        </p:nvSpPr>
        <p:spPr bwMode="auto">
          <a:xfrm>
            <a:off x="1042988" y="5445125"/>
            <a:ext cx="144462" cy="1444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43" name="Oval 103"/>
          <p:cNvSpPr>
            <a:spLocks noChangeArrowheads="1"/>
          </p:cNvSpPr>
          <p:nvPr/>
        </p:nvSpPr>
        <p:spPr bwMode="auto">
          <a:xfrm>
            <a:off x="468313" y="5445125"/>
            <a:ext cx="144462" cy="14446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46" name="Freeform 106"/>
          <p:cNvSpPr>
            <a:spLocks/>
          </p:cNvSpPr>
          <p:nvPr/>
        </p:nvSpPr>
        <p:spPr bwMode="auto">
          <a:xfrm>
            <a:off x="395288" y="6021388"/>
            <a:ext cx="863600" cy="215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7" y="136"/>
              </a:cxn>
              <a:cxn ang="0">
                <a:pos x="544" y="0"/>
              </a:cxn>
            </a:cxnLst>
            <a:rect l="0" t="0" r="r" b="b"/>
            <a:pathLst>
              <a:path w="544" h="136">
                <a:moveTo>
                  <a:pt x="0" y="0"/>
                </a:moveTo>
                <a:cubicBezTo>
                  <a:pt x="68" y="68"/>
                  <a:pt x="136" y="136"/>
                  <a:pt x="227" y="136"/>
                </a:cubicBezTo>
                <a:cubicBezTo>
                  <a:pt x="318" y="136"/>
                  <a:pt x="491" y="23"/>
                  <a:pt x="5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-конечная звезда 3"/>
          <p:cNvSpPr/>
          <p:nvPr/>
        </p:nvSpPr>
        <p:spPr>
          <a:xfrm>
            <a:off x="1846774" y="134532"/>
            <a:ext cx="4069375" cy="593485"/>
          </a:xfrm>
          <a:prstGeom prst="star1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Darsning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maqsadi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12-конечная звезда 4"/>
          <p:cNvSpPr/>
          <p:nvPr/>
        </p:nvSpPr>
        <p:spPr>
          <a:xfrm>
            <a:off x="4596319" y="2780928"/>
            <a:ext cx="4322682" cy="2176550"/>
          </a:xfrm>
          <a:prstGeom prst="star12">
            <a:avLst/>
          </a:prstGeom>
          <a:solidFill>
            <a:srgbClr val="30C6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Tarbiyaviy: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uz-Cyrl-UZ" sz="1400" dirty="0">
                <a:solidFill>
                  <a:schemeClr val="tx1"/>
                </a:solidFill>
                <a:latin typeface="Times New Roman"/>
                <a:ea typeface="MS Mincho"/>
                <a:cs typeface="Times New Roman"/>
              </a:rPr>
              <a:t>’quvchilarni </a:t>
            </a:r>
            <a:r>
              <a:rPr lang="en-US" sz="1400" dirty="0">
                <a:solidFill>
                  <a:schemeClr val="tx1"/>
                </a:solidFill>
                <a:latin typeface="Times New Roman"/>
                <a:ea typeface="MS Mincho"/>
                <a:cs typeface="Times New Roman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/>
                <a:ea typeface="MS Mincho"/>
                <a:cs typeface="Times New Roman"/>
              </a:rPr>
              <a:t>komil</a:t>
            </a:r>
            <a:r>
              <a:rPr lang="en-US" sz="1400" dirty="0">
                <a:solidFill>
                  <a:schemeClr val="tx1"/>
                </a:solidFill>
                <a:latin typeface="Times New Roman"/>
                <a:ea typeface="MS Mincho"/>
                <a:cs typeface="Times New Roman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/>
                <a:ea typeface="MS Mincho"/>
                <a:cs typeface="Times New Roman"/>
              </a:rPr>
              <a:t>inson</a:t>
            </a:r>
            <a:r>
              <a:rPr lang="en-US" sz="1400" dirty="0">
                <a:solidFill>
                  <a:schemeClr val="tx1"/>
                </a:solidFill>
                <a:latin typeface="Times New Roman"/>
                <a:ea typeface="MS Mincho"/>
                <a:cs typeface="Times New Roman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/>
                <a:ea typeface="MS Mincho"/>
                <a:cs typeface="Times New Roman"/>
              </a:rPr>
              <a:t>etib</a:t>
            </a:r>
            <a:r>
              <a:rPr lang="en-US" sz="1400" dirty="0">
                <a:solidFill>
                  <a:schemeClr val="tx1"/>
                </a:solidFill>
                <a:latin typeface="Times New Roman"/>
                <a:ea typeface="MS Mincho"/>
                <a:cs typeface="Times New Roman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/>
                <a:ea typeface="MS Mincho"/>
                <a:cs typeface="Times New Roman"/>
              </a:rPr>
              <a:t>tarbiyalash</a:t>
            </a:r>
            <a:r>
              <a:rPr lang="en-US" sz="1400" dirty="0">
                <a:solidFill>
                  <a:schemeClr val="tx1"/>
                </a:solidFill>
                <a:latin typeface="Times New Roman"/>
                <a:ea typeface="MS Mincho"/>
                <a:cs typeface="Times New Roman"/>
              </a:rPr>
              <a:t>  </a:t>
            </a:r>
            <a:r>
              <a:rPr lang="uz-Cyrl-UZ" sz="1400" dirty="0">
                <a:solidFill>
                  <a:schemeClr val="tx1"/>
                </a:solidFill>
                <a:latin typeface="Times New Roman"/>
                <a:ea typeface="MS Mincho"/>
                <a:cs typeface="Times New Roman"/>
              </a:rPr>
              <a:t>va tartib-intizomga doimo rioya etish</a:t>
            </a:r>
            <a:r>
              <a:rPr lang="en-US" sz="1400" dirty="0" err="1">
                <a:solidFill>
                  <a:schemeClr val="tx1"/>
                </a:solidFill>
                <a:latin typeface="Times New Roman"/>
                <a:ea typeface="MS Mincho"/>
                <a:cs typeface="Times New Roman"/>
              </a:rPr>
              <a:t>ga</a:t>
            </a:r>
            <a:r>
              <a:rPr lang="en-US" sz="1400" dirty="0">
                <a:solidFill>
                  <a:schemeClr val="tx1"/>
                </a:solidFill>
                <a:latin typeface="Times New Roman"/>
                <a:ea typeface="MS Mincho"/>
                <a:cs typeface="Times New Roman"/>
              </a:rPr>
              <a:t> </a:t>
            </a:r>
            <a:r>
              <a:rPr lang="uz-Cyrl-UZ" sz="1400" dirty="0">
                <a:solidFill>
                  <a:schemeClr val="tx1"/>
                </a:solidFill>
                <a:latin typeface="Times New Roman"/>
                <a:ea typeface="MS Mincho"/>
                <a:cs typeface="Times New Roman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imes New Roman"/>
                <a:ea typeface="MS Mincho"/>
                <a:cs typeface="Times New Roman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/>
                <a:ea typeface="MS Mincho"/>
                <a:cs typeface="Times New Roman"/>
              </a:rPr>
              <a:t>o’rgatish</a:t>
            </a:r>
            <a:r>
              <a:rPr lang="en-US" sz="1400" dirty="0">
                <a:solidFill>
                  <a:schemeClr val="tx1"/>
                </a:solidFill>
                <a:latin typeface="Times New Roman"/>
                <a:ea typeface="MS Mincho"/>
                <a:cs typeface="Times New Roman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/>
              <a:ea typeface="MS Mincho"/>
              <a:cs typeface="Times New Roman"/>
            </a:endParaRPr>
          </a:p>
        </p:txBody>
      </p:sp>
      <p:sp>
        <p:nvSpPr>
          <p:cNvPr id="6" name="12-конечная звезда 5"/>
          <p:cNvSpPr/>
          <p:nvPr/>
        </p:nvSpPr>
        <p:spPr>
          <a:xfrm>
            <a:off x="33525" y="4728604"/>
            <a:ext cx="4562793" cy="2069117"/>
          </a:xfrm>
          <a:prstGeom prst="star1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Rivojlantiruvchi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/>
                <a:ea typeface="MS Mincho"/>
                <a:cs typeface="Times New Roman"/>
              </a:rPr>
              <a:t>O</a:t>
            </a:r>
            <a:r>
              <a:rPr lang="uz-Cyrl-UZ" dirty="0">
                <a:latin typeface="Times New Roman"/>
                <a:ea typeface="MS Mincho"/>
                <a:cs typeface="Times New Roman"/>
              </a:rPr>
              <a:t>‘quvchilarning </a:t>
            </a:r>
            <a:r>
              <a:rPr lang="en-US" dirty="0" err="1">
                <a:latin typeface="Times New Roman"/>
                <a:ea typeface="MS Mincho"/>
                <a:cs typeface="Times New Roman"/>
              </a:rPr>
              <a:t>mantiqiy</a:t>
            </a:r>
            <a:r>
              <a:rPr lang="en-US" dirty="0">
                <a:latin typeface="Times New Roman"/>
                <a:ea typeface="MS Mincho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MS Mincho"/>
                <a:cs typeface="Times New Roman"/>
              </a:rPr>
              <a:t>fikrlash</a:t>
            </a:r>
            <a:r>
              <a:rPr lang="en-US" dirty="0">
                <a:latin typeface="Times New Roman"/>
                <a:ea typeface="MS Mincho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MS Mincho"/>
                <a:cs typeface="Times New Roman"/>
              </a:rPr>
              <a:t>qobilyatini</a:t>
            </a:r>
            <a:r>
              <a:rPr lang="en-US" dirty="0">
                <a:latin typeface="Times New Roman"/>
                <a:ea typeface="MS Mincho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MS Mincho"/>
                <a:cs typeface="Times New Roman"/>
              </a:rPr>
              <a:t>o’stirish</a:t>
            </a:r>
            <a:r>
              <a:rPr lang="en-US" dirty="0">
                <a:latin typeface="Times New Roman"/>
                <a:ea typeface="MS Mincho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MS Mincho"/>
                <a:cs typeface="Times New Roman"/>
              </a:rPr>
              <a:t>diqqat</a:t>
            </a:r>
            <a:r>
              <a:rPr lang="en-US" dirty="0">
                <a:latin typeface="Times New Roman"/>
                <a:ea typeface="MS Mincho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MS Mincho"/>
                <a:cs typeface="Times New Roman"/>
              </a:rPr>
              <a:t>va</a:t>
            </a:r>
            <a:r>
              <a:rPr lang="en-US" dirty="0">
                <a:latin typeface="Times New Roman"/>
                <a:ea typeface="MS Mincho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MS Mincho"/>
                <a:cs typeface="Times New Roman"/>
              </a:rPr>
              <a:t>xotirani</a:t>
            </a:r>
            <a:r>
              <a:rPr lang="en-US" dirty="0">
                <a:latin typeface="Times New Roman"/>
                <a:ea typeface="MS Mincho"/>
                <a:cs typeface="Times New Roman"/>
              </a:rPr>
              <a:t>  </a:t>
            </a:r>
            <a:r>
              <a:rPr lang="en-US" dirty="0" err="1">
                <a:latin typeface="Times New Roman"/>
                <a:ea typeface="MS Mincho"/>
                <a:cs typeface="Times New Roman"/>
              </a:rPr>
              <a:t>rivojlantirish</a:t>
            </a:r>
            <a:r>
              <a:rPr lang="en-US" dirty="0">
                <a:latin typeface="Times New Roman"/>
                <a:ea typeface="MS Mincho"/>
                <a:cs typeface="Times New Roman"/>
              </a:rPr>
              <a:t>.</a:t>
            </a:r>
            <a:r>
              <a:rPr lang="uz-Cyrl-UZ" dirty="0">
                <a:latin typeface="Times New Roman"/>
                <a:ea typeface="MS Mincho"/>
                <a:cs typeface="Times New Roman"/>
              </a:rPr>
              <a:t>.</a:t>
            </a:r>
            <a:endParaRPr lang="ru-RU" dirty="0">
              <a:latin typeface="Times New Roman"/>
              <a:ea typeface="MS Mincho"/>
              <a:cs typeface="Times New Roman"/>
            </a:endParaRPr>
          </a:p>
        </p:txBody>
      </p:sp>
      <p:sp>
        <p:nvSpPr>
          <p:cNvPr id="7" name="12-конечная звезда 6"/>
          <p:cNvSpPr/>
          <p:nvPr/>
        </p:nvSpPr>
        <p:spPr>
          <a:xfrm>
            <a:off x="2112650" y="998731"/>
            <a:ext cx="6203766" cy="1809511"/>
          </a:xfrm>
          <a:prstGeom prst="star1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Ta’limiy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/>
                <a:ea typeface="MS Mincho"/>
                <a:cs typeface="Times New Roman"/>
              </a:rPr>
              <a:t>O</a:t>
            </a:r>
            <a:r>
              <a:rPr lang="uz-Cyrl-UZ" dirty="0">
                <a:latin typeface="Times New Roman"/>
                <a:ea typeface="MS Mincho"/>
                <a:cs typeface="Times New Roman"/>
              </a:rPr>
              <a:t>‘quvchilarga </a:t>
            </a:r>
            <a:r>
              <a:rPr lang="uz-Latn-UZ" dirty="0">
                <a:latin typeface="Times New Roman"/>
                <a:ea typeface="MS Mincho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MS Mincho"/>
                <a:cs typeface="Times New Roman"/>
              </a:rPr>
              <a:t>o’nli</a:t>
            </a:r>
            <a:r>
              <a:rPr lang="en-US" dirty="0">
                <a:latin typeface="Times New Roman"/>
                <a:ea typeface="MS Mincho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MS Mincho"/>
                <a:cs typeface="Times New Roman"/>
              </a:rPr>
              <a:t>kasrlarni</a:t>
            </a:r>
            <a:r>
              <a:rPr lang="en-US" dirty="0">
                <a:latin typeface="Times New Roman"/>
                <a:ea typeface="MS Mincho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MS Mincho"/>
                <a:cs typeface="Times New Roman"/>
              </a:rPr>
              <a:t>taqqoslash</a:t>
            </a:r>
            <a:r>
              <a:rPr lang="en-US" dirty="0">
                <a:latin typeface="Times New Roman"/>
                <a:ea typeface="MS Mincho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MS Mincho"/>
                <a:cs typeface="Times New Roman"/>
              </a:rPr>
              <a:t>va</a:t>
            </a:r>
            <a:r>
              <a:rPr lang="en-US" dirty="0">
                <a:latin typeface="Times New Roman"/>
                <a:ea typeface="MS Mincho"/>
                <a:cs typeface="Times New Roman"/>
              </a:rPr>
              <a:t> </a:t>
            </a:r>
            <a:r>
              <a:rPr lang="en-US">
                <a:latin typeface="Times New Roman"/>
                <a:ea typeface="MS Mincho"/>
                <a:cs typeface="Times New Roman"/>
              </a:rPr>
              <a:t>yaxlitlashni </a:t>
            </a:r>
            <a:r>
              <a:rPr lang="en-US" dirty="0">
                <a:latin typeface="Times New Roman"/>
                <a:ea typeface="MS Mincho"/>
                <a:cs typeface="Times New Roman"/>
              </a:rPr>
              <a:t>, </a:t>
            </a:r>
            <a:r>
              <a:rPr lang="en-US" dirty="0" err="1">
                <a:latin typeface="Times New Roman"/>
                <a:ea typeface="MS Mincho"/>
                <a:cs typeface="Times New Roman"/>
              </a:rPr>
              <a:t>ular</a:t>
            </a:r>
            <a:r>
              <a:rPr lang="en-US" dirty="0">
                <a:latin typeface="Times New Roman"/>
                <a:ea typeface="MS Mincho"/>
                <a:cs typeface="Times New Roman"/>
              </a:rPr>
              <a:t> son </a:t>
            </a:r>
            <a:r>
              <a:rPr lang="en-US" dirty="0" err="1">
                <a:latin typeface="Times New Roman"/>
                <a:ea typeface="MS Mincho"/>
                <a:cs typeface="Times New Roman"/>
              </a:rPr>
              <a:t>nurida</a:t>
            </a:r>
            <a:r>
              <a:rPr lang="en-US" dirty="0">
                <a:latin typeface="Times New Roman"/>
                <a:ea typeface="MS Mincho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MS Mincho"/>
                <a:cs typeface="Times New Roman"/>
              </a:rPr>
              <a:t>joylashishi</a:t>
            </a:r>
            <a:r>
              <a:rPr lang="en-US" dirty="0">
                <a:latin typeface="Times New Roman"/>
                <a:ea typeface="MS Mincho"/>
                <a:cs typeface="Times New Roman"/>
              </a:rPr>
              <a:t> </a:t>
            </a:r>
            <a:r>
              <a:rPr lang="uz-Latn-UZ" dirty="0">
                <a:latin typeface="Times New Roman"/>
                <a:ea typeface="MS Mincho"/>
                <a:cs typeface="Times New Roman"/>
              </a:rPr>
              <a:t>haqida </a:t>
            </a:r>
            <a:r>
              <a:rPr lang="uz-Cyrl-UZ" dirty="0">
                <a:latin typeface="Times New Roman"/>
                <a:ea typeface="MS Mincho"/>
                <a:cs typeface="Times New Roman"/>
              </a:rPr>
              <a:t>bilim berish va ko’nikmalar hosil qilish.</a:t>
            </a:r>
            <a:endParaRPr lang="ru-RU" dirty="0">
              <a:latin typeface="Times New Roman"/>
              <a:ea typeface="MS Mincho"/>
              <a:cs typeface="Times New Roman"/>
            </a:endParaRPr>
          </a:p>
        </p:txBody>
      </p:sp>
      <p:pic>
        <p:nvPicPr>
          <p:cNvPr id="8" name="Picture 6" descr="quill_pen_m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91" y="1064090"/>
            <a:ext cx="2105538" cy="351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J03099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96" y="5118700"/>
            <a:ext cx="1381492" cy="131069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401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54692" y="1481138"/>
            <a:ext cx="603461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UYGA  VAZIFA </a:t>
            </a:r>
            <a:endParaRPr lang="ru-RU" dirty="0"/>
          </a:p>
        </p:txBody>
      </p:sp>
      <p:pic>
        <p:nvPicPr>
          <p:cNvPr id="4" name="Picture 2" descr="C:\Users\asqarov.a\Pictures\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4"/>
              </a:clrFrom>
              <a:clrTo>
                <a:srgbClr val="FEFE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268538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asqarov.a\Pictures\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4"/>
              </a:clrFrom>
              <a:clrTo>
                <a:srgbClr val="FEFE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268538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asqarov.a\Pictures\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4"/>
              </a:clrFrom>
              <a:clrTo>
                <a:srgbClr val="FEFE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268538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asqarov.a\Pictures\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4"/>
              </a:clrFrom>
              <a:clrTo>
                <a:srgbClr val="FEFE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268538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asqarov.a\Pictures\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4"/>
              </a:clrFrom>
              <a:clrTo>
                <a:srgbClr val="FEFE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268538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1571612"/>
          <a:ext cx="6643734" cy="4435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0" dirty="0" err="1">
                <a:solidFill>
                  <a:schemeClr val="tx1"/>
                </a:solidFill>
                <a:latin typeface="Showcard Gothic" pitchFamily="82" charset="0"/>
                <a:cs typeface="Times New Roman" pitchFamily="18" charset="0"/>
              </a:rPr>
              <a:t>Xulosa</a:t>
            </a:r>
            <a:endParaRPr lang="ru-RU" sz="6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ChangeArrowheads="1"/>
          </p:cNvSpPr>
          <p:nvPr/>
        </p:nvSpPr>
        <p:spPr bwMode="auto">
          <a:xfrm>
            <a:off x="1042988" y="908050"/>
            <a:ext cx="7489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uz-Cyrl-UZ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uz-Cyrl-UZ">
                <a:solidFill>
                  <a:srgbClr val="0000FF"/>
                </a:solidFill>
                <a:latin typeface="Arial Black" pitchFamily="34" charset="0"/>
              </a:rPr>
              <a:t> </a:t>
            </a:r>
            <a:br>
              <a:rPr lang="uz-Cyrl-UZ">
                <a:solidFill>
                  <a:srgbClr val="0000FF"/>
                </a:solidFill>
                <a:latin typeface="Arial Black" pitchFamily="34" charset="0"/>
              </a:rPr>
            </a:br>
            <a:endParaRPr lang="ru-RU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1987" name="Rectangle 9"/>
          <p:cNvSpPr>
            <a:spLocks noChangeArrowheads="1"/>
          </p:cNvSpPr>
          <p:nvPr/>
        </p:nvSpPr>
        <p:spPr bwMode="auto">
          <a:xfrm>
            <a:off x="827088" y="4005263"/>
            <a:ext cx="6913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 Black" pitchFamily="34" charset="0"/>
              </a:rPr>
              <a:t> </a:t>
            </a:r>
            <a:endParaRPr lang="ru-RU">
              <a:solidFill>
                <a:srgbClr val="C00000"/>
              </a:solidFill>
              <a:latin typeface="Arial Black" pitchFamily="34" charset="0"/>
            </a:endParaRPr>
          </a:p>
        </p:txBody>
      </p:sp>
      <p:grpSp>
        <p:nvGrpSpPr>
          <p:cNvPr id="2" name="Прямоугольник с двумя скругленными противолежащими углами 9"/>
          <p:cNvGrpSpPr>
            <a:grpSpLocks/>
          </p:cNvGrpSpPr>
          <p:nvPr/>
        </p:nvGrpSpPr>
        <p:grpSpPr bwMode="auto">
          <a:xfrm>
            <a:off x="0" y="785813"/>
            <a:ext cx="8964613" cy="1714500"/>
            <a:chOff x="227" y="243"/>
            <a:chExt cx="5345" cy="1877"/>
          </a:xfrm>
        </p:grpSpPr>
        <p:pic>
          <p:nvPicPr>
            <p:cNvPr id="41998" name="Прямоугольник с двумя скругленными противолежащими углами 9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7" y="422"/>
              <a:ext cx="5345" cy="1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999" name="Text Box 12"/>
            <p:cNvSpPr txBox="1">
              <a:spLocks noChangeArrowheads="1"/>
            </p:cNvSpPr>
            <p:nvPr/>
          </p:nvSpPr>
          <p:spPr bwMode="auto">
            <a:xfrm>
              <a:off x="349" y="243"/>
              <a:ext cx="5107" cy="174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ru-RU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0" y="0"/>
            <a:ext cx="8991600" cy="741345"/>
          </a:xfrm>
          <a:prstGeom prst="round2DiagRect">
            <a:avLst>
              <a:gd name="adj1" fmla="val 31298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ibl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kumimoji="1" lang="en-US" sz="2400" dirty="0">
                <a:solidFill>
                  <a:schemeClr val="bg1"/>
                </a:solidFill>
                <a:latin typeface="Calibri" pitchFamily="34" charset="0"/>
              </a:rPr>
              <a:t>                                       </a:t>
            </a:r>
            <a:r>
              <a:rPr kumimoji="1" lang="en-US" sz="3000" b="1" dirty="0" err="1">
                <a:solidFill>
                  <a:schemeClr val="tx1"/>
                </a:solidFill>
                <a:latin typeface="Calibri" pitchFamily="34" charset="0"/>
              </a:rPr>
              <a:t>Darsning</a:t>
            </a:r>
            <a:r>
              <a:rPr kumimoji="1" lang="en-US" sz="3000" b="1" dirty="0">
                <a:solidFill>
                  <a:schemeClr val="tx1"/>
                </a:solidFill>
                <a:latin typeface="Calibri" pitchFamily="34" charset="0"/>
              </a:rPr>
              <a:t>  </a:t>
            </a:r>
            <a:r>
              <a:rPr kumimoji="1" lang="en-US" sz="3000" b="1" dirty="0" err="1">
                <a:solidFill>
                  <a:schemeClr val="tx1"/>
                </a:solidFill>
                <a:latin typeface="Calibri" pitchFamily="34" charset="0"/>
              </a:rPr>
              <a:t>vazifalari</a:t>
            </a:r>
            <a:endParaRPr kumimoji="1" lang="ru-RU" sz="3000" b="1" dirty="0">
              <a:solidFill>
                <a:schemeClr val="tx1"/>
              </a:solidFill>
            </a:endParaRPr>
          </a:p>
        </p:txBody>
      </p:sp>
      <p:sp>
        <p:nvSpPr>
          <p:cNvPr id="10248" name="Rectangle 18"/>
          <p:cNvSpPr>
            <a:spLocks noChangeArrowheads="1"/>
          </p:cNvSpPr>
          <p:nvPr/>
        </p:nvSpPr>
        <p:spPr bwMode="auto">
          <a:xfrm>
            <a:off x="285750" y="857250"/>
            <a:ext cx="8286750" cy="1323975"/>
          </a:xfrm>
          <a:prstGeom prst="rect">
            <a:avLst/>
          </a:prstGeom>
          <a:solidFill>
            <a:srgbClr val="FFFF00">
              <a:alpha val="82000"/>
            </a:srgb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  <a:defRPr/>
            </a:pPr>
            <a:r>
              <a:rPr lang="en-US" sz="1600" dirty="0">
                <a:latin typeface="Arial" charset="0"/>
              </a:rPr>
              <a:t> 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Mavzuga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oid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materiallar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bilan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ishlash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uchun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alohida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kichik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guruh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ajratish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,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jamoa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bilan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suhbat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o`tkazib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o`quvchilarning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mavzuga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oid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bilimlarini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o`rganish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, 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suhbat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munozara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orqali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o`quvchilarning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mavzu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yuzasidan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xulosa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chiqarishlariga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chiqarilgan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xulosani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mohiyatini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tushunishlariga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erishish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. 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Ular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bilimini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o`zlari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orqali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i="1" dirty="0" err="1">
                <a:latin typeface="Arial" pitchFamily="34" charset="0"/>
                <a:cs typeface="Arial" pitchFamily="34" charset="0"/>
              </a:rPr>
              <a:t>baholash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.</a:t>
            </a:r>
            <a:endParaRPr lang="ru-RU" sz="1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6-конечная звезда 17"/>
          <p:cNvSpPr/>
          <p:nvPr/>
        </p:nvSpPr>
        <p:spPr>
          <a:xfrm>
            <a:off x="928688" y="2428875"/>
            <a:ext cx="7572375" cy="928688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Kutilayotgan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natijalar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: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9" name="Выноска со стрелкой вверх 18"/>
          <p:cNvSpPr>
            <a:spLocks noChangeArrowheads="1"/>
          </p:cNvSpPr>
          <p:nvPr/>
        </p:nvSpPr>
        <p:spPr bwMode="auto">
          <a:xfrm>
            <a:off x="0" y="3143250"/>
            <a:ext cx="4500563" cy="3714750"/>
          </a:xfrm>
          <a:prstGeom prst="upArrowCallout">
            <a:avLst>
              <a:gd name="adj1" fmla="val 25005"/>
              <a:gd name="adj2" fmla="val 24999"/>
              <a:gd name="adj3" fmla="val 25000"/>
              <a:gd name="adj4" fmla="val 64977"/>
            </a:avLst>
          </a:prstGeom>
          <a:solidFill>
            <a:schemeClr val="bg2">
              <a:lumMod val="9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en-US" sz="1200" b="1" dirty="0">
              <a:solidFill>
                <a:schemeClr val="tx1"/>
              </a:solidFill>
              <a:latin typeface="+mn-lt"/>
            </a:endParaRPr>
          </a:p>
          <a:p>
            <a:pPr algn="just">
              <a:defRPr/>
            </a:pPr>
            <a:r>
              <a:rPr lang="en-US" sz="1200" b="1" dirty="0">
                <a:solidFill>
                  <a:schemeClr val="tx1"/>
                </a:solidFill>
                <a:latin typeface="+mn-lt"/>
              </a:rPr>
              <a:t>            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O`qituvchi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:</a:t>
            </a:r>
            <a:r>
              <a:rPr lang="uz-Cyrl-UZ" sz="1500" b="1" dirty="0">
                <a:solidFill>
                  <a:schemeClr val="tx1"/>
                </a:solidFill>
                <a:latin typeface="+mn-lt"/>
              </a:rPr>
              <a:t>-O`quvchilarning  oldin  olgan  bilimlari   asosida  ularning  faolligi  oshiriladi.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Qisqa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vaqt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ichida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mavzuni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barcha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o`quvchilar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o`zlashtirishga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erishadi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.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O`quvchilarning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mustaqil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o`rganishi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fikrlashi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darslikdan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  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tashqari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manbaalar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   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bilan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ishlashi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uchun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  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imkoniyat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yaratib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,   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dars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vazifalarini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amalga</a:t>
            </a:r>
            <a:r>
              <a:rPr lang="en-US" sz="1500" b="1" dirty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1500" b="1" dirty="0" err="1">
                <a:solidFill>
                  <a:schemeClr val="tx1"/>
                </a:solidFill>
                <a:latin typeface="+mn-lt"/>
              </a:rPr>
              <a:t>oshiradi</a:t>
            </a:r>
            <a:r>
              <a:rPr lang="uz-Cyrl-UZ" sz="1500" b="1" dirty="0">
                <a:solidFill>
                  <a:schemeClr val="tx1"/>
                </a:solidFill>
                <a:latin typeface="+mn-lt"/>
              </a:rPr>
              <a:t>. </a:t>
            </a:r>
            <a:endParaRPr lang="ru-RU" sz="1500" b="1" dirty="0">
              <a:solidFill>
                <a:schemeClr val="tx1"/>
              </a:solidFill>
              <a:latin typeface="+mn-lt"/>
            </a:endParaRPr>
          </a:p>
          <a:p>
            <a:pPr algn="ctr">
              <a:defRPr/>
            </a:pPr>
            <a:endParaRPr lang="ru-RU" sz="15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21" name="Выноска со стрелкой вверх 20"/>
          <p:cNvSpPr>
            <a:spLocks noChangeArrowheads="1"/>
          </p:cNvSpPr>
          <p:nvPr/>
        </p:nvSpPr>
        <p:spPr bwMode="auto">
          <a:xfrm>
            <a:off x="4714875" y="3143250"/>
            <a:ext cx="4214813" cy="3714750"/>
          </a:xfrm>
          <a:prstGeom prst="upArrowCallout">
            <a:avLst>
              <a:gd name="adj1" fmla="val 25004"/>
              <a:gd name="adj2" fmla="val 24998"/>
              <a:gd name="adj3" fmla="val 25000"/>
              <a:gd name="adj4" fmla="val 64977"/>
            </a:avLst>
          </a:prstGeom>
          <a:solidFill>
            <a:schemeClr val="accent4">
              <a:lumMod val="20000"/>
              <a:lumOff val="80000"/>
            </a:schemeClr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uz-Cyrl-UZ" sz="1500" b="1" dirty="0">
                <a:latin typeface="+mn-lt"/>
              </a:rPr>
              <a:t>O`quvchi:  -Olgan  bilimlarini   yangi  bilimlar  bilan  boyitadi,  fikrlaydi,  mushohada qiladi.</a:t>
            </a:r>
            <a:r>
              <a:rPr lang="en-US" sz="1500" b="1" dirty="0">
                <a:latin typeface="+mn-lt"/>
              </a:rPr>
              <a:t> </a:t>
            </a:r>
            <a:r>
              <a:rPr lang="en-US" sz="1500" b="1" dirty="0" err="1">
                <a:latin typeface="+mn-lt"/>
              </a:rPr>
              <a:t>Jamoa</a:t>
            </a:r>
            <a:r>
              <a:rPr lang="en-US" sz="1500" b="1" dirty="0">
                <a:latin typeface="+mn-lt"/>
              </a:rPr>
              <a:t>  </a:t>
            </a:r>
            <a:r>
              <a:rPr lang="en-US" sz="1500" b="1" dirty="0" err="1">
                <a:latin typeface="+mn-lt"/>
              </a:rPr>
              <a:t>bilan</a:t>
            </a:r>
            <a:r>
              <a:rPr lang="en-US" sz="1500" b="1" dirty="0">
                <a:latin typeface="+mn-lt"/>
              </a:rPr>
              <a:t>  </a:t>
            </a:r>
            <a:r>
              <a:rPr lang="en-US" sz="1500" b="1" dirty="0" err="1">
                <a:latin typeface="+mn-lt"/>
              </a:rPr>
              <a:t>va</a:t>
            </a:r>
            <a:r>
              <a:rPr lang="en-US" sz="1500" b="1" dirty="0">
                <a:latin typeface="+mn-lt"/>
              </a:rPr>
              <a:t>  </a:t>
            </a:r>
            <a:r>
              <a:rPr lang="en-US" sz="1500" b="1" dirty="0" err="1">
                <a:latin typeface="+mn-lt"/>
              </a:rPr>
              <a:t>yakka</a:t>
            </a:r>
            <a:r>
              <a:rPr lang="en-US" sz="1500" b="1" dirty="0">
                <a:latin typeface="+mn-lt"/>
              </a:rPr>
              <a:t>  </a:t>
            </a:r>
            <a:r>
              <a:rPr lang="en-US" sz="1500" b="1" dirty="0" err="1">
                <a:latin typeface="+mn-lt"/>
              </a:rPr>
              <a:t>tartibda</a:t>
            </a:r>
            <a:r>
              <a:rPr lang="en-US" sz="1500" b="1" dirty="0">
                <a:latin typeface="+mn-lt"/>
              </a:rPr>
              <a:t>  </a:t>
            </a:r>
            <a:r>
              <a:rPr lang="en-US" sz="1500" b="1" dirty="0" err="1">
                <a:latin typeface="+mn-lt"/>
              </a:rPr>
              <a:t>ishlashni</a:t>
            </a:r>
            <a:r>
              <a:rPr lang="en-US" sz="1500" b="1" dirty="0">
                <a:latin typeface="+mn-lt"/>
              </a:rPr>
              <a:t>  </a:t>
            </a:r>
            <a:r>
              <a:rPr lang="en-US" sz="1500" b="1" dirty="0" err="1">
                <a:latin typeface="+mn-lt"/>
              </a:rPr>
              <a:t>o`rganadi</a:t>
            </a:r>
            <a:r>
              <a:rPr lang="en-US" sz="1500" b="1" dirty="0">
                <a:latin typeface="+mn-lt"/>
              </a:rPr>
              <a:t>,  </a:t>
            </a:r>
            <a:r>
              <a:rPr lang="en-US" sz="1500" b="1" dirty="0" err="1">
                <a:latin typeface="+mn-lt"/>
              </a:rPr>
              <a:t>nutqi</a:t>
            </a:r>
            <a:r>
              <a:rPr lang="en-US" sz="1500" b="1" dirty="0">
                <a:latin typeface="+mn-lt"/>
              </a:rPr>
              <a:t>  </a:t>
            </a:r>
            <a:r>
              <a:rPr lang="en-US" sz="1500" b="1" dirty="0" err="1">
                <a:latin typeface="+mn-lt"/>
              </a:rPr>
              <a:t>rivojlanadi</a:t>
            </a:r>
            <a:r>
              <a:rPr lang="uz-Cyrl-UZ" sz="1500" b="1" dirty="0">
                <a:latin typeface="+mn-lt"/>
              </a:rPr>
              <a:t>,</a:t>
            </a:r>
            <a:r>
              <a:rPr lang="en-US" sz="1500" b="1" dirty="0" err="1">
                <a:latin typeface="+mn-lt"/>
              </a:rPr>
              <a:t>olgan</a:t>
            </a:r>
            <a:r>
              <a:rPr lang="en-US" sz="1500" b="1" dirty="0">
                <a:latin typeface="+mn-lt"/>
              </a:rPr>
              <a:t>  </a:t>
            </a:r>
            <a:r>
              <a:rPr lang="en-US" sz="1500" b="1" dirty="0" err="1">
                <a:latin typeface="+mn-lt"/>
              </a:rPr>
              <a:t>bilimi</a:t>
            </a:r>
            <a:r>
              <a:rPr lang="en-US" sz="1500" b="1" dirty="0">
                <a:latin typeface="+mn-lt"/>
              </a:rPr>
              <a:t>  </a:t>
            </a:r>
            <a:r>
              <a:rPr lang="en-US" sz="1500" b="1" dirty="0" err="1">
                <a:latin typeface="+mn-lt"/>
              </a:rPr>
              <a:t>asosida</a:t>
            </a:r>
            <a:r>
              <a:rPr lang="en-US" sz="1500" b="1" dirty="0">
                <a:latin typeface="+mn-lt"/>
              </a:rPr>
              <a:t>   </a:t>
            </a:r>
            <a:r>
              <a:rPr lang="en-US" sz="1500" b="1" dirty="0" err="1">
                <a:latin typeface="+mn-lt"/>
              </a:rPr>
              <a:t>jamoa</a:t>
            </a:r>
            <a:r>
              <a:rPr lang="en-US" sz="1500" b="1" dirty="0">
                <a:latin typeface="+mn-lt"/>
              </a:rPr>
              <a:t> </a:t>
            </a:r>
            <a:r>
              <a:rPr lang="en-US" sz="1500" b="1" dirty="0" err="1">
                <a:latin typeface="+mn-lt"/>
              </a:rPr>
              <a:t>xulosasini</a:t>
            </a:r>
            <a:r>
              <a:rPr lang="en-US" sz="1500" b="1" dirty="0">
                <a:latin typeface="+mn-lt"/>
              </a:rPr>
              <a:t>   </a:t>
            </a:r>
            <a:r>
              <a:rPr lang="en-US" sz="1500" b="1" dirty="0" err="1">
                <a:latin typeface="+mn-lt"/>
              </a:rPr>
              <a:t>ayta</a:t>
            </a:r>
            <a:r>
              <a:rPr lang="en-US" sz="1500" b="1" dirty="0">
                <a:latin typeface="+mn-lt"/>
              </a:rPr>
              <a:t>  </a:t>
            </a:r>
            <a:r>
              <a:rPr lang="en-US" sz="1500" b="1" dirty="0" err="1">
                <a:latin typeface="+mn-lt"/>
              </a:rPr>
              <a:t>oladi</a:t>
            </a:r>
            <a:r>
              <a:rPr lang="en-US" sz="1500" b="1" dirty="0">
                <a:latin typeface="+mn-lt"/>
              </a:rPr>
              <a:t>. </a:t>
            </a:r>
            <a:r>
              <a:rPr lang="en-US" sz="1500" b="1" dirty="0" err="1">
                <a:latin typeface="+mn-lt"/>
              </a:rPr>
              <a:t>Chiqarilgan</a:t>
            </a:r>
            <a:r>
              <a:rPr lang="en-US" sz="1500" b="1" dirty="0">
                <a:latin typeface="+mn-lt"/>
              </a:rPr>
              <a:t>   </a:t>
            </a:r>
            <a:r>
              <a:rPr lang="en-US" sz="1500" b="1" dirty="0" err="1">
                <a:latin typeface="+mn-lt"/>
              </a:rPr>
              <a:t>xulosani</a:t>
            </a:r>
            <a:r>
              <a:rPr lang="en-US" sz="1500" b="1" dirty="0">
                <a:latin typeface="+mn-lt"/>
              </a:rPr>
              <a:t>  </a:t>
            </a:r>
            <a:r>
              <a:rPr lang="en-US" sz="1500" b="1" dirty="0" err="1">
                <a:latin typeface="+mn-lt"/>
              </a:rPr>
              <a:t>mantiqan</a:t>
            </a:r>
            <a:r>
              <a:rPr lang="en-US" sz="1500" b="1" dirty="0">
                <a:latin typeface="+mn-lt"/>
              </a:rPr>
              <a:t>    </a:t>
            </a:r>
            <a:r>
              <a:rPr lang="en-US" sz="1500" b="1" dirty="0" err="1">
                <a:latin typeface="+mn-lt"/>
              </a:rPr>
              <a:t>to`g`ri</a:t>
            </a:r>
            <a:r>
              <a:rPr lang="en-US" sz="1500" b="1" dirty="0">
                <a:latin typeface="+mn-lt"/>
              </a:rPr>
              <a:t>   </a:t>
            </a:r>
            <a:r>
              <a:rPr lang="en-US" sz="1500" b="1" dirty="0" err="1">
                <a:latin typeface="+mn-lt"/>
              </a:rPr>
              <a:t>yoki</a:t>
            </a:r>
            <a:r>
              <a:rPr lang="en-US" sz="1500" b="1" dirty="0">
                <a:latin typeface="+mn-lt"/>
              </a:rPr>
              <a:t>  </a:t>
            </a:r>
            <a:r>
              <a:rPr lang="en-US" sz="1500" b="1" dirty="0" err="1">
                <a:latin typeface="+mn-lt"/>
              </a:rPr>
              <a:t>noto`g`riligini</a:t>
            </a:r>
            <a:r>
              <a:rPr lang="en-US" sz="1500" b="1" dirty="0">
                <a:latin typeface="+mn-lt"/>
              </a:rPr>
              <a:t>  </a:t>
            </a:r>
            <a:r>
              <a:rPr lang="en-US" sz="1500" b="1" dirty="0" err="1">
                <a:latin typeface="+mn-lt"/>
              </a:rPr>
              <a:t>anglab</a:t>
            </a:r>
            <a:r>
              <a:rPr lang="en-US" sz="1500" b="1" dirty="0">
                <a:latin typeface="+mn-lt"/>
              </a:rPr>
              <a:t>  </a:t>
            </a:r>
            <a:r>
              <a:rPr lang="en-US" sz="1500" b="1" dirty="0" err="1">
                <a:latin typeface="+mn-lt"/>
              </a:rPr>
              <a:t>yetadi</a:t>
            </a:r>
            <a:r>
              <a:rPr lang="en-US" sz="1200" b="1" dirty="0">
                <a:latin typeface="+mn-lt"/>
              </a:rPr>
              <a:t>. </a:t>
            </a:r>
            <a:endParaRPr lang="ru-RU" sz="1200" b="1" dirty="0">
              <a:latin typeface="+mn-lt"/>
            </a:endParaRPr>
          </a:p>
        </p:txBody>
      </p:sp>
      <p:pic>
        <p:nvPicPr>
          <p:cNvPr id="41996" name="Picture 5" descr="C:\Program Files\Common Files\Microsoft Shared\Clipart\cagcat50\PE03166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25" y="2571750"/>
            <a:ext cx="1643063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7" name="Picture 3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643188"/>
            <a:ext cx="1516063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61845" y="523761"/>
            <a:ext cx="3358027" cy="1310002"/>
          </a:xfrm>
          <a:prstGeom prst="downArrowCallout">
            <a:avLst>
              <a:gd name="adj1" fmla="val 55525"/>
              <a:gd name="adj2" fmla="val 55536"/>
              <a:gd name="adj3" fmla="val 16667"/>
              <a:gd name="adj4" fmla="val 6666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 err="1">
                <a:solidFill>
                  <a:schemeClr val="bg1"/>
                </a:solidFill>
                <a:latin typeface="Tahoma" pitchFamily="34" charset="0"/>
              </a:rPr>
              <a:t>Dars</a:t>
            </a:r>
            <a:r>
              <a:rPr lang="en-US" sz="4000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ahoma" pitchFamily="34" charset="0"/>
              </a:rPr>
              <a:t>uslubi</a:t>
            </a:r>
            <a:endParaRPr lang="en-US" sz="40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574026" y="138788"/>
            <a:ext cx="2822177" cy="1694974"/>
          </a:xfrm>
          <a:prstGeom prst="downArrowCallout">
            <a:avLst>
              <a:gd name="adj1" fmla="val 30448"/>
              <a:gd name="adj2" fmla="val 30454"/>
              <a:gd name="adj3" fmla="val 16667"/>
              <a:gd name="adj4" fmla="val 66667"/>
            </a:avLst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err="1">
                <a:solidFill>
                  <a:schemeClr val="bg2"/>
                </a:solidFill>
                <a:latin typeface="Tahoma" pitchFamily="34" charset="0"/>
              </a:rPr>
              <a:t>Dars</a:t>
            </a:r>
            <a:r>
              <a:rPr lang="en-US" sz="3200" dirty="0">
                <a:solidFill>
                  <a:schemeClr val="bg2"/>
                </a:solidFill>
                <a:latin typeface="Tahoma" pitchFamily="34" charset="0"/>
              </a:rPr>
              <a:t> </a:t>
            </a:r>
            <a:r>
              <a:rPr lang="en-US" sz="3200" dirty="0" err="1">
                <a:solidFill>
                  <a:schemeClr val="bg2"/>
                </a:solidFill>
                <a:latin typeface="Tahoma" pitchFamily="34" charset="0"/>
              </a:rPr>
              <a:t>usuli</a:t>
            </a:r>
            <a:endParaRPr lang="en-US" sz="3200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130307" y="2731076"/>
            <a:ext cx="3001533" cy="1894742"/>
          </a:xfrm>
          <a:prstGeom prst="foldedCorner">
            <a:avLst>
              <a:gd name="adj" fmla="val 12500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rgbClr val="A50021"/>
                </a:solidFill>
                <a:latin typeface="Tahoma" pitchFamily="34" charset="0"/>
              </a:rPr>
              <a:t>Yangi</a:t>
            </a:r>
            <a:r>
              <a:rPr lang="en-US" sz="2000" dirty="0">
                <a:solidFill>
                  <a:srgbClr val="A50021"/>
                </a:solidFill>
                <a:latin typeface="Tahoma" pitchFamily="34" charset="0"/>
              </a:rPr>
              <a:t> </a:t>
            </a:r>
            <a:r>
              <a:rPr lang="en-US" sz="2000" dirty="0" err="1">
                <a:solidFill>
                  <a:srgbClr val="A50021"/>
                </a:solidFill>
                <a:latin typeface="Tahoma" pitchFamily="34" charset="0"/>
              </a:rPr>
              <a:t>bilimlar</a:t>
            </a:r>
            <a:r>
              <a:rPr lang="en-US" sz="2000" dirty="0">
                <a:solidFill>
                  <a:srgbClr val="A50021"/>
                </a:solidFill>
                <a:latin typeface="Tahoma" pitchFamily="34" charset="0"/>
              </a:rPr>
              <a:t> </a:t>
            </a:r>
            <a:r>
              <a:rPr lang="en-US" sz="2000" dirty="0" err="1">
                <a:solidFill>
                  <a:srgbClr val="A50021"/>
                </a:solidFill>
                <a:latin typeface="Tahoma" pitchFamily="34" charset="0"/>
              </a:rPr>
              <a:t>va</a:t>
            </a:r>
            <a:endParaRPr lang="en-US" sz="2000" dirty="0">
              <a:solidFill>
                <a:srgbClr val="A50021"/>
              </a:solidFill>
              <a:latin typeface="Tahoma" pitchFamily="34" charset="0"/>
            </a:endParaRPr>
          </a:p>
          <a:p>
            <a:pPr algn="ctr"/>
            <a:r>
              <a:rPr lang="en-US" sz="2000" dirty="0">
                <a:solidFill>
                  <a:srgbClr val="A50021"/>
                </a:solidFill>
                <a:latin typeface="Tahoma" pitchFamily="34" charset="0"/>
              </a:rPr>
              <a:t> </a:t>
            </a:r>
            <a:r>
              <a:rPr lang="en-US" sz="2000" dirty="0" err="1">
                <a:solidFill>
                  <a:srgbClr val="A50021"/>
                </a:solidFill>
                <a:latin typeface="Tahoma" pitchFamily="34" charset="0"/>
              </a:rPr>
              <a:t>tushunchalar</a:t>
            </a:r>
            <a:r>
              <a:rPr lang="en-US" sz="2000" dirty="0">
                <a:solidFill>
                  <a:srgbClr val="A50021"/>
                </a:solidFill>
                <a:latin typeface="Tahoma" pitchFamily="34" charset="0"/>
              </a:rPr>
              <a:t> </a:t>
            </a:r>
          </a:p>
          <a:p>
            <a:pPr algn="ctr"/>
            <a:r>
              <a:rPr lang="en-US" sz="2000" dirty="0" err="1">
                <a:solidFill>
                  <a:srgbClr val="A50021"/>
                </a:solidFill>
                <a:latin typeface="Tahoma" pitchFamily="34" charset="0"/>
              </a:rPr>
              <a:t>hosil</a:t>
            </a:r>
            <a:r>
              <a:rPr lang="en-US" sz="2000" dirty="0">
                <a:solidFill>
                  <a:srgbClr val="A50021"/>
                </a:solidFill>
                <a:latin typeface="Tahoma" pitchFamily="34" charset="0"/>
              </a:rPr>
              <a:t> </a:t>
            </a:r>
            <a:r>
              <a:rPr lang="en-US" sz="2000" dirty="0" err="1">
                <a:solidFill>
                  <a:srgbClr val="A50021"/>
                </a:solidFill>
                <a:latin typeface="Tahoma" pitchFamily="34" charset="0"/>
              </a:rPr>
              <a:t>qilish</a:t>
            </a:r>
            <a:r>
              <a:rPr lang="en-US" sz="2000" dirty="0">
                <a:solidFill>
                  <a:srgbClr val="A50021"/>
                </a:solidFill>
                <a:latin typeface="Tahoma" pitchFamily="34" charset="0"/>
              </a:rPr>
              <a:t> </a:t>
            </a:r>
            <a:r>
              <a:rPr lang="en-US" sz="2000" dirty="0" err="1">
                <a:solidFill>
                  <a:srgbClr val="A50021"/>
                </a:solidFill>
                <a:latin typeface="Tahoma" pitchFamily="34" charset="0"/>
              </a:rPr>
              <a:t>va</a:t>
            </a:r>
            <a:r>
              <a:rPr lang="en-US" sz="2000" dirty="0">
                <a:solidFill>
                  <a:srgbClr val="A50021"/>
                </a:solidFill>
                <a:latin typeface="Tahoma" pitchFamily="34" charset="0"/>
              </a:rPr>
              <a:t> </a:t>
            </a:r>
          </a:p>
          <a:p>
            <a:pPr algn="ctr"/>
            <a:r>
              <a:rPr lang="en-US" sz="2000" dirty="0" err="1">
                <a:solidFill>
                  <a:srgbClr val="A50021"/>
                </a:solidFill>
                <a:latin typeface="Tahoma" pitchFamily="34" charset="0"/>
              </a:rPr>
              <a:t>o‘zlashtirish</a:t>
            </a:r>
            <a:r>
              <a:rPr lang="en-US" sz="2000" dirty="0">
                <a:solidFill>
                  <a:srgbClr val="A50021"/>
                </a:solidFill>
                <a:latin typeface="Tahoma" pitchFamily="34" charset="0"/>
              </a:rPr>
              <a:t> </a:t>
            </a:r>
          </a:p>
          <a:p>
            <a:pPr algn="ctr"/>
            <a:r>
              <a:rPr lang="en-US" sz="2000" dirty="0" err="1">
                <a:solidFill>
                  <a:srgbClr val="A50021"/>
                </a:solidFill>
                <a:latin typeface="Tahoma" pitchFamily="34" charset="0"/>
              </a:rPr>
              <a:t>darsi</a:t>
            </a:r>
            <a:endParaRPr lang="en-US" sz="2000" dirty="0">
              <a:solidFill>
                <a:srgbClr val="A50021"/>
              </a:solidFill>
              <a:latin typeface="Tahoma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297536" y="2481818"/>
            <a:ext cx="2426592" cy="1911176"/>
          </a:xfrm>
          <a:prstGeom prst="foldedCorner">
            <a:avLst>
              <a:gd name="adj" fmla="val 12500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>
                <a:solidFill>
                  <a:srgbClr val="A50021"/>
                </a:solidFill>
                <a:latin typeface="Tahoma" pitchFamily="34" charset="0"/>
              </a:rPr>
              <a:t>Ko‘rgazmali</a:t>
            </a:r>
            <a:r>
              <a:rPr lang="en-US" sz="2400" dirty="0">
                <a:solidFill>
                  <a:srgbClr val="A50021"/>
                </a:solidFill>
                <a:latin typeface="Tahoma" pitchFamily="34" charset="0"/>
              </a:rPr>
              <a:t>-</a:t>
            </a:r>
          </a:p>
          <a:p>
            <a:pPr algn="ctr"/>
            <a:r>
              <a:rPr lang="en-US" sz="2400" dirty="0" err="1">
                <a:solidFill>
                  <a:srgbClr val="A50021"/>
                </a:solidFill>
                <a:latin typeface="Tahoma" pitchFamily="34" charset="0"/>
              </a:rPr>
              <a:t>amaliy</a:t>
            </a:r>
            <a:endParaRPr lang="en-US" sz="2400" dirty="0">
              <a:solidFill>
                <a:srgbClr val="A50021"/>
              </a:solidFill>
              <a:latin typeface="Tahoma" pitchFamily="34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5916150" y="2132856"/>
            <a:ext cx="3102425" cy="2392881"/>
          </a:xfrm>
          <a:prstGeom prst="foldedCorner">
            <a:avLst>
              <a:gd name="adj" fmla="val 12500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err="1">
                <a:solidFill>
                  <a:srgbClr val="A50021"/>
                </a:solidFill>
                <a:latin typeface="Tahoma" pitchFamily="34" charset="0"/>
              </a:rPr>
              <a:t>Suhbat</a:t>
            </a:r>
            <a:r>
              <a:rPr lang="en-US" sz="2800" dirty="0">
                <a:solidFill>
                  <a:srgbClr val="A50021"/>
                </a:solidFill>
                <a:latin typeface="Tahoma" pitchFamily="34" charset="0"/>
              </a:rPr>
              <a:t>, </a:t>
            </a:r>
            <a:r>
              <a:rPr lang="en-US" sz="2800" dirty="0" err="1">
                <a:solidFill>
                  <a:srgbClr val="A50021"/>
                </a:solidFill>
                <a:latin typeface="Tahoma" pitchFamily="34" charset="0"/>
              </a:rPr>
              <a:t>bahs</a:t>
            </a:r>
            <a:r>
              <a:rPr lang="en-US" sz="2800" dirty="0">
                <a:solidFill>
                  <a:srgbClr val="A50021"/>
                </a:solidFill>
                <a:latin typeface="Tahoma" pitchFamily="34" charset="0"/>
              </a:rPr>
              <a:t>,</a:t>
            </a:r>
          </a:p>
          <a:p>
            <a:pPr algn="ctr"/>
            <a:r>
              <a:rPr lang="en-US" sz="2800" dirty="0">
                <a:solidFill>
                  <a:srgbClr val="A50021"/>
                </a:solidFill>
                <a:latin typeface="Tahoma" pitchFamily="34" charset="0"/>
              </a:rPr>
              <a:t> test </a:t>
            </a:r>
            <a:r>
              <a:rPr lang="en-US" sz="2800" dirty="0" err="1">
                <a:solidFill>
                  <a:srgbClr val="A50021"/>
                </a:solidFill>
                <a:latin typeface="Tahoma" pitchFamily="34" charset="0"/>
              </a:rPr>
              <a:t>sinovi</a:t>
            </a:r>
            <a:r>
              <a:rPr lang="en-US" sz="2800" dirty="0">
                <a:solidFill>
                  <a:srgbClr val="A50021"/>
                </a:solidFill>
                <a:latin typeface="Tahoma" pitchFamily="34" charset="0"/>
              </a:rPr>
              <a:t>,</a:t>
            </a:r>
          </a:p>
          <a:p>
            <a:pPr algn="ctr"/>
            <a:r>
              <a:rPr lang="en-US" sz="2800" dirty="0">
                <a:solidFill>
                  <a:srgbClr val="A50021"/>
                </a:solidFill>
                <a:latin typeface="Tahoma" pitchFamily="34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latin typeface="Tahoma" pitchFamily="34" charset="0"/>
              </a:rPr>
              <a:t>guruhlarga</a:t>
            </a:r>
            <a:r>
              <a:rPr lang="en-US" sz="2800" dirty="0">
                <a:solidFill>
                  <a:srgbClr val="A50021"/>
                </a:solidFill>
                <a:latin typeface="Tahoma" pitchFamily="34" charset="0"/>
              </a:rPr>
              <a:t> </a:t>
            </a:r>
          </a:p>
          <a:p>
            <a:pPr algn="ctr"/>
            <a:r>
              <a:rPr lang="en-US" sz="2800" dirty="0" err="1">
                <a:solidFill>
                  <a:srgbClr val="A50021"/>
                </a:solidFill>
                <a:latin typeface="Tahoma" pitchFamily="34" charset="0"/>
              </a:rPr>
              <a:t>bo‘lib</a:t>
            </a:r>
            <a:r>
              <a:rPr lang="en-US" sz="2800" dirty="0">
                <a:solidFill>
                  <a:srgbClr val="A50021"/>
                </a:solidFill>
                <a:latin typeface="Tahoma" pitchFamily="34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latin typeface="Tahoma" pitchFamily="34" charset="0"/>
              </a:rPr>
              <a:t>ishlash</a:t>
            </a:r>
            <a:r>
              <a:rPr lang="en-US" sz="2800" dirty="0">
                <a:solidFill>
                  <a:srgbClr val="A50021"/>
                </a:solidFill>
                <a:latin typeface="Tahoma" pitchFamily="34" charset="0"/>
              </a:rPr>
              <a:t>,</a:t>
            </a:r>
          </a:p>
          <a:p>
            <a:pPr algn="ctr"/>
            <a:r>
              <a:rPr lang="en-US" sz="2800" dirty="0">
                <a:solidFill>
                  <a:srgbClr val="A50021"/>
                </a:solidFill>
                <a:latin typeface="Tahoma" pitchFamily="34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latin typeface="Tahoma" pitchFamily="34" charset="0"/>
              </a:rPr>
              <a:t>xotira</a:t>
            </a:r>
            <a:r>
              <a:rPr lang="en-US" sz="2800" dirty="0">
                <a:solidFill>
                  <a:srgbClr val="A50021"/>
                </a:solidFill>
                <a:latin typeface="Tahoma" pitchFamily="34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latin typeface="Tahoma" pitchFamily="34" charset="0"/>
              </a:rPr>
              <a:t>mashqi</a:t>
            </a:r>
            <a:endParaRPr lang="en-US" sz="2800" dirty="0">
              <a:solidFill>
                <a:srgbClr val="A50021"/>
              </a:solidFill>
              <a:latin typeface="Tahoma" pitchFamily="34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6492214" y="537602"/>
            <a:ext cx="2496277" cy="1148135"/>
          </a:xfrm>
          <a:prstGeom prst="downArrowCallout">
            <a:avLst>
              <a:gd name="adj1" fmla="val 54408"/>
              <a:gd name="adj2" fmla="val 54419"/>
              <a:gd name="adj3" fmla="val 16667"/>
              <a:gd name="adj4" fmla="val 66667"/>
            </a:avLst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err="1">
                <a:solidFill>
                  <a:schemeClr val="bg2"/>
                </a:solidFill>
                <a:latin typeface="Tahoma" pitchFamily="34" charset="0"/>
              </a:rPr>
              <a:t>Dars</a:t>
            </a:r>
            <a:r>
              <a:rPr lang="en-US" sz="2800" dirty="0">
                <a:solidFill>
                  <a:schemeClr val="bg2"/>
                </a:solidFill>
                <a:latin typeface="Tahoma" pitchFamily="34" charset="0"/>
              </a:rPr>
              <a:t> tipi</a:t>
            </a:r>
            <a:endParaRPr lang="ru-RU" sz="2800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443541" y="5074621"/>
            <a:ext cx="8544949" cy="169444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b="1" dirty="0" err="1">
                <a:solidFill>
                  <a:schemeClr val="accent4">
                    <a:lumMod val="10000"/>
                  </a:schemeClr>
                </a:solidFill>
                <a:latin typeface="Century Gothic" pitchFamily="34" charset="0"/>
              </a:rPr>
              <a:t>Dars</a:t>
            </a:r>
            <a:r>
              <a:rPr lang="en-US" sz="2400" b="1" dirty="0">
                <a:solidFill>
                  <a:schemeClr val="accent4">
                    <a:lumMod val="10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b="1" dirty="0" err="1">
                <a:solidFill>
                  <a:schemeClr val="accent4">
                    <a:lumMod val="10000"/>
                  </a:schemeClr>
                </a:solidFill>
                <a:latin typeface="Century Gothic" pitchFamily="34" charset="0"/>
              </a:rPr>
              <a:t>jihozi</a:t>
            </a:r>
            <a:r>
              <a:rPr lang="en-US" sz="2400" b="1" dirty="0">
                <a:solidFill>
                  <a:schemeClr val="accent4">
                    <a:lumMod val="10000"/>
                  </a:schemeClr>
                </a:solidFill>
                <a:latin typeface="Century Gothic" pitchFamily="34" charset="0"/>
              </a:rPr>
              <a:t>: </a:t>
            </a:r>
          </a:p>
          <a:p>
            <a:pPr algn="ctr">
              <a:defRPr/>
            </a:pPr>
            <a:r>
              <a:rPr lang="en-US" sz="2200" dirty="0" err="1">
                <a:solidFill>
                  <a:schemeClr val="accent4">
                    <a:lumMod val="10000"/>
                  </a:schemeClr>
                </a:solidFill>
              </a:rPr>
              <a:t>Tarqatma</a:t>
            </a:r>
            <a:r>
              <a:rPr lang="en-US" sz="22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10000"/>
                  </a:schemeClr>
                </a:solidFill>
              </a:rPr>
              <a:t>materiallar</a:t>
            </a:r>
            <a:r>
              <a:rPr lang="en-US" sz="2200" dirty="0">
                <a:solidFill>
                  <a:schemeClr val="accent4">
                    <a:lumMod val="10000"/>
                  </a:schemeClr>
                </a:solidFill>
              </a:rPr>
              <a:t>:  </a:t>
            </a:r>
          </a:p>
          <a:p>
            <a:pPr algn="ctr">
              <a:defRPr/>
            </a:pPr>
            <a:r>
              <a:rPr lang="en-US" sz="2200" dirty="0" err="1">
                <a:solidFill>
                  <a:schemeClr val="accent4">
                    <a:lumMod val="10000"/>
                  </a:schemeClr>
                </a:solidFill>
              </a:rPr>
              <a:t>Kompyuter</a:t>
            </a:r>
            <a:r>
              <a:rPr lang="en-US" sz="2200" dirty="0">
                <a:solidFill>
                  <a:schemeClr val="accent4">
                    <a:lumMod val="1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4">
                    <a:lumMod val="10000"/>
                  </a:schemeClr>
                </a:solidFill>
              </a:rPr>
              <a:t>proyektor</a:t>
            </a:r>
            <a:r>
              <a:rPr lang="en-US" sz="2200" dirty="0">
                <a:solidFill>
                  <a:schemeClr val="accent4">
                    <a:lumMod val="1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4">
                    <a:lumMod val="10000"/>
                  </a:schemeClr>
                </a:solidFill>
              </a:rPr>
              <a:t>slaydlar</a:t>
            </a:r>
            <a:r>
              <a:rPr lang="en-US" sz="2200" dirty="0">
                <a:solidFill>
                  <a:schemeClr val="accent4">
                    <a:lumMod val="1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4">
                    <a:lumMod val="10000"/>
                  </a:schemeClr>
                </a:solidFill>
              </a:rPr>
              <a:t>reklama</a:t>
            </a:r>
            <a:r>
              <a:rPr lang="en-US" sz="22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4">
                    <a:lumMod val="10000"/>
                  </a:schemeClr>
                </a:solidFill>
              </a:rPr>
              <a:t>roligi</a:t>
            </a:r>
            <a:r>
              <a:rPr lang="en-US" sz="2200" dirty="0">
                <a:solidFill>
                  <a:schemeClr val="accent4">
                    <a:lumMod val="10000"/>
                  </a:schemeClr>
                </a:solidFill>
              </a:rPr>
              <a:t>,</a:t>
            </a:r>
          </a:p>
          <a:p>
            <a:pPr algn="ctr">
              <a:defRPr/>
            </a:pPr>
            <a:r>
              <a:rPr lang="en-US" sz="2200" dirty="0">
                <a:solidFill>
                  <a:schemeClr val="accent4">
                    <a:lumMod val="10000"/>
                  </a:schemeClr>
                </a:solidFill>
              </a:rPr>
              <a:t> test </a:t>
            </a:r>
            <a:r>
              <a:rPr lang="en-US" sz="2200" dirty="0" err="1">
                <a:solidFill>
                  <a:schemeClr val="accent4">
                    <a:lumMod val="10000"/>
                  </a:schemeClr>
                </a:solidFill>
              </a:rPr>
              <a:t>kartochkalari</a:t>
            </a:r>
            <a:r>
              <a:rPr lang="en-US" sz="2200" dirty="0">
                <a:solidFill>
                  <a:schemeClr val="accent4">
                    <a:lumMod val="10000"/>
                  </a:schemeClr>
                </a:solidFill>
              </a:rPr>
              <a:t>.</a:t>
            </a:r>
            <a:endParaRPr lang="ru-RU" sz="2200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21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>
            <a:off x="160248" y="353329"/>
            <a:ext cx="8126989" cy="1088056"/>
          </a:xfrm>
          <a:prstGeom prst="cloudCallout">
            <a:avLst>
              <a:gd name="adj1" fmla="val -42561"/>
              <a:gd name="adj2" fmla="val 81051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cap="al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O`TGAN</a:t>
            </a:r>
            <a:r>
              <a:rPr lang="ru-RU" sz="2400" b="1" cap="al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 </a:t>
            </a:r>
            <a:r>
              <a:rPr lang="en-US" sz="2400" b="1" cap="al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 MAVZUNI</a:t>
            </a:r>
            <a:r>
              <a:rPr lang="ru-RU" sz="2400" b="1" cap="al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 </a:t>
            </a:r>
            <a:r>
              <a:rPr lang="en-US" sz="2400" b="1" cap="all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 MUSTAHKAMLASH</a:t>
            </a:r>
          </a:p>
        </p:txBody>
      </p:sp>
      <p:sp>
        <p:nvSpPr>
          <p:cNvPr id="6" name="5-конечная звезда 5"/>
          <p:cNvSpPr/>
          <p:nvPr/>
        </p:nvSpPr>
        <p:spPr>
          <a:xfrm>
            <a:off x="160248" y="254431"/>
            <a:ext cx="963192" cy="593485"/>
          </a:xfrm>
          <a:prstGeom prst="star5">
            <a:avLst>
              <a:gd name="adj" fmla="val 13251"/>
              <a:gd name="hf" fmla="val 105146"/>
              <a:gd name="vf" fmla="val 11055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57060" y="1095185"/>
            <a:ext cx="963192" cy="593485"/>
          </a:xfrm>
          <a:prstGeom prst="star5">
            <a:avLst>
              <a:gd name="adj" fmla="val 13251"/>
              <a:gd name="hf" fmla="val 105146"/>
              <a:gd name="vf" fmla="val 11055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7172773" y="861749"/>
            <a:ext cx="963192" cy="593485"/>
          </a:xfrm>
          <a:prstGeom prst="star5">
            <a:avLst>
              <a:gd name="adj" fmla="val 13251"/>
              <a:gd name="hf" fmla="val 105146"/>
              <a:gd name="vf" fmla="val 11055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7746595" y="431874"/>
            <a:ext cx="963192" cy="593485"/>
          </a:xfrm>
          <a:prstGeom prst="star5">
            <a:avLst>
              <a:gd name="adj" fmla="val 13251"/>
              <a:gd name="hf" fmla="val 105146"/>
              <a:gd name="vf" fmla="val 11055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Цилиндр 9"/>
          <p:cNvSpPr/>
          <p:nvPr/>
        </p:nvSpPr>
        <p:spPr>
          <a:xfrm>
            <a:off x="456698" y="1684191"/>
            <a:ext cx="8051740" cy="4985169"/>
          </a:xfrm>
          <a:prstGeom prst="can">
            <a:avLst>
              <a:gd name="adj" fmla="val 5836"/>
            </a:avLst>
          </a:prstGeom>
          <a:solidFill>
            <a:srgbClr val="05F1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400+40+3=4*100+4*10+3*1  - 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qaysi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sonning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xona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qo`shiluvchilari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yig`indisi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ko`rinishidagi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yozuvi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bo`ladi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  400403                          B) 443                    C) 4043         D) 40043             E) 4434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Sonlardan qaysi biri katta (&gt;) : 6317 mi yoki 10056 mi?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 6317&gt;10056                          B) 6317&lt;10056                      C) 10056=6317     D) 10056&gt;6317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z-Cyrl-U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Sonlardan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qaysi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biri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kichik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(&lt;) 9876 mi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9786 mi ?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  9876&lt;9786                          B) 9786&lt;9876           C) 9876&gt;9786     D) 9786=9876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Quyidagi sonlardan qaysi biri katta ?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 445                          B) 436                     C) 455      D) 460   E) 406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Quyidagi sonlardan qaysi biri kichik ?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  1789                         B) 1897                 C) 1796       D) 1798      E) 1898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56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AutoShape 4" descr="Сферы"/>
          <p:cNvSpPr>
            <a:spLocks noChangeArrowheads="1"/>
          </p:cNvSpPr>
          <p:nvPr/>
        </p:nvSpPr>
        <p:spPr bwMode="auto">
          <a:xfrm>
            <a:off x="827088" y="150813"/>
            <a:ext cx="7993062" cy="1838325"/>
          </a:xfrm>
          <a:prstGeom prst="plaque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O’nli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kasrlarni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o’sib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borish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tartibida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joylashtiring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.                                      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500034" y="2071678"/>
            <a:ext cx="8143932" cy="3295664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bg1"/>
              </a:gs>
              <a:gs pos="50000">
                <a:srgbClr val="00FFFF"/>
              </a:gs>
              <a:gs pos="100000">
                <a:schemeClr val="bg1"/>
              </a:gs>
            </a:gsLst>
            <a:lin ang="18900000" scaled="1"/>
          </a:gradFill>
          <a:ln w="38100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  </a:t>
            </a:r>
            <a:endParaRPr lang="ru-RU" dirty="0">
              <a:latin typeface="Arial" charset="0"/>
            </a:endParaRPr>
          </a:p>
        </p:txBody>
      </p:sp>
      <p:pic>
        <p:nvPicPr>
          <p:cNvPr id="50180" name="Picture 32" descr="BD0014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5514975"/>
            <a:ext cx="17335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TextBox 1"/>
          <p:cNvSpPr txBox="1">
            <a:spLocks noChangeArrowheads="1"/>
          </p:cNvSpPr>
          <p:nvPr/>
        </p:nvSpPr>
        <p:spPr bwMode="auto">
          <a:xfrm>
            <a:off x="571472" y="2636838"/>
            <a:ext cx="7786741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en-US" sz="2800" dirty="0">
                <a:latin typeface="Elephant" pitchFamily="18" charset="0"/>
              </a:rPr>
              <a:t>1,708;  0,98; 4,708;  13,2;  7,613;  0,99;  1,123</a:t>
            </a:r>
          </a:p>
          <a:p>
            <a:pPr marL="342900" indent="-342900">
              <a:buFontTx/>
              <a:buAutoNum type="alphaLcParenR"/>
            </a:pPr>
            <a:r>
              <a:rPr lang="en-US" sz="2800" dirty="0">
                <a:latin typeface="Arial Black" pitchFamily="34" charset="0"/>
              </a:rPr>
              <a:t>0,02;  3,02 ; 0302; 0202;  0,0302; 20,3</a:t>
            </a:r>
          </a:p>
          <a:p>
            <a:pPr marL="342900" indent="-342900">
              <a:buFontTx/>
              <a:buAutoNum type="alphaLcParenR"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  <p:bldP spid="583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AutoShape 2" descr="Широкий диагональный 1"/>
          <p:cNvSpPr>
            <a:spLocks noChangeArrowheads="1"/>
          </p:cNvSpPr>
          <p:nvPr/>
        </p:nvSpPr>
        <p:spPr bwMode="auto">
          <a:xfrm>
            <a:off x="1571604" y="428604"/>
            <a:ext cx="6391275" cy="1285884"/>
          </a:xfrm>
          <a:prstGeom prst="flowChartTerminator">
            <a:avLst/>
          </a:prstGeom>
          <a:pattFill prst="wdDnDiag">
            <a:fgClr>
              <a:srgbClr val="00FFFF"/>
            </a:fgClr>
            <a:bgClr>
              <a:schemeClr val="bg1"/>
            </a:bgClr>
          </a:pattFill>
          <a:ln w="3810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13500000">
              <a:srgbClr val="4D0000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xfrm>
            <a:off x="2643188" y="0"/>
            <a:ext cx="6500812" cy="1325563"/>
          </a:xfr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br>
              <a:rPr lang="en-US" sz="3600" dirty="0"/>
            </a:br>
            <a:endParaRPr lang="ru-RU" sz="3600" dirty="0"/>
          </a:p>
        </p:txBody>
      </p:sp>
      <p:sp>
        <p:nvSpPr>
          <p:cNvPr id="87044" name="AutoShape 4"/>
          <p:cNvSpPr>
            <a:spLocks noChangeArrowheads="1"/>
          </p:cNvSpPr>
          <p:nvPr/>
        </p:nvSpPr>
        <p:spPr bwMode="auto">
          <a:xfrm>
            <a:off x="279400" y="2205038"/>
            <a:ext cx="4070350" cy="4237037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FFFFFF"/>
              </a:gs>
              <a:gs pos="100000">
                <a:srgbClr val="FF9999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13500000">
              <a:srgbClr val="4D0000"/>
            </a:prstShdw>
          </a:effectLst>
        </p:spPr>
        <p:txBody>
          <a:bodyPr wrap="none" anchor="ctr"/>
          <a:lstStyle/>
          <a:p>
            <a:pPr algn="ctr"/>
            <a:endParaRPr lang="en-US" sz="3200" b="0"/>
          </a:p>
        </p:txBody>
      </p:sp>
      <p:sp>
        <p:nvSpPr>
          <p:cNvPr id="87045" name="AutoShape 5"/>
          <p:cNvSpPr>
            <a:spLocks noChangeArrowheads="1"/>
          </p:cNvSpPr>
          <p:nvPr/>
        </p:nvSpPr>
        <p:spPr bwMode="auto">
          <a:xfrm>
            <a:off x="5005388" y="2185988"/>
            <a:ext cx="3713162" cy="4137025"/>
          </a:xfrm>
          <a:prstGeom prst="octagon">
            <a:avLst>
              <a:gd name="adj" fmla="val 29287"/>
            </a:avLst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13500000">
              <a:srgbClr val="4D0000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it-IT" sz="2000" dirty="0">
                <a:solidFill>
                  <a:srgbClr val="0066FF"/>
                </a:solidFill>
              </a:rPr>
              <a:t>a)3,573 &lt;3,581</a:t>
            </a:r>
          </a:p>
          <a:p>
            <a:pPr algn="ctr">
              <a:defRPr/>
            </a:pPr>
            <a:r>
              <a:rPr lang="it-IT" sz="2000" dirty="0">
                <a:solidFill>
                  <a:srgbClr val="0066FF"/>
                </a:solidFill>
              </a:rPr>
              <a:t>       b)8,605 &gt; 8,59</a:t>
            </a:r>
          </a:p>
          <a:p>
            <a:pPr algn="ctr">
              <a:defRPr/>
            </a:pPr>
            <a:r>
              <a:rPr lang="it-IT" sz="2000" dirty="0">
                <a:solidFill>
                  <a:srgbClr val="0066FF"/>
                </a:solidFill>
              </a:rPr>
              <a:t>        c)7,299 &lt;  7,3</a:t>
            </a:r>
          </a:p>
          <a:p>
            <a:pPr algn="ctr">
              <a:defRPr/>
            </a:pPr>
            <a:r>
              <a:rPr lang="it-IT" sz="2000" dirty="0">
                <a:solidFill>
                  <a:srgbClr val="0066FF"/>
                </a:solidFill>
              </a:rPr>
              <a:t>       d) 6,504 &lt; 6,505</a:t>
            </a:r>
          </a:p>
          <a:p>
            <a:pPr algn="ctr">
              <a:defRPr/>
            </a:pPr>
            <a:r>
              <a:rPr lang="it-IT" sz="2000" dirty="0">
                <a:solidFill>
                  <a:srgbClr val="0066FF"/>
                </a:solidFill>
              </a:rPr>
              <a:t>       g)  4,8 &gt; 4,801 </a:t>
            </a:r>
          </a:p>
        </p:txBody>
      </p:sp>
      <p:sp>
        <p:nvSpPr>
          <p:cNvPr id="87046" name="AutoShape 6" descr="Шпалера"/>
          <p:cNvSpPr>
            <a:spLocks noChangeArrowheads="1"/>
          </p:cNvSpPr>
          <p:nvPr/>
        </p:nvSpPr>
        <p:spPr bwMode="auto">
          <a:xfrm>
            <a:off x="4000496" y="1785926"/>
            <a:ext cx="1511300" cy="1368425"/>
          </a:xfrm>
          <a:prstGeom prst="leftRightArrowCallout">
            <a:avLst>
              <a:gd name="adj1" fmla="val 25000"/>
              <a:gd name="adj2" fmla="val 25000"/>
              <a:gd name="adj3" fmla="val 13805"/>
              <a:gd name="adj4" fmla="val 50000"/>
            </a:avLst>
          </a:prstGeom>
          <a:pattFill prst="trellis">
            <a:fgClr>
              <a:srgbClr val="CC99FF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sx="75000" sy="75000" algn="tl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2714625" y="571500"/>
            <a:ext cx="55308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err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Mustaqil</a:t>
            </a:r>
            <a:r>
              <a:rPr lang="en-US" sz="36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ish</a:t>
            </a:r>
            <a:r>
              <a:rPr lang="en-US" sz="36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:</a:t>
            </a:r>
            <a:endParaRPr lang="ru-RU" sz="3600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2700338" y="620713"/>
            <a:ext cx="3527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3600">
              <a:latin typeface="Algerian" pitchFamily="82" charset="0"/>
            </a:endParaRPr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414338" y="2736850"/>
            <a:ext cx="45720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Book Antiqua" pitchFamily="18" charset="0"/>
              </a:rPr>
              <a:t>    </a:t>
            </a:r>
            <a:r>
              <a:rPr lang="en-US" dirty="0">
                <a:latin typeface="Book Antiqua" pitchFamily="18" charset="0"/>
              </a:rPr>
              <a:t>14-misol: </a:t>
            </a:r>
            <a:r>
              <a:rPr lang="en-US" dirty="0" err="1">
                <a:latin typeface="Book Antiqua" pitchFamily="18" charset="0"/>
              </a:rPr>
              <a:t>Sonlarni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taqqoslang</a:t>
            </a:r>
            <a:r>
              <a:rPr lang="en-US" dirty="0">
                <a:latin typeface="Book Antiqua" pitchFamily="18" charset="0"/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Book Antiqua" pitchFamily="18" charset="0"/>
              </a:rPr>
              <a:t>      a)3,573 </a:t>
            </a:r>
            <a:r>
              <a:rPr lang="en-US" dirty="0" err="1">
                <a:latin typeface="Book Antiqua" pitchFamily="18" charset="0"/>
              </a:rPr>
              <a:t>va</a:t>
            </a:r>
            <a:r>
              <a:rPr lang="en-US" dirty="0">
                <a:latin typeface="Book Antiqua" pitchFamily="18" charset="0"/>
              </a:rPr>
              <a:t> 3,581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Book Antiqua" pitchFamily="18" charset="0"/>
              </a:rPr>
              <a:t>       b)8,605 </a:t>
            </a:r>
            <a:r>
              <a:rPr lang="en-US" dirty="0" err="1">
                <a:latin typeface="Book Antiqua" pitchFamily="18" charset="0"/>
              </a:rPr>
              <a:t>va</a:t>
            </a:r>
            <a:r>
              <a:rPr lang="en-US" dirty="0">
                <a:latin typeface="Book Antiqua" pitchFamily="18" charset="0"/>
              </a:rPr>
              <a:t> 8,59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Book Antiqua" pitchFamily="18" charset="0"/>
              </a:rPr>
              <a:t>        c)7,299 </a:t>
            </a:r>
            <a:r>
              <a:rPr lang="en-US" dirty="0" err="1">
                <a:latin typeface="Book Antiqua" pitchFamily="18" charset="0"/>
              </a:rPr>
              <a:t>va</a:t>
            </a:r>
            <a:r>
              <a:rPr lang="en-US" dirty="0">
                <a:latin typeface="Book Antiqua" pitchFamily="18" charset="0"/>
              </a:rPr>
              <a:t>  7,3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Book Antiqua" pitchFamily="18" charset="0"/>
              </a:rPr>
              <a:t>       d) 6,504 </a:t>
            </a:r>
            <a:r>
              <a:rPr lang="en-US" dirty="0" err="1">
                <a:latin typeface="Book Antiqua" pitchFamily="18" charset="0"/>
              </a:rPr>
              <a:t>va</a:t>
            </a:r>
            <a:r>
              <a:rPr lang="en-US" dirty="0">
                <a:latin typeface="Book Antiqua" pitchFamily="18" charset="0"/>
              </a:rPr>
              <a:t> 6,505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Book Antiqua" pitchFamily="18" charset="0"/>
              </a:rPr>
              <a:t>       g)  4,8 </a:t>
            </a:r>
            <a:r>
              <a:rPr lang="en-US" dirty="0" err="1">
                <a:latin typeface="Book Antiqua" pitchFamily="18" charset="0"/>
              </a:rPr>
              <a:t>va</a:t>
            </a:r>
            <a:r>
              <a:rPr lang="en-US" dirty="0">
                <a:latin typeface="Book Antiqua" pitchFamily="18" charset="0"/>
              </a:rPr>
              <a:t> 4,801 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nimBg="1"/>
      <p:bldP spid="87044" grpId="0" animBg="1"/>
      <p:bldP spid="87045" grpId="0" animBg="1"/>
      <p:bldP spid="87046" grpId="0" animBg="1"/>
      <p:bldP spid="87047" grpId="0"/>
      <p:bldP spid="870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AutoShape 4" descr="Сферы"/>
          <p:cNvSpPr>
            <a:spLocks noChangeArrowheads="1"/>
          </p:cNvSpPr>
          <p:nvPr/>
        </p:nvSpPr>
        <p:spPr bwMode="auto">
          <a:xfrm>
            <a:off x="1785938" y="0"/>
            <a:ext cx="7358062" cy="671492"/>
          </a:xfrm>
          <a:prstGeom prst="plaque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MUSTAHKAMLASH</a:t>
            </a:r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428596" y="1746250"/>
            <a:ext cx="3411538" cy="5111750"/>
          </a:xfrm>
          <a:prstGeom prst="foldedCorner">
            <a:avLst>
              <a:gd name="adj" fmla="val 12500"/>
            </a:avLst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000628" y="1746250"/>
            <a:ext cx="3106738" cy="5111750"/>
          </a:xfrm>
          <a:prstGeom prst="foldedCorner">
            <a:avLst>
              <a:gd name="adj" fmla="val 12500"/>
            </a:avLst>
          </a:prstGeom>
          <a:solidFill>
            <a:srgbClr val="FFFF00"/>
          </a:solidFill>
          <a:ln w="38100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72125" y="1571625"/>
            <a:ext cx="17446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03863" y="1643063"/>
            <a:ext cx="23082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159" name="Picture 32" descr="BD0014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643063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0" name="TextBox 1"/>
          <p:cNvSpPr txBox="1">
            <a:spLocks noChangeArrowheads="1"/>
          </p:cNvSpPr>
          <p:nvPr/>
        </p:nvSpPr>
        <p:spPr bwMode="auto">
          <a:xfrm>
            <a:off x="1785918" y="642918"/>
            <a:ext cx="68580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latin typeface="Algerian" pitchFamily="82" charset="0"/>
              </a:rPr>
              <a:t> </a:t>
            </a:r>
            <a:r>
              <a:rPr lang="en-US" sz="3600" dirty="0" err="1">
                <a:latin typeface="Algerian" pitchFamily="82" charset="0"/>
              </a:rPr>
              <a:t>Miqdorlarni</a:t>
            </a:r>
            <a:r>
              <a:rPr lang="en-US" sz="3600" dirty="0">
                <a:latin typeface="Algerian" pitchFamily="82" charset="0"/>
              </a:rPr>
              <a:t> </a:t>
            </a:r>
            <a:r>
              <a:rPr lang="en-US" sz="3600" dirty="0" err="1">
                <a:latin typeface="Algerian" pitchFamily="82" charset="0"/>
              </a:rPr>
              <a:t>taqqoslang</a:t>
            </a:r>
            <a:r>
              <a:rPr lang="en-US" dirty="0"/>
              <a:t>: </a:t>
            </a:r>
            <a:endParaRPr lang="ru-RU" dirty="0"/>
          </a:p>
        </p:txBody>
      </p:sp>
      <p:sp>
        <p:nvSpPr>
          <p:cNvPr id="49161" name="TextBox 1"/>
          <p:cNvSpPr txBox="1">
            <a:spLocks noChangeArrowheads="1"/>
          </p:cNvSpPr>
          <p:nvPr/>
        </p:nvSpPr>
        <p:spPr bwMode="auto">
          <a:xfrm>
            <a:off x="817563" y="1785927"/>
            <a:ext cx="2682867" cy="3416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en-US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98,52m    &gt; 65,39m</a:t>
            </a:r>
          </a:p>
          <a:p>
            <a:pPr marL="342900" indent="-342900">
              <a:buFontTx/>
              <a:buAutoNum type="alphaLcParenR"/>
            </a:pPr>
            <a:r>
              <a:rPr lang="en-US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149,63 &lt; 150,08</a:t>
            </a:r>
          </a:p>
          <a:p>
            <a:pPr marL="342900" indent="-342900">
              <a:buFontTx/>
              <a:buAutoNum type="alphaLcParenR"/>
            </a:pPr>
            <a:r>
              <a:rPr lang="en-US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3,55  c &lt;3,61  c</a:t>
            </a:r>
          </a:p>
          <a:p>
            <a:pPr marL="342900" indent="-342900">
              <a:buFontTx/>
              <a:buAutoNum type="alphaLcParenR"/>
            </a:pPr>
            <a:r>
              <a:rPr lang="en-US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6,781 </a:t>
            </a:r>
            <a:r>
              <a:rPr lang="en-US" b="1" dirty="0" err="1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soat</a:t>
            </a:r>
            <a:r>
              <a:rPr lang="en-US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&gt; 6,718 </a:t>
            </a:r>
            <a:r>
              <a:rPr lang="en-US" b="1" dirty="0" err="1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soat</a:t>
            </a:r>
            <a:r>
              <a:rPr lang="en-US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marL="342900" indent="-342900">
              <a:buFontTx/>
              <a:buAutoNum type="alphaLcParenR"/>
            </a:pPr>
            <a:r>
              <a:rPr lang="en-US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0,605 t &lt; 691,3 kg </a:t>
            </a:r>
          </a:p>
          <a:p>
            <a:pPr marL="342900" indent="-342900">
              <a:buFontTx/>
              <a:buAutoNum type="alphaLcParenR"/>
            </a:pPr>
            <a:r>
              <a:rPr lang="en-US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4,572 km &lt;4671,3m</a:t>
            </a:r>
          </a:p>
          <a:p>
            <a:pPr marL="342900" indent="-342900">
              <a:buFontTx/>
              <a:buAutoNum type="alphaLcParenR"/>
            </a:pPr>
            <a:r>
              <a:rPr lang="en-US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3,835ga &gt; 383,7 a </a:t>
            </a:r>
          </a:p>
          <a:p>
            <a:pPr marL="342900" indent="-342900">
              <a:buFontTx/>
              <a:buAutoNum type="alphaLcParenR"/>
            </a:pPr>
            <a:r>
              <a:rPr lang="en-US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7,521 </a:t>
            </a:r>
            <a:r>
              <a:rPr lang="en-US" b="1" dirty="0" err="1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litr</a:t>
            </a:r>
            <a:r>
              <a:rPr lang="en-US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&lt; 7538sm 3</a:t>
            </a:r>
            <a:endParaRPr lang="ru-RU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9162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8113" y="1982788"/>
            <a:ext cx="2879725" cy="32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3" name="TextBox 2"/>
          <p:cNvSpPr txBox="1">
            <a:spLocks noChangeArrowheads="1"/>
          </p:cNvSpPr>
          <p:nvPr/>
        </p:nvSpPr>
        <p:spPr bwMode="auto">
          <a:xfrm>
            <a:off x="7164388" y="22764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5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3000"/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3000"/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3000"/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1000"/>
                            </p:stCondLst>
                            <p:childTnLst>
                              <p:par>
                                <p:cTn id="5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3000"/>
                                        <p:tgtEl>
                                          <p:spTgt spid="49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3000"/>
                                        <p:tgtEl>
                                          <p:spTgt spid="49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3000"/>
                                        <p:tgtEl>
                                          <p:spTgt spid="49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2000"/>
                            </p:stCondLst>
                            <p:childTnLst>
                              <p:par>
                                <p:cTn id="5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3000"/>
                                        <p:tgtEl>
                                          <p:spTgt spid="49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3000"/>
                                        <p:tgtEl>
                                          <p:spTgt spid="49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3000"/>
                                        <p:tgtEl>
                                          <p:spTgt spid="49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0"/>
                            </p:stCondLst>
                            <p:childTnLst>
                              <p:par>
                                <p:cTn id="6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3000"/>
                                        <p:tgtEl>
                                          <p:spTgt spid="49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3000"/>
                                        <p:tgtEl>
                                          <p:spTgt spid="49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3000"/>
                                        <p:tgtEl>
                                          <p:spTgt spid="49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0"/>
                            </p:stCondLst>
                            <p:childTnLst>
                              <p:par>
                                <p:cTn id="6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3000"/>
                                        <p:tgtEl>
                                          <p:spTgt spid="49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3000"/>
                                        <p:tgtEl>
                                          <p:spTgt spid="49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3000"/>
                                        <p:tgtEl>
                                          <p:spTgt spid="49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2500"/>
                            </p:stCondLst>
                            <p:childTnLst>
                              <p:par>
                                <p:cTn id="7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3000"/>
                                        <p:tgtEl>
                                          <p:spTgt spid="49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3000"/>
                                        <p:tgtEl>
                                          <p:spTgt spid="49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3000"/>
                                        <p:tgtEl>
                                          <p:spTgt spid="49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36500"/>
                            </p:stCondLst>
                            <p:childTnLst>
                              <p:par>
                                <p:cTn id="8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3000"/>
                                        <p:tgtEl>
                                          <p:spTgt spid="49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3000"/>
                                        <p:tgtEl>
                                          <p:spTgt spid="49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3000"/>
                                        <p:tgtEl>
                                          <p:spTgt spid="49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3000"/>
                                        <p:tgtEl>
                                          <p:spTgt spid="49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3000"/>
                                        <p:tgtEl>
                                          <p:spTgt spid="49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3000"/>
                                        <p:tgtEl>
                                          <p:spTgt spid="49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  <p:bldP spid="58373" grpId="0" animBg="1" autoUpdateAnimBg="0"/>
      <p:bldP spid="5" grpId="0" animBg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2" descr="C:\Documents and Settings\Admin\Мои документы\для презентаций\для презентаций\фоны для школы\67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02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C:\Users\QAHRAMON\Downloads\images (5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714752"/>
            <a:ext cx="2801225" cy="2620112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57158" y="642918"/>
            <a:ext cx="835824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5-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sinf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Matematika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kursi</a:t>
            </a:r>
            <a:b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mavzulari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yuzasidan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olgan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bilim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ko`nikma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malaka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kompetensiyalarni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aniqlashda</a:t>
            </a:r>
            <a:endPara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piza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test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topshiriqlarini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qo`llash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.</a:t>
            </a:r>
            <a:endParaRPr lang="ru-RU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5" descr="C:\Users\Ирина Михайловна\Desktop\3497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3643314"/>
            <a:ext cx="3492895" cy="2644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</TotalTime>
  <Words>788</Words>
  <Application>Microsoft Office PowerPoint</Application>
  <PresentationFormat>Экран (4:3)</PresentationFormat>
  <Paragraphs>163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                20-MAKTABINING MATEMATIKA FANI O’QITUVCHISI Xamidullayeva Shaxnoza 5 –sinfda   “O’NLI KASRLARNI TAQQOSLASH va yaxlitlashga doir misollar yechish”   MAVZUSIDAGI  OCHIQ  DARS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UYGA  VAZIFA </vt:lpstr>
      <vt:lpstr>Xulosa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Неизвестный пользователь</cp:lastModifiedBy>
  <cp:revision>64</cp:revision>
  <cp:lastPrinted>2018-12-12T20:39:51Z</cp:lastPrinted>
  <dcterms:created xsi:type="dcterms:W3CDTF">2011-02-09T15:37:12Z</dcterms:created>
  <dcterms:modified xsi:type="dcterms:W3CDTF">2021-01-10T19:17:32Z</dcterms:modified>
</cp:coreProperties>
</file>