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4" r:id="rId5"/>
    <p:sldId id="275" r:id="rId6"/>
    <p:sldId id="276" r:id="rId7"/>
    <p:sldId id="274" r:id="rId8"/>
    <p:sldId id="269" r:id="rId9"/>
    <p:sldId id="277" r:id="rId10"/>
    <p:sldId id="270" r:id="rId11"/>
    <p:sldId id="260" r:id="rId12"/>
    <p:sldId id="266" r:id="rId13"/>
    <p:sldId id="271" r:id="rId14"/>
    <p:sldId id="267" r:id="rId15"/>
    <p:sldId id="278" r:id="rId16"/>
    <p:sldId id="273" r:id="rId17"/>
    <p:sldId id="259" r:id="rId18"/>
    <p:sldId id="272" r:id="rId19"/>
    <p:sldId id="268" r:id="rId20"/>
    <p:sldId id="263"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94660" autoAdjust="0"/>
  </p:normalViewPr>
  <p:slideViewPr>
    <p:cSldViewPr>
      <p:cViewPr varScale="1">
        <p:scale>
          <a:sx n="69" d="100"/>
          <a:sy n="69" d="100"/>
        </p:scale>
        <p:origin x="-103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4/14/2020</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4/14/2020</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4/14/2020</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4/14/2020</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4/14/2020</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4/14/2020</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J:\&#1050;&#1083;.&#1063;&#1072;&#1089;%20&#1040;&#1083;&#1083;&#1077;&#1103;%20&#1087;&#1072;&#1084;&#1103;&#1090;&#1080;\&#1052;&#1080;&#1085;&#1091;&#1089;&#1086;&#1074;&#1082;&#1072;%20&#1087;&#1077;&#1089;&#1085;&#1080;%20&#1042;&#1086;&#1077;&#1085;&#1085;&#1099;&#1077;%20-%20&#1046;&#1091;&#1088;&#1072;&#1074;&#1083;&#1080;%20(&#1074;&#1077;&#1088;&#1089;&#1080;&#1103;%202)%20(from%20MyTrackList.Com!).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304800"/>
            <a:ext cx="5867400" cy="2057400"/>
          </a:xfrm>
        </p:spPr>
        <p:txBody>
          <a:bodyPr/>
          <a:lstStyle/>
          <a:p>
            <a:endParaRPr lang="ru-RU" dirty="0"/>
          </a:p>
        </p:txBody>
      </p:sp>
      <p:sp>
        <p:nvSpPr>
          <p:cNvPr id="3" name="Подзаголовок 2"/>
          <p:cNvSpPr>
            <a:spLocks noGrp="1"/>
          </p:cNvSpPr>
          <p:nvPr>
            <p:ph type="subTitle" idx="1"/>
          </p:nvPr>
        </p:nvSpPr>
        <p:spPr>
          <a:xfrm>
            <a:off x="3354442" y="3539864"/>
            <a:ext cx="5114778" cy="2708536"/>
          </a:xfrm>
        </p:spPr>
        <p:txBody>
          <a:bodyPr>
            <a:normAutofit/>
          </a:bodyPr>
          <a:lstStyle/>
          <a:p>
            <a:endParaRPr lang="ru-RU" dirty="0"/>
          </a:p>
        </p:txBody>
      </p:sp>
      <p:pic>
        <p:nvPicPr>
          <p:cNvPr id="5" name="Рисунок 4" descr="580973-1920x1280.jpg.600x450_q85_crop.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914400" y="1066800"/>
            <a:ext cx="6629400" cy="1200329"/>
          </a:xfrm>
          <a:prstGeom prst="rect">
            <a:avLst/>
          </a:prstGeom>
          <a:noFill/>
        </p:spPr>
        <p:txBody>
          <a:bodyPr wrap="square" rtlCol="0">
            <a:spAutoFit/>
          </a:bodyPr>
          <a:lstStyle/>
          <a:p>
            <a:r>
              <a:rPr lang="ru-RU" sz="72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Аллея памяти</a:t>
            </a:r>
            <a:endParaRPr lang="ru-RU" sz="7200" i="1"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endParaRPr>
          </a:p>
        </p:txBody>
      </p:sp>
      <p:pic>
        <p:nvPicPr>
          <p:cNvPr id="7" name="Минусовка песни Военные - Журавли (версия 2) (from MyTrackList.Com!).mp3">
            <a:hlinkClick r:id="" action="ppaction://media"/>
          </p:cNvPr>
          <p:cNvPicPr>
            <a:picLocks noRot="1" noChangeAspect="1"/>
          </p:cNvPicPr>
          <p:nvPr>
            <a:audioFile r:link="rId1"/>
          </p:nvPr>
        </p:nvPicPr>
        <p:blipFill>
          <a:blip r:embed="rId4" cstate="print"/>
          <a:stretch>
            <a:fillRect/>
          </a:stretch>
        </p:blipFill>
        <p:spPr>
          <a:xfrm>
            <a:off x="8458200" y="6324600"/>
            <a:ext cx="304800" cy="3048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Содержимое 9" descr="Рисунок2.jpg"/>
          <p:cNvPicPr>
            <a:picLocks noGrp="1" noChangeAspect="1"/>
          </p:cNvPicPr>
          <p:nvPr>
            <p:ph idx="1"/>
          </p:nvPr>
        </p:nvPicPr>
        <p:blipFill>
          <a:blip r:embed="rId2" cstate="print"/>
          <a:stretch>
            <a:fillRect/>
          </a:stretch>
        </p:blipFill>
        <p:spPr>
          <a:xfrm>
            <a:off x="848414" y="1609725"/>
            <a:ext cx="6456572" cy="4846638"/>
          </a:xfrm>
        </p:spPr>
      </p:pic>
      <p:pic>
        <p:nvPicPr>
          <p:cNvPr id="11" name="Рисунок 10" descr="Рисунок1.jpg"/>
          <p:cNvPicPr>
            <a:picLocks noChangeAspect="1"/>
          </p:cNvPicPr>
          <p:nvPr/>
        </p:nvPicPr>
        <p:blipFill>
          <a:blip r:embed="rId3" cstate="print"/>
          <a:stretch>
            <a:fillRect/>
          </a:stretch>
        </p:blipFill>
        <p:spPr>
          <a:xfrm>
            <a:off x="15159" y="0"/>
            <a:ext cx="9113682" cy="6858000"/>
          </a:xfrm>
          <a:prstGeom prst="rect">
            <a:avLst/>
          </a:prstGeom>
        </p:spPr>
      </p:pic>
      <p:pic>
        <p:nvPicPr>
          <p:cNvPr id="12" name="Содержимое 5" descr="1393579096_kartina-a.a.-plastova-fashist-proletel.jpg"/>
          <p:cNvPicPr>
            <a:picLocks noChangeAspect="1"/>
          </p:cNvPicPr>
          <p:nvPr/>
        </p:nvPicPr>
        <p:blipFill>
          <a:blip r:embed="rId4" cstate="print"/>
          <a:stretch>
            <a:fillRect/>
          </a:stretch>
        </p:blipFill>
        <p:spPr>
          <a:xfrm>
            <a:off x="0" y="0"/>
            <a:ext cx="9144000" cy="6858000"/>
          </a:xfrm>
          <a:prstGeom prst="rect">
            <a:avLst/>
          </a:prstGeom>
        </p:spPr>
      </p:pic>
      <p:sp>
        <p:nvSpPr>
          <p:cNvPr id="6" name="TextBox 5"/>
          <p:cNvSpPr txBox="1"/>
          <p:nvPr/>
        </p:nvSpPr>
        <p:spPr>
          <a:xfrm>
            <a:off x="685800" y="228600"/>
            <a:ext cx="8077200" cy="523220"/>
          </a:xfrm>
          <a:prstGeom prst="rect">
            <a:avLst/>
          </a:prstGeom>
          <a:noFill/>
        </p:spPr>
        <p:txBody>
          <a:bodyPr wrap="square" rtlCol="0">
            <a:spAutoFit/>
          </a:bodyPr>
          <a:lstStyle/>
          <a:p>
            <a:pPr algn="ctr"/>
            <a:r>
              <a:rPr lang="ru-RU"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a:t>
            </a:r>
            <a:r>
              <a:rPr lang="ru-RU"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Фашист</a:t>
            </a:r>
            <a:r>
              <a:rPr lang="ru-RU"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пролетел»</a:t>
            </a:r>
            <a:endParaRPr lang="ru-RU"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Ролики из категории &quot;Песни&quot; - Все о детских садах!"/>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TextBox 9"/>
          <p:cNvSpPr txBox="1"/>
          <p:nvPr/>
        </p:nvSpPr>
        <p:spPr>
          <a:xfrm>
            <a:off x="2057400" y="0"/>
            <a:ext cx="6221575" cy="584775"/>
          </a:xfrm>
          <a:prstGeom prst="rect">
            <a:avLst/>
          </a:prstGeom>
          <a:noFill/>
        </p:spPr>
        <p:txBody>
          <a:bodyPr wrap="square" rtlCol="0">
            <a:spAutoFit/>
          </a:bodyPr>
          <a:lstStyle/>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Им рано пришлось взрослеть…</a:t>
            </a:r>
            <a:endParaRPr lang="ru-RU" sz="3200" b="1"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endParaRPr>
          </a:p>
        </p:txBody>
      </p:sp>
      <p:sp>
        <p:nvSpPr>
          <p:cNvPr id="11" name="TextBox 10"/>
          <p:cNvSpPr txBox="1"/>
          <p:nvPr/>
        </p:nvSpPr>
        <p:spPr>
          <a:xfrm rot="10800000" flipV="1">
            <a:off x="685800" y="3832198"/>
            <a:ext cx="6947736" cy="2554545"/>
          </a:xfrm>
          <a:prstGeom prst="rect">
            <a:avLst/>
          </a:prstGeom>
          <a:noFill/>
        </p:spPr>
        <p:txBody>
          <a:bodyPr wrap="square" rtlCol="0">
            <a:spAutoFit/>
          </a:bodyPr>
          <a:lstStyle/>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Дети войны! </a:t>
            </a:r>
          </a:p>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Эпохой бесстрашной вы рождены. </a:t>
            </a:r>
          </a:p>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Все помнить обязаны свято:</a:t>
            </a:r>
          </a:p>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Взрастило вас время.</a:t>
            </a:r>
          </a:p>
          <a:p>
            <a:r>
              <a:rPr lang="ru-RU" sz="3200" b="1"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Вы  дети войны.</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Новая папка\3ae380b590391d96201e90db14d0acb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2209800" y="0"/>
            <a:ext cx="4759636" cy="830997"/>
          </a:xfrm>
          <a:prstGeom prst="rect">
            <a:avLst/>
          </a:prstGeom>
          <a:noFill/>
        </p:spPr>
        <p:txBody>
          <a:bodyPr wrap="square" rtlCol="0">
            <a:spAutoFit/>
          </a:bodyPr>
          <a:lstStyle/>
          <a:p>
            <a:r>
              <a:rPr lang="ru-RU" sz="48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Труженики тыла</a:t>
            </a:r>
            <a:endParaRPr lang="ru-RU" sz="4800" i="1"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1258244.jpg"/>
          <p:cNvPicPr>
            <a:picLocks noGrp="1" noChangeAspect="1"/>
          </p:cNvPicPr>
          <p:nvPr>
            <p:ph idx="1"/>
          </p:nvPr>
        </p:nvPicPr>
        <p:blipFill>
          <a:blip r:embed="rId2" cstate="print"/>
          <a:stretch>
            <a:fillRect/>
          </a:stretch>
        </p:blipFill>
        <p:spPr>
          <a:xfrm>
            <a:off x="0" y="1"/>
            <a:ext cx="9144000" cy="6857999"/>
          </a:xfrm>
        </p:spPr>
      </p:pic>
      <p:sp>
        <p:nvSpPr>
          <p:cNvPr id="3" name="TextBox 2"/>
          <p:cNvSpPr txBox="1"/>
          <p:nvPr/>
        </p:nvSpPr>
        <p:spPr>
          <a:xfrm>
            <a:off x="1066800" y="1066800"/>
            <a:ext cx="5943600" cy="769441"/>
          </a:xfrm>
          <a:prstGeom prst="rect">
            <a:avLst/>
          </a:prstGeom>
          <a:noFill/>
        </p:spPr>
        <p:txBody>
          <a:bodyPr wrap="square" rtlCol="0">
            <a:spAutoFit/>
          </a:bodyPr>
          <a:lstStyle/>
          <a:p>
            <a:r>
              <a:rPr lang="ru-RU" sz="2200" b="1" i="1" dirty="0" smtClean="0">
                <a:effectLst>
                  <a:glow rad="101600">
                    <a:schemeClr val="accent1">
                      <a:satMod val="175000"/>
                      <a:alpha val="40000"/>
                    </a:schemeClr>
                  </a:glow>
                </a:effectLst>
                <a:latin typeface="Book Antiqua" pitchFamily="18" charset="0"/>
              </a:rPr>
              <a:t>                   Важнейшие даты и события </a:t>
            </a:r>
          </a:p>
          <a:p>
            <a:r>
              <a:rPr lang="ru-RU" sz="2200" b="1" i="1" dirty="0" smtClean="0">
                <a:effectLst>
                  <a:glow rad="101600">
                    <a:schemeClr val="accent1">
                      <a:satMod val="175000"/>
                      <a:alpha val="40000"/>
                    </a:schemeClr>
                  </a:glow>
                </a:effectLst>
                <a:latin typeface="Book Antiqua" pitchFamily="18" charset="0"/>
              </a:rPr>
              <a:t>                 Великой Отечественной войны </a:t>
            </a:r>
            <a:endParaRPr lang="ru-RU" sz="2200" b="1" i="1" dirty="0">
              <a:effectLst>
                <a:glow rad="101600">
                  <a:schemeClr val="accent1">
                    <a:satMod val="175000"/>
                    <a:alpha val="40000"/>
                  </a:schemeClr>
                </a:glow>
              </a:effectLst>
              <a:latin typeface="Book Antiqua" pitchFamily="18" charset="0"/>
            </a:endParaRPr>
          </a:p>
        </p:txBody>
      </p:sp>
      <p:sp>
        <p:nvSpPr>
          <p:cNvPr id="5" name="TextBox 4"/>
          <p:cNvSpPr txBox="1"/>
          <p:nvPr/>
        </p:nvSpPr>
        <p:spPr>
          <a:xfrm>
            <a:off x="1676400" y="2895600"/>
            <a:ext cx="6133410" cy="369332"/>
          </a:xfrm>
          <a:prstGeom prst="rect">
            <a:avLst/>
          </a:prstGeom>
          <a:noFill/>
        </p:spPr>
        <p:txBody>
          <a:bodyPr wrap="none" rtlCol="0">
            <a:spAutoFit/>
          </a:bodyPr>
          <a:lstStyle/>
          <a:p>
            <a:r>
              <a:rPr lang="ru-RU" b="1" i="1" dirty="0" smtClean="0">
                <a:latin typeface="Book Antiqua" pitchFamily="18" charset="0"/>
              </a:rPr>
              <a:t>10 июля 1941 – 9 августа 1944 гг. – Битва за Ленинград</a:t>
            </a:r>
            <a:endParaRPr lang="ru-RU" b="1" i="1" dirty="0">
              <a:latin typeface="Book Antiqua" pitchFamily="18" charset="0"/>
            </a:endParaRPr>
          </a:p>
        </p:txBody>
      </p:sp>
      <p:sp>
        <p:nvSpPr>
          <p:cNvPr id="6" name="TextBox 5"/>
          <p:cNvSpPr txBox="1"/>
          <p:nvPr/>
        </p:nvSpPr>
        <p:spPr>
          <a:xfrm>
            <a:off x="1676400" y="3276600"/>
            <a:ext cx="6255239" cy="369332"/>
          </a:xfrm>
          <a:prstGeom prst="rect">
            <a:avLst/>
          </a:prstGeom>
          <a:noFill/>
        </p:spPr>
        <p:txBody>
          <a:bodyPr wrap="none" rtlCol="0">
            <a:spAutoFit/>
          </a:bodyPr>
          <a:lstStyle/>
          <a:p>
            <a:r>
              <a:rPr lang="ru-RU" b="1" i="1" dirty="0" smtClean="0">
                <a:latin typeface="Book Antiqua" pitchFamily="18" charset="0"/>
              </a:rPr>
              <a:t>17 июля 1942 – 2 февраля 1943 – Сталинградская битва</a:t>
            </a:r>
            <a:endParaRPr lang="ru-RU" b="1" i="1" dirty="0">
              <a:latin typeface="Book Antiqua" pitchFamily="18" charset="0"/>
            </a:endParaRPr>
          </a:p>
        </p:txBody>
      </p:sp>
      <p:sp>
        <p:nvSpPr>
          <p:cNvPr id="7" name="TextBox 6"/>
          <p:cNvSpPr txBox="1"/>
          <p:nvPr/>
        </p:nvSpPr>
        <p:spPr>
          <a:xfrm>
            <a:off x="1676400" y="3581400"/>
            <a:ext cx="5237331" cy="369332"/>
          </a:xfrm>
          <a:prstGeom prst="rect">
            <a:avLst/>
          </a:prstGeom>
          <a:noFill/>
        </p:spPr>
        <p:txBody>
          <a:bodyPr wrap="none" rtlCol="0">
            <a:spAutoFit/>
          </a:bodyPr>
          <a:lstStyle/>
          <a:p>
            <a:r>
              <a:rPr lang="ru-RU" b="1" i="1" dirty="0" smtClean="0">
                <a:latin typeface="Book Antiqua" pitchFamily="18" charset="0"/>
              </a:rPr>
              <a:t>5 июля– 23 августа 1943 года – Курская битва</a:t>
            </a:r>
            <a:endParaRPr lang="ru-RU" b="1" i="1" dirty="0">
              <a:latin typeface="Book Antiqua" pitchFamily="18" charset="0"/>
            </a:endParaRPr>
          </a:p>
        </p:txBody>
      </p:sp>
      <p:sp>
        <p:nvSpPr>
          <p:cNvPr id="10" name="TextBox 9"/>
          <p:cNvSpPr txBox="1"/>
          <p:nvPr/>
        </p:nvSpPr>
        <p:spPr>
          <a:xfrm>
            <a:off x="1676400" y="1905000"/>
            <a:ext cx="6400800" cy="646331"/>
          </a:xfrm>
          <a:prstGeom prst="rect">
            <a:avLst/>
          </a:prstGeom>
          <a:noFill/>
        </p:spPr>
        <p:txBody>
          <a:bodyPr wrap="square" rtlCol="0">
            <a:spAutoFit/>
          </a:bodyPr>
          <a:lstStyle/>
          <a:p>
            <a:r>
              <a:rPr lang="ru-RU" b="1" i="1" dirty="0" smtClean="0">
                <a:latin typeface="Book Antiqua" pitchFamily="18" charset="0"/>
              </a:rPr>
              <a:t>22 июня 1941 года – Германия официально объявила войну СССР</a:t>
            </a:r>
            <a:endParaRPr lang="ru-RU" b="1" i="1" dirty="0">
              <a:latin typeface="Book Antiqua" pitchFamily="18" charset="0"/>
            </a:endParaRPr>
          </a:p>
        </p:txBody>
      </p:sp>
      <p:sp>
        <p:nvSpPr>
          <p:cNvPr id="11" name="TextBox 10"/>
          <p:cNvSpPr txBox="1"/>
          <p:nvPr/>
        </p:nvSpPr>
        <p:spPr>
          <a:xfrm>
            <a:off x="1676400" y="3962400"/>
            <a:ext cx="5840060" cy="646331"/>
          </a:xfrm>
          <a:prstGeom prst="rect">
            <a:avLst/>
          </a:prstGeom>
          <a:noFill/>
        </p:spPr>
        <p:txBody>
          <a:bodyPr wrap="none" rtlCol="0">
            <a:spAutoFit/>
          </a:bodyPr>
          <a:lstStyle/>
          <a:p>
            <a:r>
              <a:rPr lang="ru-RU" b="1" i="1" dirty="0" smtClean="0">
                <a:latin typeface="Book Antiqua" pitchFamily="18" charset="0"/>
              </a:rPr>
              <a:t>30 апреля 1945 года – М. А. Егоров и М. В. Кантария</a:t>
            </a:r>
          </a:p>
          <a:p>
            <a:r>
              <a:rPr lang="ru-RU" b="1" i="1" dirty="0" smtClean="0">
                <a:latin typeface="Book Antiqua" pitchFamily="18" charset="0"/>
              </a:rPr>
              <a:t>водрузили Знамя Победы над Рейхстагом.</a:t>
            </a:r>
            <a:endParaRPr lang="ru-RU" b="1" i="1" dirty="0">
              <a:latin typeface="Book Antiqua" pitchFamily="18" charset="0"/>
            </a:endParaRPr>
          </a:p>
        </p:txBody>
      </p:sp>
      <p:sp>
        <p:nvSpPr>
          <p:cNvPr id="12" name="TextBox 11"/>
          <p:cNvSpPr txBox="1"/>
          <p:nvPr/>
        </p:nvSpPr>
        <p:spPr>
          <a:xfrm>
            <a:off x="1676400" y="2514600"/>
            <a:ext cx="6242415" cy="369332"/>
          </a:xfrm>
          <a:prstGeom prst="rect">
            <a:avLst/>
          </a:prstGeom>
          <a:noFill/>
        </p:spPr>
        <p:txBody>
          <a:bodyPr wrap="none" rtlCol="0">
            <a:spAutoFit/>
          </a:bodyPr>
          <a:lstStyle/>
          <a:p>
            <a:r>
              <a:rPr lang="ru-RU" b="1" i="1" dirty="0" smtClean="0">
                <a:latin typeface="Book Antiqua" pitchFamily="18" charset="0"/>
              </a:rPr>
              <a:t>30 сентября 1941 – 20 апреля 1942 гг. – Битва за Москву</a:t>
            </a:r>
            <a:endParaRPr lang="ru-RU" b="1" i="1" dirty="0">
              <a:latin typeface="Book Antiqua"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2000"/>
                                        <p:tgtEl>
                                          <p:spTgt spid="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Новая папка\veterany_vov_poluchat_denezhnye_premii_09022015.jpe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60138532.jpe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33400"/>
            <a:ext cx="7696200" cy="5922336"/>
          </a:xfrm>
        </p:spPr>
        <p:txBody>
          <a:bodyPr>
            <a:normAutofit/>
          </a:bodyPr>
          <a:lstStyle/>
          <a:p>
            <a:r>
              <a:rPr lang="ru-RU" dirty="0" smtClean="0"/>
              <a:t> </a:t>
            </a:r>
          </a:p>
          <a:p>
            <a:endParaRPr lang="ru-RU" dirty="0"/>
          </a:p>
        </p:txBody>
      </p:sp>
      <p:pic>
        <p:nvPicPr>
          <p:cNvPr id="15362" name="Picture 2" descr="http://www.tvoyrebenok.ru/images/presentation/literature/m/08.jpg"/>
          <p:cNvPicPr>
            <a:picLocks noChangeAspect="1" noChangeArrowheads="1"/>
          </p:cNvPicPr>
          <p:nvPr/>
        </p:nvPicPr>
        <p:blipFill>
          <a:blip r:embed="rId2" cstate="print"/>
          <a:srcRect/>
          <a:stretch>
            <a:fillRect/>
          </a:stretch>
        </p:blipFill>
        <p:spPr bwMode="auto">
          <a:xfrm>
            <a:off x="0" y="0"/>
            <a:ext cx="9119681" cy="6858000"/>
          </a:xfrm>
          <a:prstGeom prst="rect">
            <a:avLst/>
          </a:prstGeom>
          <a:noFill/>
        </p:spPr>
      </p:pic>
      <p:sp>
        <p:nvSpPr>
          <p:cNvPr id="6" name="Прямоугольник 5"/>
          <p:cNvSpPr/>
          <p:nvPr/>
        </p:nvSpPr>
        <p:spPr>
          <a:xfrm>
            <a:off x="1905000" y="0"/>
            <a:ext cx="5791200" cy="646331"/>
          </a:xfrm>
          <a:prstGeom prst="rect">
            <a:avLst/>
          </a:prstGeom>
        </p:spPr>
        <p:txBody>
          <a:bodyPr wrap="square">
            <a:spAutoFit/>
          </a:bodyPr>
          <a:lstStyle/>
          <a:p>
            <a:pPr algn="ctr"/>
            <a:r>
              <a:rPr lang="ru-RU" sz="36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Мы хранители памяти</a:t>
            </a:r>
            <a:endParaRPr lang="ru-RU" sz="3600"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endParaRPr>
          </a:p>
        </p:txBody>
      </p:sp>
      <p:sp>
        <p:nvSpPr>
          <p:cNvPr id="7" name="Прямоугольник 6"/>
          <p:cNvSpPr/>
          <p:nvPr/>
        </p:nvSpPr>
        <p:spPr>
          <a:xfrm>
            <a:off x="0" y="1524000"/>
            <a:ext cx="11201400" cy="1384995"/>
          </a:xfrm>
          <a:prstGeom prst="rect">
            <a:avLst/>
          </a:prstGeom>
        </p:spPr>
        <p:txBody>
          <a:bodyPr wrap="square">
            <a:spAutoFit/>
          </a:bodyPr>
          <a:lstStyle/>
          <a:p>
            <a:r>
              <a:rPr lang="ru-RU"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Сейчас проводится замечательная акция – запиши своего </a:t>
            </a:r>
          </a:p>
          <a:p>
            <a:r>
              <a:rPr lang="ru-RU"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деда в Бессмертный полк. Память – вот чем мы можем </a:t>
            </a:r>
          </a:p>
          <a:p>
            <a:r>
              <a:rPr lang="ru-RU"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rPr>
              <a:t>отплатить нашим героям за победу.</a:t>
            </a:r>
            <a:endParaRPr lang="ru-RU" sz="2800"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en_pobedy_str_3.jpg"/>
          <p:cNvPicPr>
            <a:picLocks noGrp="1" noChangeAspect="1"/>
          </p:cNvPicPr>
          <p:nvPr>
            <p:ph idx="1"/>
          </p:nvPr>
        </p:nvPicPr>
        <p:blipFill>
          <a:blip r:embed="rId2" cstate="print"/>
          <a:stretch>
            <a:fillRect/>
          </a:stretch>
        </p:blipFill>
        <p:spPr>
          <a:xfrm>
            <a:off x="-28893" y="3672"/>
            <a:ext cx="9144000" cy="6858000"/>
          </a:xfrm>
        </p:spPr>
      </p:pic>
      <p:sp>
        <p:nvSpPr>
          <p:cNvPr id="5" name="TextBox 4"/>
          <p:cNvSpPr txBox="1"/>
          <p:nvPr/>
        </p:nvSpPr>
        <p:spPr>
          <a:xfrm>
            <a:off x="533400" y="685800"/>
            <a:ext cx="7467600" cy="1569660"/>
          </a:xfrm>
          <a:prstGeom prst="rect">
            <a:avLst/>
          </a:prstGeom>
          <a:noFill/>
        </p:spPr>
        <p:txBody>
          <a:bodyPr wrap="square" rtlCol="0">
            <a:spAutoFit/>
          </a:bodyPr>
          <a:lstStyle/>
          <a:p>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На сегодняшний день в Ныробе </a:t>
            </a:r>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нет ни одного участника войны. Последняя из них,  </a:t>
            </a:r>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участница Великой Отечественной войны </a:t>
            </a:r>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   Нина </a:t>
            </a:r>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Ивановна </a:t>
            </a:r>
            <a:r>
              <a:rPr lang="ru-RU" sz="2400" b="1" i="1"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Пономарёва</a:t>
            </a:r>
            <a:r>
              <a:rPr lang="ru-RU" sz="2400" b="1" i="1"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rPr>
              <a:t> ушла из жизни </a:t>
            </a:r>
            <a:endParaRPr lang="ru-RU" sz="2400" b="1" i="1"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Book Antiqua" pitchFamily="18" charset="0"/>
            </a:endParaRPr>
          </a:p>
        </p:txBody>
      </p:sp>
      <p:pic>
        <p:nvPicPr>
          <p:cNvPr id="6" name="Рисунок 5" descr="2005г"/>
          <p:cNvPicPr/>
          <p:nvPr/>
        </p:nvPicPr>
        <p:blipFill>
          <a:blip r:embed="rId3" cstate="print"/>
          <a:srcRect/>
          <a:stretch>
            <a:fillRect/>
          </a:stretch>
        </p:blipFill>
        <p:spPr bwMode="auto">
          <a:xfrm>
            <a:off x="5791200" y="2743200"/>
            <a:ext cx="2914015" cy="379095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may_background.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2552416" y="990600"/>
            <a:ext cx="6591584" cy="769441"/>
          </a:xfrm>
          <a:prstGeom prst="rect">
            <a:avLst/>
          </a:prstGeom>
          <a:noFill/>
        </p:spPr>
        <p:txBody>
          <a:bodyPr wrap="square" rtlCol="0">
            <a:spAutoFit/>
          </a:bodyPr>
          <a:lstStyle/>
          <a:p>
            <a:r>
              <a:rPr lang="ru-RU" sz="4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До 9 мая осталось 17 дней</a:t>
            </a:r>
            <a:endParaRPr lang="ru-RU" sz="4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5791200" cy="746760"/>
          </a:xfrm>
        </p:spPr>
        <p:txBody>
          <a:bodyPr/>
          <a:lstStyle/>
          <a:p>
            <a:endParaRPr lang="ru-RU" dirty="0"/>
          </a:p>
        </p:txBody>
      </p:sp>
      <p:pic>
        <p:nvPicPr>
          <p:cNvPr id="9" name="Содержимое 8" descr="wpapers_ru_Часы.jpg"/>
          <p:cNvPicPr>
            <a:picLocks noGrp="1" noChangeAspect="1"/>
          </p:cNvPicPr>
          <p:nvPr>
            <p:ph idx="1"/>
          </p:nvPr>
        </p:nvPicPr>
        <p:blipFill>
          <a:blip r:embed="rId2" cstate="print"/>
          <a:stretch>
            <a:fillRect/>
          </a:stretch>
        </p:blipFill>
        <p:spPr>
          <a:xfrm>
            <a:off x="0" y="0"/>
            <a:ext cx="9180192" cy="6858000"/>
          </a:xfrm>
        </p:spPr>
      </p:pic>
      <p:sp>
        <p:nvSpPr>
          <p:cNvPr id="17413" name="Rectangle 5"/>
          <p:cNvSpPr>
            <a:spLocks noChangeArrowheads="1"/>
          </p:cNvSpPr>
          <p:nvPr/>
        </p:nvSpPr>
        <p:spPr bwMode="auto">
          <a:xfrm>
            <a:off x="0" y="0"/>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sz="1100" b="1"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304800" y="304800"/>
            <a:ext cx="6934200" cy="2246769"/>
          </a:xfrm>
          <a:prstGeom prst="rect">
            <a:avLst/>
          </a:prstGeom>
        </p:spPr>
        <p:txBody>
          <a:bodyPr wrap="square">
            <a:spAutoFit/>
          </a:bodyPr>
          <a:lstStyle/>
          <a:p>
            <a:pPr algn="just"/>
            <a:r>
              <a:rPr lang="ru-RU" sz="2000" i="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ook Antiqua" pitchFamily="18" charset="0"/>
              </a:rPr>
              <a:t>Наша жизнь началась не сейчас, не сегодня она и закончится. Многие века создавалась история.  Каждый момент этой жизни возможен только потому, что были столетия до него. Об этом мы должны постоянно помнить, это мы должны четко осознавать, чтобы продолжать жить, оставаться полноценным человеком — связующим звеном в непрерывном потоке времени. </a:t>
            </a:r>
            <a:endPar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28600"/>
            <a:ext cx="7391400" cy="6227136"/>
          </a:xfrm>
        </p:spPr>
        <p:txBody>
          <a:bodyPr>
            <a:normAutofit/>
          </a:bodyPr>
          <a:lstStyle/>
          <a:p>
            <a:r>
              <a:rPr lang="ru-RU" sz="1200" b="1" i="1" dirty="0" smtClean="0"/>
              <a:t> </a:t>
            </a:r>
            <a:endParaRPr lang="ru-RU" sz="1200" b="1" dirty="0"/>
          </a:p>
        </p:txBody>
      </p:sp>
      <p:pic>
        <p:nvPicPr>
          <p:cNvPr id="12290" name="Picture 2" descr="http://www.tvoyrebenok.ru/images/presentation/literature/m/07.jpg"/>
          <p:cNvPicPr>
            <a:picLocks noChangeAspect="1" noChangeArrowheads="1"/>
          </p:cNvPicPr>
          <p:nvPr/>
        </p:nvPicPr>
        <p:blipFill>
          <a:blip r:embed="rId2" cstate="print"/>
          <a:srcRect/>
          <a:stretch>
            <a:fillRect/>
          </a:stretch>
        </p:blipFill>
        <p:spPr bwMode="auto">
          <a:xfrm>
            <a:off x="0" y="0"/>
            <a:ext cx="9316666" cy="7006133"/>
          </a:xfrm>
          <a:prstGeom prst="rect">
            <a:avLst/>
          </a:prstGeom>
          <a:noFill/>
        </p:spPr>
      </p:pic>
      <p:sp>
        <p:nvSpPr>
          <p:cNvPr id="4" name="TextBox 3"/>
          <p:cNvSpPr txBox="1"/>
          <p:nvPr/>
        </p:nvSpPr>
        <p:spPr>
          <a:xfrm>
            <a:off x="0" y="2743200"/>
            <a:ext cx="7391400" cy="830997"/>
          </a:xfrm>
          <a:prstGeom prst="rect">
            <a:avLst/>
          </a:prstGeom>
          <a:noFill/>
        </p:spPr>
        <p:txBody>
          <a:bodyPr wrap="square" numCol="1" rtlCol="0">
            <a:spAutoFit/>
          </a:bodyPr>
          <a:lstStyle/>
          <a:p>
            <a:pPr algn="ctr"/>
            <a:r>
              <a:rPr lang="ru-RU" sz="2400" i="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ook Antiqua" pitchFamily="18" charset="0"/>
              </a:rPr>
              <a:t>Предлагается почтить память погибших в грозной, страшной войне минутой молчания.</a:t>
            </a:r>
            <a:endParaRPr lang="ru-RU" sz="2400" i="1"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ub_wallpapers.jpg"/>
          <p:cNvPicPr>
            <a:picLocks noGrp="1" noChangeAspect="1"/>
          </p:cNvPicPr>
          <p:nvPr>
            <p:ph idx="1"/>
          </p:nvPr>
        </p:nvPicPr>
        <p:blipFill>
          <a:blip r:embed="rId2" cstate="print"/>
          <a:stretch>
            <a:fillRect/>
          </a:stretch>
        </p:blipFill>
        <p:spPr>
          <a:xfrm>
            <a:off x="0" y="0"/>
            <a:ext cx="9144000" cy="6858000"/>
          </a:xfrm>
        </p:spPr>
      </p:pic>
      <p:sp>
        <p:nvSpPr>
          <p:cNvPr id="8" name="TextBox 7"/>
          <p:cNvSpPr txBox="1"/>
          <p:nvPr/>
        </p:nvSpPr>
        <p:spPr>
          <a:xfrm>
            <a:off x="228600" y="3276600"/>
            <a:ext cx="7086600" cy="3170099"/>
          </a:xfrm>
          <a:prstGeom prst="rect">
            <a:avLst/>
          </a:prstGeom>
          <a:noFill/>
        </p:spPr>
        <p:txBody>
          <a:bodyPr wrap="square" rtlCol="0">
            <a:spAutoFit/>
          </a:bodyPr>
          <a:lstStyle/>
          <a:p>
            <a:pPr lvl="0" algn="just"/>
            <a:r>
              <a:rPr lang="ru-RU" sz="2000" i="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ook Antiqua" pitchFamily="18" charset="0"/>
              </a:rPr>
              <a:t>Память о наших предках составляет главное богатство нашей души. Ведь для того чтобы мы сейчас жили и были такими, какие мы есть, многие поколения людей создавали наше общество, делали жизнь такой, какой увидели ее мы. Да и в нас самих — прямое продолжение нравственных, культурных, исторических ценностей дедов и прадедов. Память об ушедших родственниках также, а может даже более священна, чем память о каком-либо деятеле, ведь как говорил Г. Гейне «Под каждой могильной плитой – мировая история». </a:t>
            </a:r>
            <a:endParaRPr lang="ru-RU" sz="20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18836-2000x1333.jpg.600x450_q85_crop.jpg"/>
          <p:cNvPicPr>
            <a:picLocks noGrp="1" noChangeAspect="1"/>
          </p:cNvPicPr>
          <p:nvPr>
            <p:ph idx="1"/>
          </p:nvPr>
        </p:nvPicPr>
        <p:blipFill>
          <a:blip r:embed="rId2" cstate="print"/>
          <a:stretch>
            <a:fillRect/>
          </a:stretch>
        </p:blipFill>
        <p:spPr>
          <a:xfrm>
            <a:off x="0" y="0"/>
            <a:ext cx="9144000" cy="6858000"/>
          </a:xfrm>
        </p:spPr>
      </p:pic>
      <p:sp>
        <p:nvSpPr>
          <p:cNvPr id="3" name="TextBox 2"/>
          <p:cNvSpPr txBox="1"/>
          <p:nvPr/>
        </p:nvSpPr>
        <p:spPr>
          <a:xfrm>
            <a:off x="533400" y="838200"/>
            <a:ext cx="6858000" cy="584775"/>
          </a:xfrm>
          <a:prstGeom prst="rect">
            <a:avLst/>
          </a:prstGeom>
          <a:noFill/>
        </p:spPr>
        <p:txBody>
          <a:bodyPr wrap="square" rtlCol="0">
            <a:spAutoFit/>
          </a:bodyPr>
          <a:lstStyle/>
          <a:p>
            <a:r>
              <a:rPr lang="ru-RU" sz="32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Так что же такое память?</a:t>
            </a:r>
            <a:endParaRPr lang="ru-RU" sz="3200" i="1"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endParaRPr>
          </a:p>
        </p:txBody>
      </p:sp>
      <p:sp>
        <p:nvSpPr>
          <p:cNvPr id="4" name="TextBox 3"/>
          <p:cNvSpPr txBox="1"/>
          <p:nvPr/>
        </p:nvSpPr>
        <p:spPr>
          <a:xfrm>
            <a:off x="304799" y="4419600"/>
            <a:ext cx="8534401" cy="1938992"/>
          </a:xfrm>
          <a:prstGeom prst="rect">
            <a:avLst/>
          </a:prstGeom>
          <a:noFill/>
        </p:spPr>
        <p:txBody>
          <a:bodyPr wrap="square" rtlCol="0">
            <a:spAutoFit/>
          </a:bodyPr>
          <a:lstStyle/>
          <a:p>
            <a:r>
              <a:rPr lang="ru-RU"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«Память – это свойство души хранить сознанье о былом…»,</a:t>
            </a:r>
          </a:p>
          <a:p>
            <a:r>
              <a:rPr lang="ru-RU"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написано в словаре В. И. Даля, то есть хранить знания о прошлом, </a:t>
            </a:r>
          </a:p>
          <a:p>
            <a:r>
              <a:rPr lang="ru-RU"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rPr>
              <a:t>каким бы оно ни было, а память о подвиге – долг потомков хранить как святыню.</a:t>
            </a:r>
            <a:endParaRPr lang="ru-RU" sz="2400" i="1"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5 лет назад началась Вторая мировая война"/>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Новостной портал для скачивания через торрент или напрямую &quot; Страница 7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38198.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Рисунок 5" descr="0_8348e_d8fe9ede_orig.png"/>
          <p:cNvPicPr>
            <a:picLocks noChangeAspect="1"/>
          </p:cNvPicPr>
          <p:nvPr/>
        </p:nvPicPr>
        <p:blipFill>
          <a:blip r:embed="rId2" cstate="print"/>
          <a:stretch>
            <a:fillRect/>
          </a:stretch>
        </p:blipFill>
        <p:spPr>
          <a:xfrm>
            <a:off x="0" y="0"/>
            <a:ext cx="9144000" cy="6857999"/>
          </a:xfrm>
          <a:prstGeom prst="rect">
            <a:avLst/>
          </a:prstGeom>
        </p:spPr>
      </p:pic>
      <p:sp>
        <p:nvSpPr>
          <p:cNvPr id="7" name="TextBox 6"/>
          <p:cNvSpPr txBox="1"/>
          <p:nvPr/>
        </p:nvSpPr>
        <p:spPr>
          <a:xfrm>
            <a:off x="1295400" y="1752600"/>
            <a:ext cx="6851556" cy="3139321"/>
          </a:xfrm>
          <a:prstGeom prst="rect">
            <a:avLst/>
          </a:prstGeom>
          <a:noFill/>
        </p:spPr>
        <p:txBody>
          <a:bodyPr wrap="none" rtlCol="0">
            <a:spAutoFit/>
          </a:bodyPr>
          <a:lstStyle/>
          <a:p>
            <a:r>
              <a:rPr lang="ru-RU" b="1" i="1" dirty="0" smtClean="0">
                <a:latin typeface="Book Antiqua" pitchFamily="18" charset="0"/>
              </a:rPr>
              <a:t>На начало 1941 года в Чердынском районе насчитывалось </a:t>
            </a:r>
          </a:p>
          <a:p>
            <a:r>
              <a:rPr lang="ru-RU" b="1" i="1" dirty="0" smtClean="0">
                <a:latin typeface="Book Antiqua" pitchFamily="18" charset="0"/>
              </a:rPr>
              <a:t>38,5 тысяч жителей. В годы Великой Отечественной войны</a:t>
            </a:r>
          </a:p>
          <a:p>
            <a:r>
              <a:rPr lang="ru-RU" b="1" i="1" dirty="0" smtClean="0">
                <a:latin typeface="Book Antiqua" pitchFamily="18" charset="0"/>
              </a:rPr>
              <a:t>Чердынским Военкоматом было призвано:</a:t>
            </a:r>
          </a:p>
          <a:p>
            <a:r>
              <a:rPr lang="ru-RU" b="1" i="1" dirty="0" smtClean="0">
                <a:latin typeface="Book Antiqua" pitchFamily="18" charset="0"/>
              </a:rPr>
              <a:t>1941 год – 5 тыс. 303 человека</a:t>
            </a:r>
          </a:p>
          <a:p>
            <a:r>
              <a:rPr lang="ru-RU" b="1" i="1" dirty="0" smtClean="0">
                <a:latin typeface="Book Antiqua" pitchFamily="18" charset="0"/>
              </a:rPr>
              <a:t>1942 год – 3 тыс. 822 человека</a:t>
            </a:r>
          </a:p>
          <a:p>
            <a:r>
              <a:rPr lang="ru-RU" b="1" i="1" dirty="0" smtClean="0">
                <a:latin typeface="Book Antiqua" pitchFamily="18" charset="0"/>
              </a:rPr>
              <a:t>1943 год – 2 тыс. 447 человек</a:t>
            </a:r>
          </a:p>
          <a:p>
            <a:r>
              <a:rPr lang="ru-RU" b="1" i="1" dirty="0" smtClean="0">
                <a:latin typeface="Book Antiqua" pitchFamily="18" charset="0"/>
              </a:rPr>
              <a:t>1944 год – 1 тыс. 308 человек</a:t>
            </a:r>
          </a:p>
          <a:p>
            <a:r>
              <a:rPr lang="ru-RU" b="1" i="1" dirty="0" smtClean="0">
                <a:latin typeface="Book Antiqua" pitchFamily="18" charset="0"/>
              </a:rPr>
              <a:t>1945 год – 282 человека</a:t>
            </a:r>
          </a:p>
          <a:p>
            <a:r>
              <a:rPr lang="ru-RU" b="1" i="1" dirty="0" smtClean="0">
                <a:latin typeface="Book Antiqua" pitchFamily="18" charset="0"/>
              </a:rPr>
              <a:t>Всего за годы Великой Отечественной войны было призвано:</a:t>
            </a:r>
          </a:p>
          <a:p>
            <a:r>
              <a:rPr lang="ru-RU" b="1" i="1" dirty="0" smtClean="0">
                <a:latin typeface="Book Antiqua" pitchFamily="18" charset="0"/>
              </a:rPr>
              <a:t>15 тыс. 607 человек.</a:t>
            </a:r>
          </a:p>
          <a:p>
            <a:r>
              <a:rPr lang="ru-RU" b="1" i="1" dirty="0" smtClean="0">
                <a:latin typeface="Book Antiqua" pitchFamily="18" charset="0"/>
              </a:rPr>
              <a:t>230 из них – женщины.</a:t>
            </a:r>
            <a:endParaRPr lang="ru-RU" b="1" i="1" dirty="0">
              <a:latin typeface="Book Antiqua" pitchFamily="18" charset="0"/>
            </a:endParaRPr>
          </a:p>
        </p:txBody>
      </p:sp>
      <p:sp>
        <p:nvSpPr>
          <p:cNvPr id="8" name="TextBox 7"/>
          <p:cNvSpPr txBox="1"/>
          <p:nvPr/>
        </p:nvSpPr>
        <p:spPr>
          <a:xfrm>
            <a:off x="2362200" y="1066800"/>
            <a:ext cx="4191000" cy="584775"/>
          </a:xfrm>
          <a:prstGeom prst="rect">
            <a:avLst/>
          </a:prstGeom>
          <a:noFill/>
        </p:spPr>
        <p:txBody>
          <a:bodyPr wrap="square" rtlCol="0">
            <a:spAutoFit/>
          </a:bodyPr>
          <a:lstStyle/>
          <a:p>
            <a:r>
              <a:rPr lang="ru-RU" sz="3200" i="1"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Book Antiqua" pitchFamily="18" charset="0"/>
              </a:rPr>
              <a:t>Историческая справка</a:t>
            </a:r>
            <a:endParaRPr lang="ru-RU" sz="3200" i="1"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ешающая Победа Красной Армии в битве на Курской дуг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81000" y="0"/>
            <a:ext cx="8229600" cy="923330"/>
          </a:xfrm>
          <a:prstGeom prst="rect">
            <a:avLst/>
          </a:prstGeom>
        </p:spPr>
        <p:txBody>
          <a:bodyPr wrap="square">
            <a:spAutoFit/>
          </a:bodyPr>
          <a:lstStyle/>
          <a:p>
            <a:pPr algn="ctr"/>
            <a:r>
              <a:rPr lang="ru-RU" sz="5400" i="1"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Book Antiqua" pitchFamily="18" charset="0"/>
              </a:rPr>
              <a:t>Спасибо деду за Победу!</a:t>
            </a:r>
            <a:endParaRPr lang="ru-RU" sz="5400" i="1"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931</TotalTime>
  <Words>439</Words>
  <Application>Microsoft Office PowerPoint</Application>
  <PresentationFormat>Экран (4:3)</PresentationFormat>
  <Paragraphs>46</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Аллея памяти моей семьи</dc:title>
  <dc:creator>User</dc:creator>
  <cp:lastModifiedBy>1</cp:lastModifiedBy>
  <cp:revision>105</cp:revision>
  <dcterms:created xsi:type="dcterms:W3CDTF">2013-02-24T11:08:36Z</dcterms:created>
  <dcterms:modified xsi:type="dcterms:W3CDTF">2020-04-14T16:40:13Z</dcterms:modified>
</cp:coreProperties>
</file>