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77" r:id="rId4"/>
    <p:sldId id="276" r:id="rId5"/>
    <p:sldId id="274" r:id="rId6"/>
    <p:sldId id="275" r:id="rId7"/>
    <p:sldId id="278" r:id="rId8"/>
    <p:sldId id="279" r:id="rId9"/>
    <p:sldId id="281" r:id="rId10"/>
    <p:sldId id="282" r:id="rId11"/>
    <p:sldId id="283" r:id="rId12"/>
    <p:sldId id="259" r:id="rId13"/>
    <p:sldId id="266" r:id="rId14"/>
    <p:sldId id="267" r:id="rId15"/>
    <p:sldId id="271" r:id="rId16"/>
    <p:sldId id="284" r:id="rId17"/>
    <p:sldId id="285" r:id="rId18"/>
    <p:sldId id="28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E8F9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абличка 4"/>
          <p:cNvSpPr/>
          <p:nvPr/>
        </p:nvSpPr>
        <p:spPr>
          <a:xfrm>
            <a:off x="357158" y="357166"/>
            <a:ext cx="8215370" cy="4000528"/>
          </a:xfrm>
          <a:prstGeom prst="plaqu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ПРЕЗЕНТАЦИЯ 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по </a:t>
            </a:r>
            <a:r>
              <a:rPr lang="ru-RU" sz="4000" dirty="0" smtClean="0">
                <a:solidFill>
                  <a:schemeClr val="tx1"/>
                </a:solidFill>
              </a:rPr>
              <a:t>теме 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«Адаптивная школа  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Е.А. Ямбурга».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5877272"/>
            <a:ext cx="3357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Троняева </a:t>
            </a:r>
            <a:r>
              <a:rPr lang="ru-RU" sz="2800" dirty="0" smtClean="0"/>
              <a:t>К.В.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трелка вправо с вырезом 11"/>
          <p:cNvSpPr/>
          <p:nvPr/>
        </p:nvSpPr>
        <p:spPr>
          <a:xfrm rot="5400000">
            <a:off x="6500826" y="4071942"/>
            <a:ext cx="571504" cy="428628"/>
          </a:xfrm>
          <a:prstGeom prst="notchedRightArrow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3571876"/>
            <a:ext cx="4286280" cy="5000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классы опережающего обучения;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с вырезом 10"/>
          <p:cNvSpPr/>
          <p:nvPr/>
        </p:nvSpPr>
        <p:spPr>
          <a:xfrm rot="5400000">
            <a:off x="2285984" y="3000372"/>
            <a:ext cx="571504" cy="428628"/>
          </a:xfrm>
          <a:prstGeom prst="notchedRightArrow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1142976" y="2285992"/>
            <a:ext cx="3214710" cy="857256"/>
          </a:xfrm>
          <a:prstGeom prst="plaqu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 На этой ступени предусмотрены </a:t>
            </a:r>
          </a:p>
          <a:p>
            <a:pPr algn="ctr"/>
            <a:r>
              <a:rPr lang="ru-RU" i="1" dirty="0" smtClean="0">
                <a:solidFill>
                  <a:schemeClr val="tx1"/>
                </a:solidFill>
              </a:rPr>
              <a:t>следующие виды классов: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1714480" y="357166"/>
            <a:ext cx="2857520" cy="1785950"/>
          </a:xfrm>
          <a:prstGeom prst="round2Diag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III ступень: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Основное общее образование :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5 - 9 классы (подростки с 10 до 14-15 лет). </a:t>
            </a: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5143504" y="285728"/>
            <a:ext cx="2357454" cy="1785950"/>
          </a:xfrm>
          <a:prstGeom prst="round2Diag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IV ступень: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Среднее (полное) образование: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10-11 классы.</a:t>
            </a:r>
          </a:p>
        </p:txBody>
      </p:sp>
      <p:sp>
        <p:nvSpPr>
          <p:cNvPr id="4" name="Стрелка вправо с вырезом 3"/>
          <p:cNvSpPr/>
          <p:nvPr/>
        </p:nvSpPr>
        <p:spPr>
          <a:xfrm rot="3214136">
            <a:off x="1347411" y="217443"/>
            <a:ext cx="829010" cy="571504"/>
          </a:xfrm>
          <a:prstGeom prst="notchedRightArrow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Стрелка вправо с вырезом 4"/>
          <p:cNvSpPr/>
          <p:nvPr/>
        </p:nvSpPr>
        <p:spPr>
          <a:xfrm rot="7165276">
            <a:off x="7098299" y="236279"/>
            <a:ext cx="876347" cy="571504"/>
          </a:xfrm>
          <a:prstGeom prst="notchedRightArrow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571472" y="928670"/>
            <a:ext cx="1000132" cy="1928826"/>
          </a:xfrm>
          <a:prstGeom prst="curvedRightArrow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4857752" y="2214554"/>
            <a:ext cx="3714776" cy="1928826"/>
          </a:xfrm>
          <a:prstGeom prst="plaqu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 </a:t>
            </a:r>
            <a:r>
              <a:rPr lang="ru-RU" i="1" dirty="0" smtClean="0"/>
              <a:t> В зависимости от готовности и выявленных индивидуальных особенностей учащихся, с учетом условий экспериментальной модели выделяются классы: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8001024" y="1000108"/>
            <a:ext cx="928694" cy="2143140"/>
          </a:xfrm>
          <a:prstGeom prst="curvedLeftArrow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4071942"/>
            <a:ext cx="4286280" cy="8517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возрастные нормы для детей, способных усвоить учебные программы без особых затруднений;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4929198"/>
            <a:ext cx="4286280" cy="164307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классы педагогической поддержки, в которых учатся дети, требующие коррекции режима учебно-воспитательного процесса и компенсации физического и психического здоровья.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57720" y="4643446"/>
            <a:ext cx="3929122" cy="5000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общеобразовательного уровня;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57720" y="5143512"/>
            <a:ext cx="3929122" cy="5000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опережающего развития;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57720" y="5643578"/>
            <a:ext cx="3929122" cy="5000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индивидуальное обучение.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документ 1"/>
          <p:cNvSpPr/>
          <p:nvPr/>
        </p:nvSpPr>
        <p:spPr>
          <a:xfrm>
            <a:off x="642910" y="285728"/>
            <a:ext cx="8072494" cy="1428760"/>
          </a:xfrm>
          <a:prstGeom prst="flowChartDocumen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Вся деятельность внешкольных образовательных учреждений строится в соответствии с принципами социологической образовательной системы и направлена на решение основных задач модели.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Лента лицом вниз 2"/>
          <p:cNvSpPr/>
          <p:nvPr/>
        </p:nvSpPr>
        <p:spPr>
          <a:xfrm>
            <a:off x="2357422" y="1785926"/>
            <a:ext cx="4572032" cy="1000132"/>
          </a:xfrm>
          <a:prstGeom prst="ribbon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dirty="0" smtClean="0">
                <a:solidFill>
                  <a:schemeClr val="tx1"/>
                </a:solidFill>
              </a:rPr>
              <a:t>В структуру модели включены:</a:t>
            </a:r>
            <a:endParaRPr lang="ru-RU" sz="1900" dirty="0">
              <a:solidFill>
                <a:schemeClr val="tx1"/>
              </a:solidFill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428596" y="3429000"/>
            <a:ext cx="3714776" cy="3000396"/>
          </a:xfrm>
          <a:prstGeom prst="plaqu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1. </a:t>
            </a:r>
            <a:r>
              <a:rPr lang="ru-RU" sz="2000" dirty="0" err="1" smtClean="0"/>
              <a:t>Социолого-медико-психолого-педагогическая</a:t>
            </a:r>
            <a:r>
              <a:rPr lang="ru-RU" sz="2000" dirty="0" smtClean="0"/>
              <a:t> служба по оказанию образовательных услуг детям, подросткам и их родителям, </a:t>
            </a:r>
            <a:r>
              <a:rPr lang="ru-RU" sz="2000" dirty="0" err="1" smtClean="0"/>
              <a:t>педколлективу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7" name="Табличка 6"/>
          <p:cNvSpPr/>
          <p:nvPr/>
        </p:nvSpPr>
        <p:spPr>
          <a:xfrm>
            <a:off x="4500562" y="3429000"/>
            <a:ext cx="4214842" cy="3000396"/>
          </a:xfrm>
          <a:prstGeom prst="plaqu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2. Научно-исследовательские лаборатории дидактики и психологии по разработке экспериментальных программ и оценки результатов экспериментальной и инновационной деятельности.</a:t>
            </a:r>
            <a:endParaRPr lang="ru-RU" sz="2000" dirty="0"/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6858016" y="2071678"/>
            <a:ext cx="1928826" cy="1500198"/>
          </a:xfrm>
          <a:prstGeom prst="curvedLeftArrow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571472" y="2143116"/>
            <a:ext cx="2000264" cy="1428760"/>
          </a:xfrm>
          <a:prstGeom prst="curvedRightArrow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57188" y="428604"/>
            <a:ext cx="8229600" cy="1357334"/>
          </a:xfrm>
          <a:prstGeom prst="plaqu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500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ru-RU" sz="4500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ru-RU" sz="4500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ru-RU" sz="4500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ru-RU" sz="4500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ru-RU" sz="4500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ru-RU" sz="4500" dirty="0" smtClean="0">
                <a:solidFill>
                  <a:schemeClr val="tx1"/>
                </a:solidFill>
                <a:effectLst/>
              </a:rPr>
              <a:t>Специфические особенности адаптивной школы полного дня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357158" y="1928813"/>
            <a:ext cx="8429684" cy="4643459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spcBef>
                <a:spcPts val="1000"/>
              </a:spcBef>
              <a:defRPr/>
            </a:pPr>
            <a:r>
              <a:rPr lang="ru-RU" sz="2100" b="1" i="1" dirty="0" smtClean="0">
                <a:solidFill>
                  <a:schemeClr val="tx1"/>
                </a:solidFill>
              </a:rPr>
              <a:t>адаптация </a:t>
            </a:r>
            <a:r>
              <a:rPr lang="ru-RU" sz="2100" dirty="0" smtClean="0">
                <a:solidFill>
                  <a:schemeClr val="tx1"/>
                </a:solidFill>
              </a:rPr>
              <a:t>образовательного процесса к ученику и его индивидуальным особенностям;</a:t>
            </a:r>
          </a:p>
          <a:p>
            <a:pPr algn="just" eaLnBrk="1" hangingPunct="1">
              <a:lnSpc>
                <a:spcPct val="80000"/>
              </a:lnSpc>
              <a:spcBef>
                <a:spcPts val="1000"/>
              </a:spcBef>
              <a:defRPr/>
            </a:pPr>
            <a:r>
              <a:rPr lang="ru-RU" sz="2100" b="1" i="1" dirty="0" smtClean="0">
                <a:solidFill>
                  <a:schemeClr val="tx1"/>
                </a:solidFill>
              </a:rPr>
              <a:t>небольшой коллектив учащихся</a:t>
            </a:r>
            <a:r>
              <a:rPr lang="ru-RU" sz="2100" dirty="0" smtClean="0">
                <a:solidFill>
                  <a:schemeClr val="tx1"/>
                </a:solidFill>
              </a:rPr>
              <a:t>, позволяющий эффективно реализовывать индивидуальный и дифференцированный подходы, индивидуально-групповое расписание;</a:t>
            </a:r>
          </a:p>
          <a:p>
            <a:pPr algn="just" eaLnBrk="1" hangingPunct="1">
              <a:lnSpc>
                <a:spcPct val="80000"/>
              </a:lnSpc>
              <a:spcBef>
                <a:spcPts val="1000"/>
              </a:spcBef>
              <a:defRPr/>
            </a:pPr>
            <a:r>
              <a:rPr lang="ru-RU" sz="2100" b="1" i="1" dirty="0" smtClean="0">
                <a:solidFill>
                  <a:schemeClr val="tx1"/>
                </a:solidFill>
              </a:rPr>
              <a:t>«полный день»</a:t>
            </a:r>
            <a:r>
              <a:rPr lang="ru-RU" sz="2100" dirty="0" smtClean="0">
                <a:solidFill>
                  <a:schemeClr val="tx1"/>
                </a:solidFill>
              </a:rPr>
              <a:t> взаимодействия учителя и учащегося </a:t>
            </a:r>
            <a:r>
              <a:rPr lang="ru-RU" sz="2100" b="1" dirty="0" smtClean="0">
                <a:solidFill>
                  <a:schemeClr val="tx1"/>
                </a:solidFill>
              </a:rPr>
              <a:t>(9.00 – 16.00);</a:t>
            </a:r>
            <a:endParaRPr lang="ru-RU" sz="2100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1000"/>
              </a:spcBef>
              <a:defRPr/>
            </a:pPr>
            <a:r>
              <a:rPr lang="ru-RU" sz="2100" dirty="0" smtClean="0">
                <a:solidFill>
                  <a:schemeClr val="tx1"/>
                </a:solidFill>
              </a:rPr>
              <a:t>обеспечение </a:t>
            </a:r>
            <a:r>
              <a:rPr lang="ru-RU" sz="2100" b="1" i="1" dirty="0" smtClean="0">
                <a:solidFill>
                  <a:schemeClr val="tx1"/>
                </a:solidFill>
              </a:rPr>
              <a:t>комфортных условий</a:t>
            </a:r>
            <a:r>
              <a:rPr lang="ru-RU" sz="2100" dirty="0" smtClean="0">
                <a:solidFill>
                  <a:schemeClr val="tx1"/>
                </a:solidFill>
              </a:rPr>
              <a:t> для школьника (двухразовое питание, прогулки, обширная система дополнительного образования, психолого-медицинское обслуживание и др.);</a:t>
            </a:r>
          </a:p>
          <a:p>
            <a:pPr algn="just" eaLnBrk="1" hangingPunct="1">
              <a:lnSpc>
                <a:spcPct val="80000"/>
              </a:lnSpc>
              <a:spcBef>
                <a:spcPts val="1000"/>
              </a:spcBef>
              <a:defRPr/>
            </a:pPr>
            <a:r>
              <a:rPr lang="ru-RU" sz="2100" b="1" i="1" dirty="0" err="1" smtClean="0">
                <a:solidFill>
                  <a:schemeClr val="tx1"/>
                </a:solidFill>
              </a:rPr>
              <a:t>здоровьесберегающая</a:t>
            </a:r>
            <a:r>
              <a:rPr lang="ru-RU" sz="2100" b="1" i="1" dirty="0" smtClean="0">
                <a:solidFill>
                  <a:schemeClr val="tx1"/>
                </a:solidFill>
              </a:rPr>
              <a:t> среда</a:t>
            </a:r>
            <a:r>
              <a:rPr lang="ru-RU" sz="2100" dirty="0" smtClean="0">
                <a:solidFill>
                  <a:schemeClr val="tx1"/>
                </a:solidFill>
              </a:rPr>
              <a:t> для участников УВП;</a:t>
            </a:r>
          </a:p>
          <a:p>
            <a:pPr algn="just" eaLnBrk="1" hangingPunct="1">
              <a:lnSpc>
                <a:spcPct val="80000"/>
              </a:lnSpc>
              <a:spcBef>
                <a:spcPts val="1000"/>
              </a:spcBef>
              <a:defRPr/>
            </a:pPr>
            <a:r>
              <a:rPr lang="ru-RU" sz="2100" b="1" i="1" dirty="0" smtClean="0">
                <a:solidFill>
                  <a:schemeClr val="tx1"/>
                </a:solidFill>
              </a:rPr>
              <a:t>участие родителей</a:t>
            </a:r>
            <a:r>
              <a:rPr lang="ru-RU" sz="2100" dirty="0" smtClean="0">
                <a:solidFill>
                  <a:schemeClr val="tx1"/>
                </a:solidFill>
              </a:rPr>
              <a:t> через попечительский совет в </a:t>
            </a:r>
            <a:r>
              <a:rPr lang="ru-RU" sz="2100" dirty="0" err="1" smtClean="0">
                <a:solidFill>
                  <a:schemeClr val="tx1"/>
                </a:solidFill>
              </a:rPr>
              <a:t>софинансировании</a:t>
            </a:r>
            <a:r>
              <a:rPr lang="ru-RU" sz="2100" dirty="0" smtClean="0">
                <a:solidFill>
                  <a:schemeClr val="tx1"/>
                </a:solidFill>
              </a:rPr>
              <a:t> УВП и материально - технической базы школы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ru-RU" sz="14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endParaRPr lang="ru-RU" sz="1200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effectLst/>
              </a:rPr>
              <a:t>Пространства адаптивной школы полного дня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pic>
        <p:nvPicPr>
          <p:cNvPr id="41987" name="Рисунок 2" descr="C:\Documents and Settings\Роман Павлович\Рабочий стол\Диаграмма-куб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50" y="1714500"/>
            <a:ext cx="4929188" cy="486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500034" y="214290"/>
            <a:ext cx="8229600" cy="1219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effectLst/>
              </a:rPr>
              <a:t>Пространства адаптивной школы полного дня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1785918" y="1357298"/>
            <a:ext cx="5643562" cy="5286375"/>
            <a:chOff x="1928794" y="1571612"/>
            <a:chExt cx="4897441" cy="4470412"/>
          </a:xfrm>
        </p:grpSpPr>
        <p:sp>
          <p:nvSpPr>
            <p:cNvPr id="39940" name="Oval 4"/>
            <p:cNvSpPr>
              <a:spLocks noChangeArrowheads="1"/>
            </p:cNvSpPr>
            <p:nvPr/>
          </p:nvSpPr>
          <p:spPr bwMode="auto">
            <a:xfrm>
              <a:off x="1928794" y="1571612"/>
              <a:ext cx="4897441" cy="4470412"/>
            </a:xfrm>
            <a:prstGeom prst="ellipse">
              <a:avLst/>
            </a:prstGeom>
            <a:solidFill>
              <a:srgbClr val="B6DDE8"/>
            </a:soli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9941" name="Oval 5"/>
            <p:cNvSpPr>
              <a:spLocks noChangeArrowheads="1"/>
            </p:cNvSpPr>
            <p:nvPr/>
          </p:nvSpPr>
          <p:spPr bwMode="auto">
            <a:xfrm>
              <a:off x="2523926" y="2100544"/>
              <a:ext cx="3744373" cy="3417919"/>
            </a:xfrm>
            <a:prstGeom prst="ellipse">
              <a:avLst/>
            </a:prstGeom>
            <a:solidFill>
              <a:srgbClr val="9999FF"/>
            </a:soli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9942" name="Oval 6"/>
            <p:cNvSpPr>
              <a:spLocks noChangeArrowheads="1"/>
            </p:cNvSpPr>
            <p:nvPr/>
          </p:nvSpPr>
          <p:spPr bwMode="auto">
            <a:xfrm>
              <a:off x="2964765" y="2503283"/>
              <a:ext cx="2880604" cy="2629891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rgbClr val="8064A2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9943" name="Oval 7"/>
            <p:cNvSpPr>
              <a:spLocks noChangeArrowheads="1"/>
            </p:cNvSpPr>
            <p:nvPr/>
          </p:nvSpPr>
          <p:spPr bwMode="auto">
            <a:xfrm>
              <a:off x="3401470" y="2887229"/>
              <a:ext cx="2016837" cy="1840521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9944" name="Oval 8"/>
            <p:cNvSpPr>
              <a:spLocks noChangeArrowheads="1"/>
            </p:cNvSpPr>
            <p:nvPr/>
          </p:nvSpPr>
          <p:spPr bwMode="auto">
            <a:xfrm>
              <a:off x="3785827" y="3285942"/>
              <a:ext cx="1153068" cy="1052493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346" name="Oval 9"/>
            <p:cNvSpPr>
              <a:spLocks noChangeArrowheads="1"/>
            </p:cNvSpPr>
            <p:nvPr/>
          </p:nvSpPr>
          <p:spPr bwMode="auto">
            <a:xfrm>
              <a:off x="4286248" y="3714752"/>
              <a:ext cx="144820" cy="1252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4347" name="AutoShape 10"/>
            <p:cNvSpPr>
              <a:spLocks noChangeArrowheads="1"/>
            </p:cNvSpPr>
            <p:nvPr/>
          </p:nvSpPr>
          <p:spPr bwMode="auto">
            <a:xfrm rot="10800000">
              <a:off x="4214810" y="3857628"/>
              <a:ext cx="292478" cy="180894"/>
            </a:xfrm>
            <a:prstGeom prst="triangle">
              <a:avLst>
                <a:gd name="adj" fmla="val 5014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4348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3651384" y="3262279"/>
              <a:ext cx="1478684" cy="12801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513903"/>
                </a:avLst>
              </a:prstTxWarp>
            </a:bodyPr>
            <a:lstStyle/>
            <a:p>
              <a:pPr algn="ctr"/>
              <a:r>
                <a:rPr lang="ru-RU" sz="1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Самоуправление</a:t>
              </a:r>
            </a:p>
          </p:txBody>
        </p:sp>
        <p:sp>
          <p:nvSpPr>
            <p:cNvPr id="14349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3929058" y="3422765"/>
              <a:ext cx="896127" cy="75140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2781420"/>
                </a:avLst>
              </a:prstTxWarp>
            </a:bodyPr>
            <a:lstStyle/>
            <a:p>
              <a:pPr algn="ctr"/>
              <a:r>
                <a:rPr lang="ru-RU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Обучение</a:t>
              </a:r>
            </a:p>
          </p:txBody>
        </p:sp>
        <p:sp>
          <p:nvSpPr>
            <p:cNvPr id="14350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3178815" y="2677851"/>
              <a:ext cx="2393333" cy="2191606"/>
            </a:xfrm>
            <a:prstGeom prst="rect">
              <a:avLst/>
            </a:prstGeom>
          </p:spPr>
          <p:txBody>
            <a:bodyPr spcFirstLastPara="1" wrap="none" fromWordArt="1">
              <a:prstTxWarp prst="textButton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ru-RU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Исследовательская деятельность</a:t>
              </a:r>
            </a:p>
          </p:txBody>
        </p:sp>
        <p:sp>
          <p:nvSpPr>
            <p:cNvPr id="14351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3514187" y="4616205"/>
              <a:ext cx="1836921" cy="719403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812556"/>
                </a:avLst>
              </a:prstTxWarp>
            </a:bodyPr>
            <a:lstStyle/>
            <a:p>
              <a:pPr algn="ctr"/>
              <a:r>
                <a:rPr lang="ru-RU" sz="1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Образование</a:t>
              </a:r>
            </a:p>
          </p:txBody>
        </p:sp>
        <p:sp>
          <p:nvSpPr>
            <p:cNvPr id="14352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2881046" y="1863826"/>
              <a:ext cx="2964989" cy="160022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2907132"/>
                </a:avLst>
              </a:prstTxWarp>
            </a:bodyPr>
            <a:lstStyle/>
            <a:p>
              <a:pPr algn="ctr"/>
              <a:r>
                <a:rPr lang="ru-RU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Самореализация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642910" y="428604"/>
            <a:ext cx="8229600" cy="571504"/>
          </a:xfrm>
          <a:prstGeom prst="plaqu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effectLst/>
              </a:rPr>
              <a:t>Особенности управления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500034" y="1214422"/>
            <a:ext cx="8143932" cy="5214937"/>
          </a:xfrm>
          <a:prstGeom prst="snip1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274320" indent="-274320" algn="just" eaLnBrk="1" fontAlgn="auto" hangingPunct="1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1"/>
                </a:solidFill>
              </a:rPr>
              <a:t>небольшой педагогический коллектив, позволяющий педагогу занимать различные управленческие позиции – учителя, воспитателя, администратора;</a:t>
            </a:r>
          </a:p>
          <a:p>
            <a:pPr marL="274320" indent="-274320" algn="just" eaLnBrk="1" fontAlgn="auto" hangingPunct="1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1"/>
                </a:solidFill>
              </a:rPr>
              <a:t>работа школы одновременно в двух режимах – функционирования и развития;</a:t>
            </a:r>
          </a:p>
          <a:p>
            <a:pPr marL="274320" indent="-274320" algn="just" eaLnBrk="1" fontAlgn="auto" hangingPunct="1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1"/>
                </a:solidFill>
              </a:rPr>
              <a:t>привлечение к управлению школой родителей как обязательное и необходимое условия деятельности школы;</a:t>
            </a:r>
          </a:p>
          <a:p>
            <a:pPr marL="274320" indent="-274320" algn="just" eaLnBrk="1" fontAlgn="auto" hangingPunct="1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1"/>
                </a:solidFill>
              </a:rPr>
              <a:t>создание системы детского самоуправления  школы как реализация демократического принципа управления и самоорганизация обучающимися  своей жизни в школе.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бличка 1"/>
          <p:cNvSpPr/>
          <p:nvPr/>
        </p:nvSpPr>
        <p:spPr>
          <a:xfrm>
            <a:off x="500034" y="428604"/>
            <a:ext cx="8215370" cy="6000792"/>
          </a:xfrm>
          <a:prstGeom prst="plaqu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150" b="1" dirty="0" smtClean="0">
                <a:solidFill>
                  <a:schemeClr val="tx1"/>
                </a:solidFill>
              </a:rPr>
              <a:t>ШКОЛА ЯМБУРГА</a:t>
            </a:r>
          </a:p>
          <a:p>
            <a:pPr algn="ctr"/>
            <a:r>
              <a:rPr lang="ru-RU" sz="2150" dirty="0" smtClean="0">
                <a:solidFill>
                  <a:schemeClr val="tx1"/>
                </a:solidFill>
              </a:rPr>
              <a:t>Официальное название этого государственного</a:t>
            </a:r>
          </a:p>
          <a:p>
            <a:pPr algn="ctr"/>
            <a:r>
              <a:rPr lang="ru-RU" sz="2150" dirty="0" smtClean="0">
                <a:solidFill>
                  <a:schemeClr val="tx1"/>
                </a:solidFill>
              </a:rPr>
              <a:t> среднего учебного заведения - Центр образования N 109 г. Москвы. А </a:t>
            </a:r>
          </a:p>
          <a:p>
            <a:pPr algn="ctr"/>
            <a:r>
              <a:rPr lang="ru-RU" sz="2150" dirty="0" smtClean="0">
                <a:solidFill>
                  <a:schemeClr val="tx1"/>
                </a:solidFill>
              </a:rPr>
              <a:t>неофициальное, на котором лежит печать личности, укладывается в два слова.</a:t>
            </a:r>
          </a:p>
          <a:p>
            <a:pPr algn="ctr"/>
            <a:r>
              <a:rPr lang="ru-RU" sz="2150" dirty="0" smtClean="0">
                <a:solidFill>
                  <a:schemeClr val="tx1"/>
                </a:solidFill>
              </a:rPr>
              <a:t>За прошедшие годы ее директор стал доктором педагогических наук, заслуженным учителем РФ, членом-корреспондентом Российской академии</a:t>
            </a:r>
          </a:p>
          <a:p>
            <a:pPr algn="ctr"/>
            <a:r>
              <a:rPr lang="ru-RU" sz="2150" dirty="0" smtClean="0">
                <a:solidFill>
                  <a:schemeClr val="tx1"/>
                </a:solidFill>
              </a:rPr>
              <a:t> образования и вообще сделался знаменит.</a:t>
            </a:r>
          </a:p>
          <a:p>
            <a:pPr algn="ctr"/>
            <a:r>
              <a:rPr lang="ru-RU" sz="2150" dirty="0" smtClean="0">
                <a:solidFill>
                  <a:schemeClr val="tx1"/>
                </a:solidFill>
              </a:rPr>
              <a:t> Сама же школа из экспериментальной площадки,</a:t>
            </a:r>
          </a:p>
          <a:p>
            <a:pPr algn="ctr"/>
            <a:r>
              <a:rPr lang="ru-RU" sz="2150" dirty="0" smtClean="0">
                <a:solidFill>
                  <a:schemeClr val="tx1"/>
                </a:solidFill>
              </a:rPr>
              <a:t> где обкатывалась</a:t>
            </a:r>
            <a:r>
              <a:rPr lang="ru-RU" sz="2150" smtClean="0">
                <a:solidFill>
                  <a:schemeClr val="tx1"/>
                </a:solidFill>
              </a:rPr>
              <a:t> адаптивная модель</a:t>
            </a:r>
            <a:endParaRPr lang="ru-RU" sz="2150" dirty="0" smtClean="0">
              <a:solidFill>
                <a:schemeClr val="tx1"/>
              </a:solidFill>
            </a:endParaRPr>
          </a:p>
          <a:p>
            <a:pPr algn="ctr"/>
            <a:r>
              <a:rPr lang="ru-RU" sz="2150" dirty="0" smtClean="0">
                <a:solidFill>
                  <a:schemeClr val="tx1"/>
                </a:solidFill>
              </a:rPr>
              <a:t> (приспособление учебной системы к возможностям и потребностям учеников, а не </a:t>
            </a:r>
          </a:p>
          <a:p>
            <a:pPr algn="ctr"/>
            <a:r>
              <a:rPr lang="ru-RU" sz="2150" dirty="0" smtClean="0">
                <a:solidFill>
                  <a:schemeClr val="tx1"/>
                </a:solidFill>
              </a:rPr>
              <a:t>наоборот), превратилась в многопрофильный центр образования: детский сад, начальные классы,</a:t>
            </a:r>
          </a:p>
          <a:p>
            <a:pPr algn="ctr"/>
            <a:r>
              <a:rPr lang="ru-RU" sz="2150" dirty="0" smtClean="0">
                <a:solidFill>
                  <a:schemeClr val="tx1"/>
                </a:solidFill>
              </a:rPr>
              <a:t> гимназия, лицей, классы</a:t>
            </a:r>
          </a:p>
          <a:p>
            <a:pPr algn="ctr"/>
            <a:r>
              <a:rPr lang="ru-RU" sz="2150" dirty="0" smtClean="0">
                <a:solidFill>
                  <a:schemeClr val="tx1"/>
                </a:solidFill>
              </a:rPr>
              <a:t> педагогической коррекции...</a:t>
            </a:r>
          </a:p>
          <a:p>
            <a:pPr algn="ctr"/>
            <a:endParaRPr lang="ru-RU" sz="215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вырезанными соседними углами 1"/>
          <p:cNvSpPr/>
          <p:nvPr/>
        </p:nvSpPr>
        <p:spPr>
          <a:xfrm>
            <a:off x="500034" y="428604"/>
            <a:ext cx="8143932" cy="6072230"/>
          </a:xfrm>
          <a:prstGeom prst="snip2Same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50" dirty="0" smtClean="0">
                <a:solidFill>
                  <a:schemeClr val="tx1"/>
                </a:solidFill>
              </a:rPr>
              <a:t>ЦО N 109 знаменит в первую очередь как колыбель адаптационной модели школы (самому заведению уже 27 лет). То есть школы, где методы работы с учениками, формы обучения и подходы к организации учебного процесса подбираются в зависимости от того, какие дети учатся в том или ином конкретном классе. Не ребенок адаптируется в школе, а школа готова подстраиваться под него, исходя из его особенностей. Как результат - </a:t>
            </a:r>
            <a:r>
              <a:rPr lang="ru-RU" sz="2150" dirty="0" err="1" smtClean="0">
                <a:solidFill>
                  <a:schemeClr val="tx1"/>
                </a:solidFill>
              </a:rPr>
              <a:t>разноуровневая</a:t>
            </a:r>
            <a:r>
              <a:rPr lang="ru-RU" sz="2150" dirty="0" smtClean="0">
                <a:solidFill>
                  <a:schemeClr val="tx1"/>
                </a:solidFill>
              </a:rPr>
              <a:t> система обучения, дающая возможность каждому ученику реализоваться. Сегодня в центре образования 237 педагогов и 2020 учеников. При нем действуют театральная студия, школа художественных ремесел и даже парикмахерская (персонал - сами учащиеся). Однако директор Ямбург говорит: "Я совсем не считаю, что мы схватили бога за бороду. Нам еще работать и работать".</a:t>
            </a:r>
            <a:endParaRPr lang="ru-RU" sz="215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документ 1"/>
          <p:cNvSpPr/>
          <p:nvPr/>
        </p:nvSpPr>
        <p:spPr>
          <a:xfrm>
            <a:off x="500034" y="357166"/>
            <a:ext cx="8215370" cy="6072230"/>
          </a:xfrm>
          <a:prstGeom prst="flowChart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200" dirty="0" smtClean="0">
              <a:solidFill>
                <a:schemeClr val="tx1"/>
              </a:solidFill>
            </a:endParaRPr>
          </a:p>
          <a:p>
            <a:endParaRPr lang="ru-RU" sz="2200" dirty="0" smtClean="0">
              <a:solidFill>
                <a:schemeClr val="tx1"/>
              </a:solidFill>
            </a:endParaRPr>
          </a:p>
          <a:p>
            <a:r>
              <a:rPr lang="ru-RU" sz="2100" dirty="0" smtClean="0">
                <a:solidFill>
                  <a:schemeClr val="tx1"/>
                </a:solidFill>
              </a:rPr>
              <a:t>Главные принципы адаптивной школы - ориентация в первую очередь на особенности ребенка (как психические, так и физические), гибкий подход к обучению и отсутствие жесткого отбора на входе. Теоретически сюда принимают независимо от материального положения семьи. И независимо от определенных отклонений (кроме особо тяжелых случаев, так называемого контингента спецшкол-интернатов), которые где-то посчитали бы недопустимыми. "Чем раньше мы выявим нарушения (например, </a:t>
            </a:r>
            <a:r>
              <a:rPr lang="ru-RU" sz="2100" dirty="0" err="1" smtClean="0">
                <a:solidFill>
                  <a:schemeClr val="tx1"/>
                </a:solidFill>
              </a:rPr>
              <a:t>дисграфию</a:t>
            </a:r>
            <a:r>
              <a:rPr lang="ru-RU" sz="2100" dirty="0" smtClean="0">
                <a:solidFill>
                  <a:schemeClr val="tx1"/>
                </a:solidFill>
              </a:rPr>
              <a:t> или </a:t>
            </a:r>
            <a:r>
              <a:rPr lang="ru-RU" sz="2100" dirty="0" err="1" smtClean="0">
                <a:solidFill>
                  <a:schemeClr val="tx1"/>
                </a:solidFill>
              </a:rPr>
              <a:t>дислексию</a:t>
            </a:r>
            <a:r>
              <a:rPr lang="ru-RU" sz="2100" dirty="0" smtClean="0">
                <a:solidFill>
                  <a:schemeClr val="tx1"/>
                </a:solidFill>
              </a:rPr>
              <a:t>), тем вероятнее, что к школе мы ребенку поможем прийти в норму", - объясняет Евгений Ямбург. Поэтому собеседования, в том числе и с психологом, здесь проводят не для того, чтобы не взять, а для того, чтобы определить объем предстоящей работы. </a:t>
            </a:r>
          </a:p>
          <a:p>
            <a:r>
              <a:rPr lang="ru-RU" sz="2100" dirty="0" smtClean="0">
                <a:solidFill>
                  <a:schemeClr val="tx1"/>
                </a:solidFill>
              </a:rPr>
              <a:t>На практике предпочтение отдают </a:t>
            </a:r>
          </a:p>
          <a:p>
            <a:r>
              <a:rPr lang="ru-RU" sz="2100" dirty="0" smtClean="0">
                <a:solidFill>
                  <a:schemeClr val="tx1"/>
                </a:solidFill>
              </a:rPr>
              <a:t>все же жителям</a:t>
            </a:r>
          </a:p>
          <a:p>
            <a:r>
              <a:rPr lang="ru-RU" sz="2100" dirty="0" smtClean="0">
                <a:solidFill>
                  <a:schemeClr val="tx1"/>
                </a:solidFill>
              </a:rPr>
              <a:t> близлежащих </a:t>
            </a:r>
          </a:p>
          <a:p>
            <a:r>
              <a:rPr lang="ru-RU" sz="2100" dirty="0" smtClean="0">
                <a:solidFill>
                  <a:schemeClr val="tx1"/>
                </a:solidFill>
              </a:rPr>
              <a:t>районов.</a:t>
            </a:r>
            <a:endParaRPr lang="ru-RU" sz="2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3428960" y="428604"/>
            <a:ext cx="5500758" cy="6000792"/>
          </a:xfrm>
          <a:prstGeom prst="verticalScroll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18288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3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Адаптивная школа – это школа, где каждый ребёнок независимо от своих способностей  и индивидуальных особенностей УСПЕШЕН»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3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(Е. Ямбург)</a:t>
            </a:r>
          </a:p>
        </p:txBody>
      </p:sp>
      <p:pic>
        <p:nvPicPr>
          <p:cNvPr id="13316" name="Picture 4" descr="Конкурс &quot;Учитель года Алтая&quot; продолжается: сегодня участники встретятся с Ириной Димовой и Евгением Ямбургом - Общее образо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71480"/>
            <a:ext cx="3333741" cy="500061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с двумя скругленными соседними углами 9"/>
          <p:cNvSpPr/>
          <p:nvPr/>
        </p:nvSpPr>
        <p:spPr>
          <a:xfrm>
            <a:off x="357158" y="2285992"/>
            <a:ext cx="2000264" cy="1143008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Гуманизация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 rot="342108">
            <a:off x="1687928" y="3665858"/>
            <a:ext cx="500066" cy="928503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714744" y="1285860"/>
            <a:ext cx="500066" cy="857256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2571736" y="2214554"/>
            <a:ext cx="3000396" cy="2286016"/>
          </a:xfrm>
          <a:prstGeom prst="snip2Diag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Принцип </a:t>
            </a: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индивидуализации, дифференциации и </a:t>
            </a: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мобильности </a:t>
            </a: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образовательного </a:t>
            </a: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пространства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с двумя вырезанными соседними углами 11"/>
          <p:cNvSpPr/>
          <p:nvPr/>
        </p:nvSpPr>
        <p:spPr>
          <a:xfrm>
            <a:off x="5786446" y="2071678"/>
            <a:ext cx="2857520" cy="2357454"/>
          </a:xfrm>
          <a:prstGeom prst="snip2Same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4. Принцип непрерывности и преемственности образования в системе “Школа-детский сад” 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с одним вырезанным скругленным углом 17"/>
          <p:cNvSpPr/>
          <p:nvPr/>
        </p:nvSpPr>
        <p:spPr>
          <a:xfrm>
            <a:off x="428596" y="4857760"/>
            <a:ext cx="4572032" cy="1643074"/>
          </a:xfrm>
          <a:prstGeom prst="snip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</a:rPr>
              <a:t>2. Принцип единства культурного и образовательного пространства, основанного на исторических традициях </a:t>
            </a:r>
            <a:endParaRPr lang="ru-RU" sz="2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Табличка 18"/>
          <p:cNvSpPr/>
          <p:nvPr/>
        </p:nvSpPr>
        <p:spPr>
          <a:xfrm>
            <a:off x="5572132" y="5072074"/>
            <a:ext cx="3000396" cy="1285884"/>
          </a:xfrm>
          <a:prstGeom prst="plaqu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rgbClr val="000000"/>
                </a:solidFill>
                <a:latin typeface="Times New Roman"/>
              </a:rPr>
              <a:t>5. Принцип демократизации образования</a:t>
            </a:r>
            <a:endParaRPr lang="ru-RU" sz="2200" dirty="0"/>
          </a:p>
        </p:txBody>
      </p:sp>
      <p:sp>
        <p:nvSpPr>
          <p:cNvPr id="21" name="Стрелка вниз 20"/>
          <p:cNvSpPr/>
          <p:nvPr/>
        </p:nvSpPr>
        <p:spPr>
          <a:xfrm rot="19663780">
            <a:off x="5450441" y="4034029"/>
            <a:ext cx="500066" cy="1294431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гнутая вправо стрелка 14"/>
          <p:cNvSpPr/>
          <p:nvPr/>
        </p:nvSpPr>
        <p:spPr>
          <a:xfrm rot="21102071">
            <a:off x="7167769" y="864249"/>
            <a:ext cx="1189318" cy="1408733"/>
          </a:xfrm>
          <a:prstGeom prst="curvedLeftArrow">
            <a:avLst/>
          </a:prstGeom>
          <a:ln w="38100"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лево стрелка 13"/>
          <p:cNvSpPr/>
          <p:nvPr/>
        </p:nvSpPr>
        <p:spPr>
          <a:xfrm rot="1277855">
            <a:off x="472044" y="899692"/>
            <a:ext cx="1143008" cy="1543471"/>
          </a:xfrm>
          <a:prstGeom prst="curvedRightArrow">
            <a:avLst/>
          </a:prstGeom>
          <a:ln w="38100"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Табличка 22"/>
          <p:cNvSpPr/>
          <p:nvPr/>
        </p:nvSpPr>
        <p:spPr>
          <a:xfrm>
            <a:off x="785786" y="285728"/>
            <a:ext cx="7929618" cy="857256"/>
          </a:xfrm>
          <a:prstGeom prst="plaqu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Основные принципы системы образования в адаптивной модели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бличка 1"/>
          <p:cNvSpPr/>
          <p:nvPr/>
        </p:nvSpPr>
        <p:spPr>
          <a:xfrm>
            <a:off x="428596" y="642918"/>
            <a:ext cx="8358246" cy="5857916"/>
          </a:xfrm>
          <a:prstGeom prst="plaqu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sz="2000" dirty="0" err="1" smtClean="0">
                <a:solidFill>
                  <a:schemeClr val="tx1"/>
                </a:solidFill>
              </a:rPr>
              <a:t>Гуманизация</a:t>
            </a:r>
            <a:r>
              <a:rPr lang="ru-RU" sz="2000" dirty="0" smtClean="0">
                <a:solidFill>
                  <a:schemeClr val="tx1"/>
                </a:solidFill>
              </a:rPr>
              <a:t> образования означает, что в центре образовательного пространства находится ребенок, его здоровье, свободное развитие личности, уважение личности ребенка, достоинства; доверие к нему; принятие его личных целей, запросов и интересов; воспитание гражданственности и любви к Родине. В основу образовательного процесса положен приоритет общечеловеческих ценностей.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Основным критерием деятельности педагогического коллектива новой модели образовательного учреждения является критерий развития личности детей, подростков.</a:t>
            </a:r>
          </a:p>
          <a:p>
            <a:pPr algn="ctr"/>
            <a:r>
              <a:rPr lang="ru-RU" sz="2000" dirty="0" err="1" smtClean="0">
                <a:solidFill>
                  <a:schemeClr val="tx1"/>
                </a:solidFill>
              </a:rPr>
              <a:t>Гуманизация</a:t>
            </a:r>
            <a:r>
              <a:rPr lang="ru-RU" sz="2000" dirty="0" smtClean="0">
                <a:solidFill>
                  <a:schemeClr val="tx1"/>
                </a:solidFill>
              </a:rPr>
              <a:t> образования направлена на поворот образования к целостной картине мира: мира культуры, мира человека; на очеловечивание знания;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на  формирование гуманитарного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и системного мышления.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бличка 1"/>
          <p:cNvSpPr/>
          <p:nvPr/>
        </p:nvSpPr>
        <p:spPr>
          <a:xfrm>
            <a:off x="500034" y="357166"/>
            <a:ext cx="8215370" cy="1143008"/>
          </a:xfrm>
          <a:prstGeom prst="plaqu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Принцип единства культурного и образовательного пространства, основанного на исторических традициях (как базы гармонизации национальных отношений).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Табличка 2"/>
          <p:cNvSpPr/>
          <p:nvPr/>
        </p:nvSpPr>
        <p:spPr>
          <a:xfrm>
            <a:off x="357158" y="1643050"/>
            <a:ext cx="8501122" cy="2143140"/>
          </a:xfrm>
          <a:prstGeom prst="plaqu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Принцип индивидуализации, дифференциации и мобильности образовательного пространства. В основу принципа положен общедоступный характер образования в соответствии с индивидуально-возрастными особенностями ребенка, дифференциацией построения учебно-воспитательного процесса и </a:t>
            </a:r>
            <a:r>
              <a:rPr lang="ru-RU" sz="2000" dirty="0" err="1" smtClean="0">
                <a:solidFill>
                  <a:schemeClr val="tx1"/>
                </a:solidFill>
              </a:rPr>
              <a:t>разноуровневой</a:t>
            </a:r>
            <a:r>
              <a:rPr lang="ru-RU" sz="2000" dirty="0" smtClean="0">
                <a:solidFill>
                  <a:schemeClr val="tx1"/>
                </a:solidFill>
              </a:rPr>
              <a:t> образовательной подготовкой учащегося.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Табличка 3"/>
          <p:cNvSpPr/>
          <p:nvPr/>
        </p:nvSpPr>
        <p:spPr>
          <a:xfrm>
            <a:off x="428596" y="3929066"/>
            <a:ext cx="8358246" cy="2571768"/>
          </a:xfrm>
          <a:prstGeom prst="plaqu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Принцип развивающего, </a:t>
            </a:r>
            <a:r>
              <a:rPr lang="ru-RU" sz="2000" dirty="0" err="1" smtClean="0">
                <a:solidFill>
                  <a:schemeClr val="tx1"/>
                </a:solidFill>
              </a:rPr>
              <a:t>деятельностного</a:t>
            </a:r>
            <a:r>
              <a:rPr lang="ru-RU" sz="2000" dirty="0" smtClean="0">
                <a:solidFill>
                  <a:schemeClr val="tx1"/>
                </a:solidFill>
              </a:rPr>
              <a:t> образования. Развитие личности ребенка, происходит в процессе специально организованной учебно-познавательной деятельности. В процессе этой деятельности ребенок осваивает не только знания, умения, навыки, но и приобретает опыт их самостоятельного добывания и применения как основного принципа жизнедеятельности. Знания, умения и навыки становятся средством развития личности каждого учащегося.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бличка 1"/>
          <p:cNvSpPr/>
          <p:nvPr/>
        </p:nvSpPr>
        <p:spPr>
          <a:xfrm>
            <a:off x="571472" y="428604"/>
            <a:ext cx="8072494" cy="2643206"/>
          </a:xfrm>
          <a:prstGeom prst="plaqu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Принцип непрерывности и преемственности образования в системе “Школа-детский сад” означает такое построение </a:t>
            </a:r>
            <a:r>
              <a:rPr lang="ru-RU" sz="2400" dirty="0" err="1" smtClean="0">
                <a:solidFill>
                  <a:schemeClr val="tx1"/>
                </a:solidFill>
              </a:rPr>
              <a:t>социоэкологического</a:t>
            </a:r>
            <a:r>
              <a:rPr lang="ru-RU" sz="2400" dirty="0" smtClean="0">
                <a:solidFill>
                  <a:schemeClr val="tx1"/>
                </a:solidFill>
              </a:rPr>
              <a:t> пространства, когда ребенок, подросток учится, осознает жизненную необходимость постоянного обновления образования.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Табличка 2"/>
          <p:cNvSpPr/>
          <p:nvPr/>
        </p:nvSpPr>
        <p:spPr>
          <a:xfrm>
            <a:off x="571472" y="3429000"/>
            <a:ext cx="8072494" cy="2786082"/>
          </a:xfrm>
          <a:prstGeom prst="plaque">
            <a:avLst/>
          </a:prstGeom>
          <a:solidFill>
            <a:srgbClr val="E8F945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Принцип демократизации образования предполагает формирование иной, отличной от авторитарной культуры педагогических взаимоотношений, в основу которых положена система сотрудничества взрослого и ребенка, воспитателя, учителя и администрации образовательного учреждения.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бличка 1"/>
          <p:cNvSpPr/>
          <p:nvPr/>
        </p:nvSpPr>
        <p:spPr>
          <a:xfrm>
            <a:off x="642910" y="285728"/>
            <a:ext cx="7929618" cy="642942"/>
          </a:xfrm>
          <a:prstGeom prst="plaqu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Основные задачи адаптивной модели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с одним вырезанным углом 2"/>
          <p:cNvSpPr/>
          <p:nvPr/>
        </p:nvSpPr>
        <p:spPr>
          <a:xfrm>
            <a:off x="500034" y="1142984"/>
            <a:ext cx="8215370" cy="1357322"/>
          </a:xfrm>
          <a:prstGeom prst="snip1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Обеспечить научно-практическое построение процесса и содержания учебно-воспитательной деятельности в рамках непрерывного образования и преемственности в работе детского сада и школы.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500034" y="2714620"/>
            <a:ext cx="8215370" cy="1071570"/>
          </a:xfrm>
          <a:prstGeom prst="snip1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Разработать и включить комплексную программу </a:t>
            </a:r>
            <a:r>
              <a:rPr lang="ru-RU" sz="2000" dirty="0" err="1" smtClean="0">
                <a:solidFill>
                  <a:schemeClr val="tx1"/>
                </a:solidFill>
              </a:rPr>
              <a:t>социолого-медико-психолого-педагогического</a:t>
            </a:r>
            <a:r>
              <a:rPr lang="ru-RU" sz="2000" dirty="0" smtClean="0">
                <a:solidFill>
                  <a:schemeClr val="tx1"/>
                </a:solidFill>
              </a:rPr>
              <a:t> обеспечения развития детей и подростков.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500034" y="3929066"/>
            <a:ext cx="8215370" cy="1071570"/>
          </a:xfrm>
          <a:prstGeom prst="snip1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На основе опытных данных науки и результатов исследований по всестороннему развитию личности обеспечить индивидуальную траекторию развития детей и подростков.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500034" y="5214950"/>
            <a:ext cx="8215370" cy="1071570"/>
          </a:xfrm>
          <a:prstGeom prst="snip1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Объединить внеклассное и внешкольное пространства образования в единую систему </a:t>
            </a:r>
            <a:r>
              <a:rPr lang="ru-RU" sz="2000" dirty="0" err="1" smtClean="0">
                <a:solidFill>
                  <a:schemeClr val="tx1"/>
                </a:solidFill>
              </a:rPr>
              <a:t>социоэкологического</a:t>
            </a:r>
            <a:r>
              <a:rPr lang="ru-RU" sz="2000" dirty="0" smtClean="0">
                <a:solidFill>
                  <a:schemeClr val="tx1"/>
                </a:solidFill>
              </a:rPr>
              <a:t> образовательного пространства модели.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одним вырезанным углом 1"/>
          <p:cNvSpPr/>
          <p:nvPr/>
        </p:nvSpPr>
        <p:spPr>
          <a:xfrm>
            <a:off x="428596" y="428604"/>
            <a:ext cx="8215370" cy="714380"/>
          </a:xfrm>
          <a:prstGeom prst="snip1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Разработать программы по оказанию детям, учащимся и их семьям дополнительных услуг.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с одним вырезанным углом 2"/>
          <p:cNvSpPr/>
          <p:nvPr/>
        </p:nvSpPr>
        <p:spPr>
          <a:xfrm>
            <a:off x="428596" y="1357298"/>
            <a:ext cx="8215370" cy="1357322"/>
          </a:xfrm>
          <a:prstGeom prst="snip1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Разработать системы мер по повышению профессионального потенциала </a:t>
            </a:r>
            <a:r>
              <a:rPr lang="ru-RU" sz="2000" dirty="0" err="1" smtClean="0">
                <a:solidFill>
                  <a:schemeClr val="tx1"/>
                </a:solidFill>
              </a:rPr>
              <a:t>педколлектива</a:t>
            </a:r>
            <a:r>
              <a:rPr lang="ru-RU" sz="2000" dirty="0" smtClean="0">
                <a:solidFill>
                  <a:schemeClr val="tx1"/>
                </a:solidFill>
              </a:rPr>
              <a:t> в основании содержания образования, новых психолого-педагогических технологий и способности работать в экспериментальном и инновационном режиме.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428596" y="2928934"/>
            <a:ext cx="8215370" cy="1071570"/>
          </a:xfrm>
          <a:prstGeom prst="snip1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Строить </a:t>
            </a:r>
            <a:r>
              <a:rPr lang="ru-RU" sz="2000" dirty="0" err="1" smtClean="0">
                <a:solidFill>
                  <a:schemeClr val="tx1"/>
                </a:solidFill>
              </a:rPr>
              <a:t>социоэкологическое</a:t>
            </a:r>
            <a:r>
              <a:rPr lang="ru-RU" sz="2000" dirty="0" smtClean="0">
                <a:solidFill>
                  <a:schemeClr val="tx1"/>
                </a:solidFill>
              </a:rPr>
              <a:t> пространство образования модели на основе новых требований к содержанию образования и новых психолого-педагогических технологий.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428596" y="4214818"/>
            <a:ext cx="8215370" cy="1071570"/>
          </a:xfrm>
          <a:prstGeom prst="snip1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Осуществлять управление образовательным учреждением на основе современных управленческих технологий и их освоения </a:t>
            </a:r>
            <a:r>
              <a:rPr lang="ru-RU" sz="2000" dirty="0" err="1" smtClean="0">
                <a:solidFill>
                  <a:schemeClr val="tx1"/>
                </a:solidFill>
              </a:rPr>
              <a:t>педколлективом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428596" y="5500702"/>
            <a:ext cx="8215370" cy="928694"/>
          </a:xfrm>
          <a:prstGeom prst="snip1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Сформулированные задачи конкретизируются на каждой ступени образования.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с двумя вырезанными противолежащими углами 15"/>
          <p:cNvSpPr/>
          <p:nvPr/>
        </p:nvSpPr>
        <p:spPr>
          <a:xfrm>
            <a:off x="428596" y="928670"/>
            <a:ext cx="8286808" cy="771346"/>
          </a:xfrm>
          <a:prstGeom prst="snip2Diag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В основу реализации задач “Школа-детский сад” положено ступенчатое построение системы образования.</a:t>
            </a:r>
            <a:endParaRPr lang="ru-RU" dirty="0"/>
          </a:p>
        </p:txBody>
      </p:sp>
      <p:sp>
        <p:nvSpPr>
          <p:cNvPr id="7" name="Стрелка вправо с вырезом 6"/>
          <p:cNvSpPr/>
          <p:nvPr/>
        </p:nvSpPr>
        <p:spPr>
          <a:xfrm rot="6924277">
            <a:off x="1327831" y="1526765"/>
            <a:ext cx="720263" cy="545861"/>
          </a:xfrm>
          <a:prstGeom prst="notchedRightArrow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28596" y="2285992"/>
            <a:ext cx="3143272" cy="4071966"/>
          </a:xfrm>
          <a:prstGeom prst="round2Diag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I ступень: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Дошкольное образование в детском саду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 (дети от 4 до 5 лет);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школа раннего развития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 (дети, проживающие на закрепленном </a:t>
            </a:r>
            <a:r>
              <a:rPr lang="ru-RU" sz="2000" dirty="0" err="1" smtClean="0">
                <a:solidFill>
                  <a:schemeClr val="tx1"/>
                </a:solidFill>
              </a:rPr>
              <a:t>микроучастке</a:t>
            </a:r>
            <a:r>
              <a:rPr lang="ru-RU" sz="2000" dirty="0" smtClean="0">
                <a:solidFill>
                  <a:schemeClr val="tx1"/>
                </a:solidFill>
              </a:rPr>
              <a:t>, не посещающие детский сад, от 4 до 5 лет).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4286248" y="2214554"/>
            <a:ext cx="4214842" cy="1143008"/>
          </a:xfrm>
          <a:prstGeom prst="round2Diag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II ступень: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Начальное обще образование: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1 - 4 классы (дети с 6 до 9 лет)</a:t>
            </a:r>
          </a:p>
        </p:txBody>
      </p:sp>
      <p:sp>
        <p:nvSpPr>
          <p:cNvPr id="15" name="Табличка 14"/>
          <p:cNvSpPr/>
          <p:nvPr/>
        </p:nvSpPr>
        <p:spPr>
          <a:xfrm>
            <a:off x="1500166" y="285728"/>
            <a:ext cx="6143668" cy="500066"/>
          </a:xfrm>
          <a:prstGeom prst="plaqu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Структура адаптивной модели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 rot="3431222">
            <a:off x="6894148" y="1621617"/>
            <a:ext cx="1071571" cy="500066"/>
          </a:xfrm>
          <a:prstGeom prst="notchedRightArrow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6072198" y="3500438"/>
            <a:ext cx="428628" cy="571504"/>
          </a:xfrm>
          <a:prstGeom prst="downArrow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071934" y="4143380"/>
            <a:ext cx="4429156" cy="200026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На этой ступени образования предусмотрены классы возрастной нормы, развивающего обучения (система А.В. </a:t>
            </a:r>
            <a:r>
              <a:rPr lang="ru-RU" sz="2000" i="1" dirty="0" err="1" smtClean="0">
                <a:solidFill>
                  <a:schemeClr val="tx1"/>
                </a:solidFill>
              </a:rPr>
              <a:t>Занкова</a:t>
            </a:r>
            <a:r>
              <a:rPr lang="ru-RU" sz="2000" i="1" dirty="0" smtClean="0">
                <a:solidFill>
                  <a:schemeClr val="tx1"/>
                </a:solidFill>
              </a:rPr>
              <a:t>) и классы компенсирующего обучения.</a:t>
            </a:r>
            <a:endParaRPr lang="ru-RU" sz="20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323</TotalTime>
  <Words>1037</Words>
  <Application>Microsoft Office PowerPoint</Application>
  <PresentationFormat>Экран (4:3)</PresentationFormat>
  <Paragraphs>108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Литейная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Специфические особенности адаптивной школы полного дня</vt:lpstr>
      <vt:lpstr>Пространства адаптивной школы полного дня</vt:lpstr>
      <vt:lpstr>Пространства адаптивной школы полного дня</vt:lpstr>
      <vt:lpstr>Особенности управления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Кри</dc:creator>
  <cp:lastModifiedBy>Кристи</cp:lastModifiedBy>
  <cp:revision>28</cp:revision>
  <dcterms:created xsi:type="dcterms:W3CDTF">2015-04-24T16:09:21Z</dcterms:created>
  <dcterms:modified xsi:type="dcterms:W3CDTF">2017-02-05T22:46:06Z</dcterms:modified>
</cp:coreProperties>
</file>