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 autoAdjust="0"/>
    <p:restoredTop sz="94600" autoAdjust="0"/>
  </p:normalViewPr>
  <p:slideViewPr>
    <p:cSldViewPr>
      <p:cViewPr varScale="1">
        <p:scale>
          <a:sx n="84" d="100"/>
          <a:sy n="84" d="100"/>
        </p:scale>
        <p:origin x="-10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E1A0C03-8BFC-4572-9BAA-F2FC69154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1C42FA7-42F2-4798-97B6-7A7A62C95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C6B636-1320-4DCC-AAEB-550C44CED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F6DB1-791A-4EA9-8C84-D2B8B39B2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DA4E7-8358-4131-80A3-D12B76D2F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C1550-D8C2-4415-AD3B-C402CE42C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50D3-0A71-4C07-BE94-BF793D1CF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29009-B609-4642-9B5C-CE194E775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CF50C-2183-466B-9862-E2B0E94F6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80719-8F97-45E6-881D-01592BB6A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53DED-B52F-4A09-889F-C6F3EBCE5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1122C-0AC3-4CD0-8FD3-06A4AB3D1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1E85-C94B-4F88-BC45-3CB32D5B6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676981D-43B9-4418-8221-745522F89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p-rus-student.ru/text/62/529.htm" TargetMode="External"/><Relationship Id="rId2" Type="http://schemas.openxmlformats.org/officeDocument/2006/relationships/hyperlink" Target="http://www.help-rus-student.ru/text/85/119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elp-rus-student.ru/text/48/091.htm" TargetMode="External"/><Relationship Id="rId4" Type="http://schemas.openxmlformats.org/officeDocument/2006/relationships/hyperlink" Target="http://www.help-rus-student.ru/text/92/600.ht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help-rus-student.ru/text/61/141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200223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ТЕМА:   Адресовальные,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маркировальные машины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6600" y="188640"/>
            <a:ext cx="30358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97152"/>
            <a:ext cx="532859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136904" cy="6192688"/>
          </a:xfrm>
        </p:spPr>
        <p:txBody>
          <a:bodyPr/>
          <a:lstStyle/>
          <a:p>
            <a:r>
              <a:rPr lang="ru-RU" sz="3600" dirty="0" smtClean="0"/>
              <a:t>Для автоматизации оформительских и переплетно-брошюровочных работ используется большой набор технических средств. </a:t>
            </a:r>
          </a:p>
          <a:p>
            <a:r>
              <a:rPr lang="ru-RU" sz="3600" dirty="0" smtClean="0"/>
              <a:t>Это адресовальные и маркировальные машины, фальцевальные, листоподборочные и сортировальные устройства, резальное, брошюровальное и переплетное оборудование, ламинаторы и многие другие устройства.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04664"/>
            <a:ext cx="8136904" cy="6120680"/>
          </a:xfrm>
        </p:spPr>
        <p:txBody>
          <a:bodyPr/>
          <a:lstStyle/>
          <a:p>
            <a:r>
              <a:rPr lang="ru-RU" sz="4000" dirty="0" smtClean="0"/>
              <a:t>Используются для впечатывания в документы локальных фрагментов текстов, чаще всего стандартных: адресов клиентов, заголовков счетов, заявлений, извещений, платежных документов</a:t>
            </a:r>
            <a:endParaRPr lang="ru-RU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93096"/>
            <a:ext cx="25922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476672"/>
            <a:ext cx="7920880" cy="5976664"/>
          </a:xfrm>
        </p:spPr>
        <p:txBody>
          <a:bodyPr/>
          <a:lstStyle/>
          <a:p>
            <a:r>
              <a:rPr lang="ru-RU" sz="3600" dirty="0" smtClean="0"/>
              <a:t>Адресовальная машина копирует на документы или этикетки для последующей наклейки фрагмент текста, оперативно выбираемый из большого числа текстов, хранящихся либо в памяти машины, либо в виде печатных форм в картотеке штемпелей-шаблонов, часто вставленных для удобства ручного выбора в разноцветные стандартные рамки. 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7992888" cy="59766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3600" dirty="0" smtClean="0"/>
              <a:t>В адресовальных машинах используются специальные формы для плоской, а иногда и высокой печати. Тексты для распечатки могут быть также получены из компьютера.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17032"/>
            <a:ext cx="3067794" cy="251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6632"/>
            <a:ext cx="8496944" cy="6480720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sz="3200" b="1" dirty="0" smtClean="0"/>
              <a:t>Маркировальная машина</a:t>
            </a:r>
            <a:r>
              <a:rPr lang="ru-RU" sz="3200" dirty="0" smtClean="0"/>
              <a:t>, </a:t>
            </a:r>
            <a:r>
              <a:rPr lang="ru-RU" sz="3200" u="sng" dirty="0" smtClean="0">
                <a:hlinkClick r:id="rId2"/>
              </a:rPr>
              <a:t>франкировальная машина</a:t>
            </a:r>
            <a:r>
              <a:rPr lang="ru-RU" sz="3200" dirty="0" smtClean="0"/>
              <a:t>, предназначена для проставления на </a:t>
            </a:r>
            <a:r>
              <a:rPr lang="ru-RU" sz="3200" u="sng" dirty="0" smtClean="0">
                <a:hlinkClick r:id="rId3"/>
              </a:rPr>
              <a:t>почтовом</a:t>
            </a:r>
            <a:r>
              <a:rPr lang="ru-RU" sz="3200" dirty="0" smtClean="0"/>
              <a:t> отправлении (письме, открытке, бандероли) знака, определяющего сумму почтового сбора и заменяющего почтовую марку, оттиска календарного штемпеля, а также штемпеля с названием и адресом организации-отправителя (</a:t>
            </a:r>
            <a:r>
              <a:rPr lang="ru-RU" sz="3200" b="1" dirty="0" smtClean="0"/>
              <a:t>рис.</a:t>
            </a:r>
            <a:r>
              <a:rPr lang="ru-RU" sz="3200" dirty="0" smtClean="0"/>
              <a:t>). Сумма почтового сбора и дата отправления устанавливаются </a:t>
            </a:r>
            <a:r>
              <a:rPr lang="ru-RU" sz="3200" u="sng" dirty="0" smtClean="0">
                <a:hlinkClick r:id="rId4"/>
              </a:rPr>
              <a:t>экспедитором</a:t>
            </a:r>
            <a:r>
              <a:rPr lang="ru-RU" sz="3200" dirty="0" smtClean="0"/>
              <a:t> на наборном </a:t>
            </a:r>
            <a:r>
              <a:rPr lang="ru-RU" sz="3200" u="sng" dirty="0" smtClean="0">
                <a:hlinkClick r:id="rId5"/>
              </a:rPr>
              <a:t>механизме</a:t>
            </a:r>
            <a:r>
              <a:rPr lang="ru-RU" sz="3200" dirty="0" smtClean="0"/>
              <a:t> маркировального барабана; очередной номер отправления набирается автоматически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08912" cy="6336704"/>
          </a:xfrm>
        </p:spPr>
        <p:txBody>
          <a:bodyPr/>
          <a:lstStyle/>
          <a:p>
            <a:r>
              <a:rPr lang="ru-RU" sz="3200" dirty="0" smtClean="0"/>
              <a:t>С помощью Маркировальная машина ведётся учёт почтовых расходов для безналичного расчёта с предприятием связи. Существуют Маркировальная машина, не суммирующие, а вычитающие почтовые расходы из исходной суммы, установленной на счётчике кассового механизма. 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pPr>
              <a:buNone/>
            </a:pPr>
            <a:endParaRPr lang="ru-RU" sz="3200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17032"/>
            <a:ext cx="31683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6632"/>
            <a:ext cx="8496944" cy="6264696"/>
          </a:xfrm>
        </p:spPr>
        <p:txBody>
          <a:bodyPr/>
          <a:lstStyle/>
          <a:p>
            <a:r>
              <a:rPr lang="ru-RU" sz="3200" dirty="0" smtClean="0"/>
              <a:t>Когда </a:t>
            </a:r>
            <a:r>
              <a:rPr lang="ru-RU" sz="3200" u="sng" dirty="0" smtClean="0">
                <a:hlinkClick r:id="rId2"/>
              </a:rPr>
              <a:t>показания</a:t>
            </a:r>
            <a:r>
              <a:rPr lang="ru-RU" sz="3200" dirty="0" smtClean="0"/>
              <a:t> счётчика кассового механизма достигнут нуля, Маркировальная машина автоматически выключается. Производительность Маркировальная машина с ручным приводом 1000—2000, а с электрическим до 4000 отправлений за 1 ч.</a:t>
            </a:r>
          </a:p>
          <a:p>
            <a:pPr>
              <a:buNone/>
            </a:pPr>
            <a:r>
              <a:rPr lang="ru-RU" dirty="0" smtClean="0"/>
              <a:t>Образец почтового промаркированного отправления.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861048"/>
            <a:ext cx="561662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9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</Template>
  <TotalTime>12</TotalTime>
  <Words>213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19</vt:lpstr>
      <vt:lpstr>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Manager/>
  <Company>PU35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 19 </dc:title>
  <dc:subject/>
  <dc:creator>Преподователь</dc:creator>
  <cp:keywords/>
  <dc:description/>
  <cp:lastModifiedBy>Вера Ивановна</cp:lastModifiedBy>
  <cp:revision>4</cp:revision>
  <dcterms:created xsi:type="dcterms:W3CDTF">2010-11-09T08:50:35Z</dcterms:created>
  <dcterms:modified xsi:type="dcterms:W3CDTF">2017-12-06T11:40:02Z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