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57" r:id="rId4"/>
    <p:sldId id="262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90" r:id="rId29"/>
    <p:sldId id="282" r:id="rId30"/>
    <p:sldId id="291" r:id="rId31"/>
    <p:sldId id="283" r:id="rId32"/>
    <p:sldId id="284" r:id="rId33"/>
    <p:sldId id="286" r:id="rId34"/>
    <p:sldId id="287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990000"/>
    <a:srgbClr val="A6F8D1"/>
    <a:srgbClr val="00FF00"/>
    <a:srgbClr val="FF0066"/>
    <a:srgbClr val="FF6600"/>
    <a:srgbClr val="CC66FF"/>
    <a:srgbClr val="333333"/>
    <a:srgbClr val="969696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>
      <p:cViewPr varScale="1">
        <p:scale>
          <a:sx n="74" d="100"/>
          <a:sy n="74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77CE3-674A-4B54-A4CB-024D745606A4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A4D78-F2CF-4134-B774-A1AC4A5E2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3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4D78-F2CF-4134-B774-A1AC4A5E2A8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242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11FC-0BD0-4BB6-8929-F3C4956AD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77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1EC5-EAD1-4643-A6BD-59C92AAD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777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CE48-781B-4E7C-8961-CC4FA37F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79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D6CC-0BD6-450B-8CD3-9ADDC8E0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8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E9C7-275E-476E-9EFD-5E87FD27F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36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E5E3-22EB-4099-A1DD-783A41B5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F5B3-CFD7-4BB5-8CF5-25BBE231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9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73A2-9264-499B-9723-30983AF9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15D2-FCA4-4A2A-9A3D-38135AD2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2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D1EF-9AF0-4382-92FD-98726142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0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979D-1906-451E-AD79-558193891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13297-4120-467F-9398-FE2577B36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8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F94F-89BD-4D65-900C-D6D4FA6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C88FD4D-E30C-4865-B889-AACED88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857232"/>
            <a:ext cx="3929090" cy="2286016"/>
          </a:xfrm>
        </p:spPr>
        <p:txBody>
          <a:bodyPr/>
          <a:lstStyle/>
          <a:p>
            <a:pPr algn="ctr"/>
            <a:r>
              <a:rPr lang="ru-RU" sz="4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«Ақпараттың </a:t>
            </a:r>
            <a:br>
              <a:rPr lang="ru-RU" sz="4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4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патшасы</a:t>
            </a:r>
            <a:r>
              <a:rPr lang="ru-RU" sz="4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–</a:t>
            </a:r>
            <a:br>
              <a:rPr lang="ru-RU" sz="4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4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информатика</a:t>
            </a:r>
            <a:r>
              <a:rPr lang="ru-RU" sz="4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»</a:t>
            </a:r>
            <a:br>
              <a:rPr lang="ru-RU" sz="4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</a:br>
            <a:r>
              <a:rPr lang="ru-RU" sz="3200" b="1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сайысы</a:t>
            </a:r>
            <a:endParaRPr lang="ru-RU" sz="32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charset="0"/>
            </a:endParaRPr>
          </a:p>
        </p:txBody>
      </p:sp>
      <p:pic>
        <p:nvPicPr>
          <p:cNvPr id="7" name="Picture 11" descr="image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8643966" cy="600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20888"/>
            <a:ext cx="40092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Алғашқы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құрылғысы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34748" y="6093296"/>
            <a:ext cx="79208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5085184"/>
            <a:ext cx="327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90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92896"/>
            <a:ext cx="437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Компьютердің миы.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72400" y="6021288"/>
            <a:ext cx="79208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0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36912"/>
            <a:ext cx="5101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Жалпы желіге қосылу </a:t>
            </a:r>
            <a:endParaRPr lang="kk-KZ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үшін </a:t>
            </a: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 құрылғы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16416" y="6093296"/>
            <a:ext cx="720080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8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Адам мен компьютер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қарым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100392" y="6093296"/>
            <a:ext cx="104360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11960" y="5085184"/>
            <a:ext cx="247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4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4746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Вирустың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кері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әсерін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жоятын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16416" y="6093296"/>
            <a:ext cx="64807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5976" y="5085184"/>
            <a:ext cx="233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Монитор, монитор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Төртбұрышты әйнек,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Тұнып </a:t>
            </a: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тұрған әлек.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48680"/>
            <a:ext cx="6759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ІІ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кезең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Тіл-өнер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1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1043608" y="4149080"/>
            <a:ext cx="5112568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пернесі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76672"/>
            <a:ext cx="4464496" cy="21770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Ұзынтұра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Жалқаубек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Тұрмай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ылғи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артынан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қалмайды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9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259632" y="4077072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Тікенек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кактус 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268760"/>
            <a:ext cx="5400600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Бұта </a:t>
            </a:r>
            <a:r>
              <a:rPr lang="kk-KZ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қорнында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мың бір инесі,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Компьютер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мекені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06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клавиатура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Тетігін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бассаң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алаңсыз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қағазсыз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тышқан - </a:t>
            </a:r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басасың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Қажетті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 ашасың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0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6768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Білімділік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қушылардың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информатика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пәніне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әрекеті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амытушылық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ізденістерін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50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әрбиелік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құрметтеуге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информатика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тарихын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600563" y="3861048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сызғыш, </a:t>
            </a:r>
            <a:r>
              <a:rPr lang="kk-KZ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268760"/>
            <a:ext cx="6336704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 өзінде бас та, қас та, мойын да,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 жазулы тұр бойында.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475656" y="4509120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кітап, </a:t>
            </a:r>
            <a:r>
              <a:rPr lang="kk-KZ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46449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Қабат-қабат қаттама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Ақылың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 аттама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331640" y="4149080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екі, </a:t>
            </a:r>
            <a:r>
              <a:rPr lang="kk-KZ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1732" y="1296341"/>
            <a:ext cx="5952476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hangingPunct="0"/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Түйеқұс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таразыда бір аяғымен тұрғанда 12 кг. тартады. Ал егер екі аяғымен тұрса, қанша тартады? </a:t>
            </a:r>
            <a:endParaRPr lang="kk-KZ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3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тышқан, </a:t>
            </a:r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988840"/>
            <a:ext cx="4896544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kk-KZ" sz="2800" dirty="0"/>
              <a:t>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 басасың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Қажетті </a:t>
            </a: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файлды </a:t>
            </a: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ашасың. </a:t>
            </a: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0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187624" y="4365104"/>
            <a:ext cx="3926650" cy="936104"/>
          </a:xfrm>
          <a:prstGeom prst="wedgeEllipseCallout">
            <a:avLst>
              <a:gd name="adj1" fmla="val -3992"/>
              <a:gd name="adj2" fmla="val -10601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терезе, </a:t>
            </a:r>
            <a:r>
              <a:rPr lang="kk-KZ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988840"/>
            <a:ext cx="6192688" cy="138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Жақтаулар арқылы шектеледі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Бейнебетте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төртбұрыш болып бейнеленеді</a:t>
            </a:r>
            <a:r>
              <a:rPr lang="kk-KZ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9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428868"/>
            <a:ext cx="66408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ІІІ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кезең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«Компьютер-2030»</a:t>
            </a:r>
          </a:p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Сурет салу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1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496"/>
            <a:ext cx="63579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IV</a:t>
            </a:r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кезең: </a:t>
            </a:r>
          </a:p>
          <a:p>
            <a:pPr algn="ctr"/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«Адасқан әріптер»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09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IV</a:t>
            </a:r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кезең: «Адасқан әріптер»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71546"/>
            <a:ext cx="2880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Нимотор</a:t>
            </a:r>
            <a:r>
              <a:rPr lang="ru-RU" sz="2400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Атқсуа</a:t>
            </a:r>
            <a:endParaRPr lang="ru-RU" sz="2400" dirty="0" smtClean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Енрепатқат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Лайф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Рльоукятакл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Пьюромтек</a:t>
            </a:r>
            <a:r>
              <a:rPr lang="ru-RU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Тнриетен</a:t>
            </a:r>
            <a:endParaRPr lang="ru-RU" sz="2400" dirty="0" smtClean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Дңеөу</a:t>
            </a:r>
            <a:endParaRPr lang="ru-RU" sz="2400" dirty="0" smtClean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Никнауш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Уяоб</a:t>
            </a:r>
            <a:endParaRPr lang="ru-RU" sz="2400" dirty="0" smtClean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1142984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00504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790" y="2146160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321" y="2687671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7920" y="3325274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643050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3321" y="4505250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5072074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Өңдеу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643578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6215082"/>
            <a:ext cx="20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240884"/>
              </p:ext>
            </p:extLst>
          </p:nvPr>
        </p:nvGraphicFramePr>
        <p:xfrm>
          <a:off x="500034" y="1071546"/>
          <a:ext cx="6192690" cy="448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84286"/>
                <a:gridCol w="884286"/>
                <a:gridCol w="884286"/>
                <a:gridCol w="885630"/>
                <a:gridCol w="884286"/>
                <a:gridCol w="884286"/>
                <a:gridCol w="885630"/>
              </a:tblGrid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43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82809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</a:t>
            </a:r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кезең: </a:t>
            </a:r>
          </a:p>
          <a:p>
            <a:pPr algn="ctr"/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«Компьютердің пайдасы мен зияны»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Жарыс кезеңдері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кезең: “Бәйге”</a:t>
            </a:r>
            <a:endParaRPr lang="kk-KZ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 кезең:“Тіл-өнер”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 кезең:“Адасқан әріптер”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ІV кезең: “Компьютер-2030”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кезең: “Компьютердің пайдасы мен зияны”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k-KZ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кезең:</a:t>
            </a:r>
            <a:r>
              <a:rPr lang="kk-KZ" sz="24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“Жорға” топ басшылар сайысы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Марапаттау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4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 кезең: «Жорға» 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6595" y="232823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84370"/>
            <a:ext cx="540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kk-KZ" sz="2400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топ басшы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 </a:t>
            </a:r>
            <a:r>
              <a:rPr lang="kk-KZ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қағазға басып шығаратын құрылғыны қалай атаймыз? </a:t>
            </a:r>
            <a:endParaRPr lang="kk-KZ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Қағаздағы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компьютерге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енгізетін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ойы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Терезенің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орысша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редактор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6595" y="342435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139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6595" y="465517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6595" y="555123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8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26108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байта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бит бар? </a:t>
            </a:r>
            <a:endParaRPr lang="ru-RU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символдың өлшем бірлігі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Компьютерге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зақым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келтіретін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0039" y="980728"/>
            <a:ext cx="91723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endParaRPr lang="ru-RU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3526" y="1641273"/>
            <a:ext cx="583814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endParaRPr lang="ru-RU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0873" y="243349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6863" y="3197126"/>
            <a:ext cx="83548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байт</a:t>
            </a:r>
            <a:endParaRPr lang="ru-RU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08642" y="4818448"/>
            <a:ext cx="80772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endParaRPr lang="ru-RU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7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200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–топ басшы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ЭЕМ - мен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экраннан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қашықтықта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редактор?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тілден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жүзілік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2721" y="2359380"/>
            <a:ext cx="91082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6407" y="3600915"/>
            <a:ext cx="139012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графиктік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8734" y="4339038"/>
            <a:ext cx="628698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Бит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9038" y="5157192"/>
            <a:ext cx="971484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5060" y="5895231"/>
            <a:ext cx="1301959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1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әріптер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режимін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пернесі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Екілік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сандары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миы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Вирусты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жоятын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endParaRPr lang="ru-RU" sz="2800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1414" y="90556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CapsLock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7286" y="1654066"/>
            <a:ext cx="1005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мен 1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8265" y="2300397"/>
            <a:ext cx="1417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Процессор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7995" y="3066737"/>
            <a:ext cx="1393267" cy="614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4660" y="3980548"/>
            <a:ext cx="1446230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Микрофон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08920"/>
            <a:ext cx="62629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Назарларыңызға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рахмет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561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кезең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Бәйге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16-конечная звезда 4">
            <a:hlinkClick r:id="rId3" action="ppaction://hlinksldjump"/>
          </p:cNvPr>
          <p:cNvSpPr/>
          <p:nvPr/>
        </p:nvSpPr>
        <p:spPr>
          <a:xfrm>
            <a:off x="1257558" y="1358851"/>
            <a:ext cx="1512168" cy="1584176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16-конечная звезда 7">
            <a:hlinkClick r:id="rId4" action="ppaction://hlinksldjump"/>
          </p:cNvPr>
          <p:cNvSpPr/>
          <p:nvPr/>
        </p:nvSpPr>
        <p:spPr>
          <a:xfrm>
            <a:off x="3562851" y="1312522"/>
            <a:ext cx="1512168" cy="1584176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16-конечная звезда 8">
            <a:hlinkClick r:id="rId5" action="ppaction://hlinksldjump"/>
          </p:cNvPr>
          <p:cNvSpPr/>
          <p:nvPr/>
        </p:nvSpPr>
        <p:spPr>
          <a:xfrm>
            <a:off x="5868144" y="1312522"/>
            <a:ext cx="1512168" cy="1584176"/>
          </a:xfrm>
          <a:prstGeom prst="star16">
            <a:avLst/>
          </a:prstGeom>
          <a:solidFill>
            <a:srgbClr val="A6F8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3</a:t>
            </a: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10" name="16-конечная звезда 9">
            <a:hlinkClick r:id="rId6" action="ppaction://hlinksldjump"/>
          </p:cNvPr>
          <p:cNvSpPr/>
          <p:nvPr/>
        </p:nvSpPr>
        <p:spPr>
          <a:xfrm>
            <a:off x="2529575" y="3097250"/>
            <a:ext cx="1512168" cy="1584176"/>
          </a:xfrm>
          <a:prstGeom prst="star16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5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1" name="16-конечная звезда 10">
            <a:hlinkClick r:id="rId7" action="ppaction://hlinksldjump"/>
          </p:cNvPr>
          <p:cNvSpPr/>
          <p:nvPr/>
        </p:nvSpPr>
        <p:spPr>
          <a:xfrm>
            <a:off x="4652492" y="3054587"/>
            <a:ext cx="1512168" cy="1584176"/>
          </a:xfrm>
          <a:prstGeom prst="star16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16-конечная звезда 11">
            <a:hlinkClick r:id="rId8" action="ppaction://hlinksldjump"/>
          </p:cNvPr>
          <p:cNvSpPr/>
          <p:nvPr/>
        </p:nvSpPr>
        <p:spPr>
          <a:xfrm>
            <a:off x="6770255" y="3023319"/>
            <a:ext cx="1512168" cy="1584176"/>
          </a:xfrm>
          <a:prstGeom prst="star16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7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16-конечная звезда 12">
            <a:hlinkClick r:id="rId9" action="ppaction://hlinksldjump"/>
          </p:cNvPr>
          <p:cNvSpPr/>
          <p:nvPr/>
        </p:nvSpPr>
        <p:spPr>
          <a:xfrm>
            <a:off x="1257558" y="4997204"/>
            <a:ext cx="1512168" cy="1584176"/>
          </a:xfrm>
          <a:prstGeom prst="star16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8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4" name="16-конечная звезда 13">
            <a:hlinkClick r:id="rId10" action="ppaction://hlinksldjump"/>
          </p:cNvPr>
          <p:cNvSpPr/>
          <p:nvPr/>
        </p:nvSpPr>
        <p:spPr>
          <a:xfrm>
            <a:off x="3562851" y="5039867"/>
            <a:ext cx="1512168" cy="1584176"/>
          </a:xfrm>
          <a:prstGeom prst="star16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00"/>
                </a:solidFill>
              </a:rPr>
              <a:t>9</a:t>
            </a:r>
            <a:endParaRPr lang="ru-RU" sz="5400" dirty="0">
              <a:solidFill>
                <a:srgbClr val="FF6600"/>
              </a:solidFill>
            </a:endParaRPr>
          </a:p>
        </p:txBody>
      </p:sp>
      <p:sp>
        <p:nvSpPr>
          <p:cNvPr id="15" name="16-конечная звезда 14">
            <a:hlinkClick r:id="rId11" action="ppaction://hlinksldjump"/>
          </p:cNvPr>
          <p:cNvSpPr/>
          <p:nvPr/>
        </p:nvSpPr>
        <p:spPr>
          <a:xfrm>
            <a:off x="5793369" y="5039867"/>
            <a:ext cx="1512168" cy="1584176"/>
          </a:xfrm>
          <a:prstGeom prst="star16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</a:rPr>
              <a:t>10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FF00"/>
              </a:solidFill>
            </a:endParaRPr>
          </a:p>
        </p:txBody>
      </p:sp>
      <p:sp>
        <p:nvSpPr>
          <p:cNvPr id="16" name="16-конечная звезда 15">
            <a:hlinkClick r:id="rId12" action="ppaction://hlinksldjump"/>
          </p:cNvPr>
          <p:cNvSpPr/>
          <p:nvPr/>
        </p:nvSpPr>
        <p:spPr>
          <a:xfrm>
            <a:off x="406658" y="3022503"/>
            <a:ext cx="1512168" cy="1584176"/>
          </a:xfrm>
          <a:prstGeom prst="star1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F00"/>
                </a:solidFill>
              </a:rPr>
              <a:t>4</a:t>
            </a:r>
            <a:endParaRPr lang="ru-RU" sz="5400" dirty="0">
              <a:solidFill>
                <a:srgbClr val="00FF00"/>
              </a:solidFill>
            </a:endParaRPr>
          </a:p>
        </p:txBody>
      </p:sp>
      <p:sp>
        <p:nvSpPr>
          <p:cNvPr id="6" name="Управляющая кнопка: возврат 5">
            <a:hlinkClick r:id="rId13" action="ppaction://hlinksldjump" highlightClick="1">
              <a:snd r:embed="rId14" name="applause.wav"/>
            </a:hlinkClick>
          </p:cNvPr>
          <p:cNvSpPr/>
          <p:nvPr/>
        </p:nvSpPr>
        <p:spPr>
          <a:xfrm>
            <a:off x="7524328" y="5805264"/>
            <a:ext cx="1440160" cy="7761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026" y="2276872"/>
            <a:ext cx="5295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Бүкіл әлемдік желі?</a:t>
            </a:r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812360" y="5949280"/>
            <a:ext cx="1008112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02842" y="5085184"/>
            <a:ext cx="208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916832"/>
            <a:ext cx="356841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Ақпараттық </a:t>
            </a:r>
            <a:endParaRPr lang="kk-KZ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процестерді </a:t>
            </a:r>
          </a:p>
          <a:p>
            <a:pPr algn="ctr"/>
            <a:r>
              <a:rPr lang="kk-KZ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атаңыз</a:t>
            </a:r>
            <a:r>
              <a:rPr lang="kk-KZ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884368" y="6093296"/>
            <a:ext cx="1080120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95736" y="5085184"/>
            <a:ext cx="449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сақтау, өңдеу, жеткізу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20888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Компьютердің негізгі </a:t>
            </a:r>
            <a:endParaRPr lang="kk-KZ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құрылғыларына </a:t>
            </a: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жатады?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740352" y="5805264"/>
            <a:ext cx="1152128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6295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Жүйелік блок, монитор, пернетақта, тышқан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«Ақпарат» сөзі латынның қандай сөзінен шыққан?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028384" y="6165304"/>
            <a:ext cx="100811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02842" y="5085184"/>
            <a:ext cx="2326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7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Пернетақтаның </a:t>
            </a:r>
            <a:r>
              <a:rPr lang="kk-KZ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неше </a:t>
            </a:r>
            <a:r>
              <a:rPr lang="kk-KZ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пернесі бар? 	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7740352" y="5877272"/>
            <a:ext cx="1224136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3968" y="5085184"/>
            <a:ext cx="24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2-104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пернелі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2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mputer_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Компьютерная эпоха</Template>
  <TotalTime>0</TotalTime>
  <Words>636</Words>
  <Application>Microsoft Office PowerPoint</Application>
  <PresentationFormat>Экран (4:3)</PresentationFormat>
  <Paragraphs>207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computer_era</vt:lpstr>
      <vt:lpstr>«Ақпараттың  патшасы – информатика» сайысы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2014-10-27T03:58:40Z</dcterms:created>
  <dcterms:modified xsi:type="dcterms:W3CDTF">2015-03-16T06:56:49Z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