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312" y="692696"/>
            <a:ext cx="7024744" cy="168125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2">
                    <a:lumMod val="50000"/>
                  </a:schemeClr>
                </a:solidFill>
                <a:latin typeface="a_AlbionicTitulInfl" pitchFamily="34" charset="-52"/>
              </a:rPr>
              <a:t>Активизация потенциала творческих способностей младших школьников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899592" y="2690168"/>
            <a:ext cx="3816424" cy="3493008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_Albionic" pitchFamily="34" charset="-52"/>
              </a:rPr>
              <a:t>Подготовила </a:t>
            </a:r>
          </a:p>
          <a:p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a_Albionic" pitchFamily="34" charset="-52"/>
              </a:rPr>
              <a:t>Напалкова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_Albionic" pitchFamily="34" charset="-52"/>
              </a:rPr>
              <a:t> Елена Владимировна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_Albionic" pitchFamily="34" charset="-52"/>
              </a:rPr>
              <a:t>учитель начальных классов    ВКК 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_Albionic" pitchFamily="34" charset="-52"/>
              </a:rPr>
              <a:t>МОУ Лицея № 33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_Albionic" pitchFamily="34" charset="-52"/>
              </a:rPr>
              <a:t>г. Комсомольск-на-Амуре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_Albionic" pitchFamily="34" charset="-52"/>
              </a:rPr>
              <a:t>Хабаровского края </a:t>
            </a:r>
          </a:p>
        </p:txBody>
      </p:sp>
      <p:sp>
        <p:nvSpPr>
          <p:cNvPr id="18" name="Объект 1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00" y="2348880"/>
            <a:ext cx="3301032" cy="367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663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7920880" cy="1944216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  <a:t>Считаю, что эффективной сферой развития творческих способностей детей является не только искусство и художественная деятельность. Но такие предметы, как литературное чтение и русский язык, математика и окружающий мир тоже имеют немало возможностей для развития творческого потенциала учащихся. Данная работа продолжается и во внеурочное время (работа в кружках, праздники, тематические мероприятия, конкурсы и т.д.)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954" y="2868860"/>
            <a:ext cx="2672798" cy="20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082824"/>
            <a:ext cx="2813585" cy="221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947728"/>
            <a:ext cx="2376264" cy="178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099" y="2708920"/>
            <a:ext cx="2745053" cy="239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976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836712"/>
            <a:ext cx="7632848" cy="1800200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  <a:t>Диапазон творческих задач   необычайно широк. Представляю некоторые из них. </a:t>
            </a:r>
            <a:br>
              <a:rPr lang="ru-RU" sz="24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</a:br>
            <a:br>
              <a:rPr lang="ru-RU" dirty="0">
                <a:solidFill>
                  <a:srgbClr val="663300"/>
                </a:solidFill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700808"/>
            <a:ext cx="7776863" cy="4086805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Участие в конкурсах и театрализованных постановках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672070"/>
            <a:ext cx="3240362" cy="356524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08920"/>
            <a:ext cx="3712212" cy="302433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644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9980" y="4221088"/>
            <a:ext cx="4364336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a_AlbionicNr" pitchFamily="34" charset="-52"/>
              </a:rPr>
              <a:t>Разыгрывание тематических сценок. Выступление на параллели.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4220320" cy="316835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977" y="2852936"/>
            <a:ext cx="3358361" cy="30963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578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312658" cy="100811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a_Albionic" pitchFamily="34" charset="-52"/>
              </a:rPr>
              <a:t>Оформление тематических стендов и плакатов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19080"/>
            <a:ext cx="3312368" cy="209795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3717032"/>
            <a:ext cx="2554379" cy="25811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96752"/>
            <a:ext cx="2124199" cy="21241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54" y="2924944"/>
            <a:ext cx="2527846" cy="337321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568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9628" y="5080799"/>
            <a:ext cx="3152332" cy="74515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_AlbionicNr" pitchFamily="34" charset="-52"/>
              </a:rPr>
              <a:t>Работа </a:t>
            </a:r>
            <a:r>
              <a:rPr lang="ru-RU" dirty="0" err="1">
                <a:latin typeface="a_AlbionicNr" pitchFamily="34" charset="-52"/>
              </a:rPr>
              <a:t>агенства</a:t>
            </a:r>
            <a:r>
              <a:rPr lang="ru-RU" dirty="0">
                <a:latin typeface="a_AlbionicNr" pitchFamily="34" charset="-52"/>
              </a:rPr>
              <a:t> социальной рекламы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3"/>
            <a:ext cx="4526153" cy="313499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0726"/>
            <a:ext cx="3973363" cy="298068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902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4367167" cy="3277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388" y="764704"/>
            <a:ext cx="3050902" cy="53937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705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024744" cy="7061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a_Albionic" pitchFamily="34" charset="-52"/>
              </a:rPr>
              <a:t>Проект «Герб моей семьи» (интегрированный урок окружающего мира и технологии)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512" y="1484784"/>
            <a:ext cx="3377612" cy="24418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36" y="3926607"/>
            <a:ext cx="3347934" cy="2293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99" y="3765364"/>
            <a:ext cx="3619093" cy="24728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80596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908720"/>
            <a:ext cx="3024336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a_Albionic" pitchFamily="34" charset="-52"/>
              </a:rPr>
              <a:t>«Мои достижения» (окончание 1 класса)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176464" cy="29107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82064"/>
            <a:ext cx="2181762" cy="2904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111" y="3140969"/>
            <a:ext cx="4673345" cy="33656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138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2448390" cy="2689368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_AlbionicNr" pitchFamily="34" charset="-52"/>
              </a:rPr>
              <a:t>«Письмо Тёме» (по произведению Н. Гарина-Михайловского «Тёма и Жучка»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83"/>
          <a:stretch/>
        </p:blipFill>
        <p:spPr bwMode="auto">
          <a:xfrm>
            <a:off x="4283968" y="977900"/>
            <a:ext cx="4066307" cy="53501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181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4552712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28" y="1484784"/>
            <a:ext cx="226443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300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980728"/>
            <a:ext cx="3456384" cy="4608512"/>
          </a:xfrm>
        </p:spPr>
        <p:txBody>
          <a:bodyPr/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a_AlbionicTitulInfl" pitchFamily="34" charset="-52"/>
              </a:rPr>
              <a:t>Проникнув в одну из великих тайн природы – тайну возникновения и развития творческих способностей, люди научатся выращивать таланты.</a:t>
            </a:r>
            <a:br>
              <a:rPr lang="ru-RU" b="1" dirty="0">
                <a:solidFill>
                  <a:schemeClr val="bg2">
                    <a:lumMod val="50000"/>
                  </a:schemeClr>
                </a:solidFill>
                <a:latin typeface="a_AlbionicTitulInfl" pitchFamily="34" charset="-52"/>
              </a:rPr>
            </a:b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3219838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chemeClr val="bg2">
                  <a:lumMod val="50000"/>
                </a:schemeClr>
              </a:solidFill>
              <a:latin typeface="a_AlbionicTitulInfl" pitchFamily="34" charset="-52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916832"/>
            <a:ext cx="3181399" cy="3887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291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591" y="764704"/>
            <a:ext cx="7240650" cy="7451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a_AlbionicNr" pitchFamily="34" charset="-52"/>
              </a:rPr>
              <a:t>Участие в школьном конкурсе плакатов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91" y="1628800"/>
            <a:ext cx="5937250" cy="48965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531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704856" cy="504056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a_AlbionicNr" pitchFamily="34" charset="-52"/>
              </a:rPr>
              <a:t>Проект «Золотое кольцо России» (урок окружающего мира»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4176464" cy="49784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t="6561" r="8563" b="9737"/>
          <a:stretch/>
        </p:blipFill>
        <p:spPr bwMode="auto">
          <a:xfrm>
            <a:off x="5508104" y="2940334"/>
            <a:ext cx="2736304" cy="33456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92080" y="2028910"/>
            <a:ext cx="3124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Группа «город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Ярославль»</a:t>
            </a:r>
          </a:p>
        </p:txBody>
      </p:sp>
    </p:spTree>
    <p:extLst>
      <p:ext uri="{BB962C8B-B14F-4D97-AF65-F5344CB8AC3E}">
        <p14:creationId xmlns:p14="http://schemas.microsoft.com/office/powerpoint/2010/main" val="847183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589240"/>
            <a:ext cx="7272808" cy="648072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a_AlbionicNr" pitchFamily="34" charset="-52"/>
              </a:rPr>
              <a:t>Творческая работа «Греческие боги» (литературное чтение)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3"/>
            <a:ext cx="7272808" cy="46154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148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110" y="548680"/>
            <a:ext cx="4985809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2976"/>
            <a:ext cx="2005838" cy="313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630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1027664"/>
            <a:ext cx="2664296" cy="3841496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_AlbionicNr" pitchFamily="34" charset="-52"/>
              </a:rPr>
              <a:t>Творческая работа «Острова-корабли» (интегрированный урок литературного чтения и ИЗО)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63398"/>
            <a:ext cx="5184576" cy="53287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06402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632" y="692696"/>
            <a:ext cx="7024744" cy="67314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a_AlbionicNr" pitchFamily="34" charset="-52"/>
              </a:rPr>
              <a:t>«Моя планета» (урок окружающего мира)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560840" cy="470678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817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1628800"/>
            <a:ext cx="3888432" cy="457120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a_AlbionicNr" pitchFamily="34" charset="-52"/>
              </a:rPr>
              <a:t>«Чудо дерево» (урок технологии)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3672408" cy="50569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497" y="3068960"/>
            <a:ext cx="4237019" cy="33563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573325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«Золотая осень»</a:t>
            </a:r>
          </a:p>
        </p:txBody>
      </p:sp>
    </p:spTree>
    <p:extLst>
      <p:ext uri="{BB962C8B-B14F-4D97-AF65-F5344CB8AC3E}">
        <p14:creationId xmlns:p14="http://schemas.microsoft.com/office/powerpoint/2010/main" val="3888850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1700808"/>
            <a:ext cx="2304256" cy="2304256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a_AlbionicNr" pitchFamily="34" charset="-52"/>
              </a:rPr>
              <a:t>Проект «Широкая масленица» (внеурочная занятость)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5040560" cy="5656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50139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772816"/>
            <a:ext cx="2376382" cy="181644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a_AlbionicNr" pitchFamily="34" charset="-52"/>
              </a:rPr>
              <a:t>Проект «Мяч мира» (внеурочная занятость)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836712"/>
            <a:ext cx="4840832" cy="55050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192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1027664"/>
            <a:ext cx="2344106" cy="139322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a_AlbionicNr" pitchFamily="34" charset="-52"/>
              </a:rPr>
              <a:t>«День уссурийского тигра»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96169"/>
            <a:ext cx="2702223" cy="31474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785" y="4077073"/>
            <a:ext cx="1956024" cy="23292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4581200" cy="33123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723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1628800"/>
            <a:ext cx="7920880" cy="5125871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  <a:t>Одной из целей ФГОС является развитие личности школьника, его творческих способностей.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  <a:t>Образовательные стандарты дают учителю ориентир на развитие системы воспитания и обучения, которые ожидают от нас семья, общество и государство. С этой целью в стандартах второго поколения предложена модель выпускника начальной школы. Эта модель стала и моим ориентиром. А ключевыми направлениями моей работы стали такие личностные характеристики ученика, как любознательность, активность, заинтересованность в познании мира, способность к организации собственной деятельности, готовность самостоятельно действовать.</a:t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  <a:latin typeface="a_AlbionicNr" pitchFamily="34" charset="-5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99" y="404664"/>
            <a:ext cx="2839065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93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620688"/>
            <a:ext cx="3024336" cy="114300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_AlbionicNr" pitchFamily="34" charset="-52"/>
              </a:rPr>
              <a:t>«Праздник талантов»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3502769" cy="234105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36" y="2996952"/>
            <a:ext cx="2700300" cy="22322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398" y="3750569"/>
            <a:ext cx="2427874" cy="25835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86893"/>
            <a:ext cx="2482131" cy="218557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929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4149080"/>
            <a:ext cx="2576268" cy="187220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a_AlbionicNr" pitchFamily="34" charset="-52"/>
              </a:rPr>
              <a:t>Школьный </a:t>
            </a:r>
            <a:br>
              <a:rPr lang="ru-RU" sz="2400" dirty="0">
                <a:latin typeface="a_AlbionicNr" pitchFamily="34" charset="-52"/>
              </a:rPr>
            </a:br>
            <a:r>
              <a:rPr lang="ru-RU" sz="2400" dirty="0">
                <a:latin typeface="a_AlbionicNr" pitchFamily="34" charset="-52"/>
              </a:rPr>
              <a:t>конкурс</a:t>
            </a:r>
            <a:br>
              <a:rPr lang="ru-RU" sz="2400" dirty="0">
                <a:latin typeface="a_AlbionicNr" pitchFamily="34" charset="-52"/>
              </a:rPr>
            </a:br>
            <a:r>
              <a:rPr lang="ru-RU" sz="2400" dirty="0">
                <a:latin typeface="a_AlbionicNr" pitchFamily="34" charset="-52"/>
              </a:rPr>
              <a:t> «Зажигаем </a:t>
            </a:r>
            <a:br>
              <a:rPr lang="ru-RU" sz="2400" dirty="0">
                <a:latin typeface="a_AlbionicNr" pitchFamily="34" charset="-52"/>
              </a:rPr>
            </a:br>
            <a:r>
              <a:rPr lang="ru-RU" sz="2400" dirty="0">
                <a:latin typeface="a_AlbionicNr" pitchFamily="34" charset="-52"/>
              </a:rPr>
              <a:t>звезды»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450" y="4141758"/>
            <a:ext cx="2957964" cy="239758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1758"/>
            <a:ext cx="3384376" cy="23975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5" y="476672"/>
            <a:ext cx="4885207" cy="33843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426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4033435" cy="2016373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a_AlbionicNr" pitchFamily="34" charset="-52"/>
              </a:rPr>
              <a:t>Детский возраст даёт прекрасные возможности для развития способностей к творчеству.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67944" y="3356992"/>
            <a:ext cx="4548248" cy="2376264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И от того, насколько были использованы эти возможности, во многом будет зависеть творческий потенциал взрослого человека.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141" y="1196752"/>
            <a:ext cx="2946767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17032"/>
            <a:ext cx="275101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140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992888" cy="3240360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  <a:t>В современных непростых условиях для решения повседневных задач жизнь требует от человека не шаблонных, привычных действий, а подвижности мышления, быстрой ориентировки, творческого подхода к решению больших и малых задач. Поэтому сегодня в обществе особенно остро ощущается потребность в людях инициативных, творческих, готовых найти новые подходы к решению насущных социально-экономических, культурных задач, способных жить в новом демократическом обществе и быть полезными этому обществу. А на это способны только творческие личности. </a:t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</a:br>
            <a:endParaRPr lang="ru-RU" sz="2000" dirty="0">
              <a:solidFill>
                <a:schemeClr val="accent5">
                  <a:lumMod val="50000"/>
                </a:schemeClr>
              </a:solidFill>
              <a:latin typeface="a_AlbionicNr" pitchFamily="34" charset="-5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20" y="3717032"/>
            <a:ext cx="3404964" cy="26730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88" y="3429000"/>
            <a:ext cx="3444036" cy="26308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76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204864"/>
            <a:ext cx="7776864" cy="1512168"/>
          </a:xfrm>
        </p:spPr>
        <p:txBody>
          <a:bodyPr>
            <a:noAutofit/>
          </a:bodyPr>
          <a:lstStyle/>
          <a:p>
            <a:br>
              <a:rPr lang="ru-RU" sz="20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</a:br>
            <a:br>
              <a:rPr lang="ru-RU" sz="20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</a:br>
            <a:br>
              <a:rPr lang="ru-RU" sz="20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</a:b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  <a:t>В связи с этим особую актуальность сегодня приобретает проблема развития творческой активности личности. В связи с этим, я поставила перед собой задачу таким образом организовать учебный процесс, чтобы наряду с усвоением прочных знаний и умений развивались и творческие способности учащихся. Считаю, что личностно-ориентированное обучение,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  <a:t>деятельностный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  <a:t> подход, исследовательская и проектная деятельность дают большие возможности для развития творческих способностей младших школьников.</a:t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</a:br>
            <a:endParaRPr lang="ru-RU" sz="2000" dirty="0">
              <a:solidFill>
                <a:schemeClr val="accent5">
                  <a:lumMod val="50000"/>
                </a:schemeClr>
              </a:solidFill>
              <a:latin typeface="a_AlbionicNr" pitchFamily="34" charset="-52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3356992"/>
            <a:ext cx="7285539" cy="280831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Что же такое творчество? </a:t>
            </a:r>
            <a:br>
              <a:rPr lang="ru-RU" sz="28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</a:b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Творчество  - это умственная гимнастика.</a:t>
            </a:r>
            <a:br>
              <a:rPr lang="ru-RU" sz="28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</a:b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Творчество – это ключ для развития мышления.</a:t>
            </a:r>
            <a:br>
              <a:rPr lang="ru-RU" sz="28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</a:b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Творчество –это свобода деятельности и мысли.</a:t>
            </a:r>
            <a:br>
              <a:rPr lang="ru-RU" sz="28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</a:b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Творчество – это созидание.</a:t>
            </a:r>
            <a:br>
              <a:rPr lang="ru-RU" sz="28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</a:br>
            <a:endParaRPr lang="ru-RU" sz="2800" dirty="0">
              <a:solidFill>
                <a:schemeClr val="bg2">
                  <a:lumMod val="50000"/>
                </a:schemeClr>
              </a:solidFill>
              <a:latin typeface="a_AlbionicNr" pitchFamily="34" charset="-5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119" y="4941169"/>
            <a:ext cx="2356125" cy="177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066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560" y="1829104"/>
            <a:ext cx="7848872" cy="499362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Творчество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  <a:t> - это деятельность, результатом которой являются новые материальные и духовные ценности; высшая форма психической активности, самостоятельности, способность создавать что-то новое, оригинальное. В результате творческой деятельности формируются и развиваются творческие способности.  Мир детства и надежд – это самая благоприятная почва  для развития творческих  способностей. </a:t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5185132" cy="272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923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13764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  <a:t>Для того, чтобы дети развивали способности к творческому мышлению, я стараюсь создавать ситуацию творческой, учебной деятельности, способствующей раскрытию и развитию природных творческих дарований. Для формирования творческой личности ребенка,  развития его активности я использую идею сотрудничества. Отношения с учениками ориентированы на то, чтобы вовлечь их в творческую самостоятельную познавательную деятельность.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781244" cy="28803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16372"/>
            <a:ext cx="2205384" cy="25200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40" y="500100"/>
            <a:ext cx="2625824" cy="22574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732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99592" y="856526"/>
            <a:ext cx="3600400" cy="5380785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latin typeface="a_AlbionicNr" pitchFamily="34" charset="-52"/>
              </a:rPr>
              <a:t>В процессе преподавания решаю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следующие задачи</a:t>
            </a:r>
            <a:r>
              <a:rPr lang="ru-RU" dirty="0">
                <a:latin typeface="a_AlbionicNr" pitchFamily="34" charset="-52"/>
              </a:rPr>
              <a:t>: </a:t>
            </a:r>
            <a:br>
              <a:rPr lang="ru-RU" dirty="0">
                <a:latin typeface="a_AlbionicNr" pitchFamily="34" charset="-52"/>
              </a:rPr>
            </a:br>
            <a:r>
              <a:rPr lang="ru-RU" dirty="0">
                <a:latin typeface="a_AlbionicNr" pitchFamily="34" charset="-52"/>
              </a:rPr>
              <a:t>- развитие самостоятельности  учеников  и  их способности решать творческие задачи;</a:t>
            </a:r>
            <a:br>
              <a:rPr lang="ru-RU" dirty="0">
                <a:latin typeface="a_AlbionicNr" pitchFamily="34" charset="-52"/>
              </a:rPr>
            </a:br>
            <a:r>
              <a:rPr lang="ru-RU" dirty="0">
                <a:latin typeface="a_AlbionicNr" pitchFamily="34" charset="-52"/>
              </a:rPr>
              <a:t>- воспитание трудолюбия и культуры труда;</a:t>
            </a:r>
            <a:br>
              <a:rPr lang="ru-RU" dirty="0">
                <a:latin typeface="a_AlbionicNr" pitchFamily="34" charset="-52"/>
              </a:rPr>
            </a:br>
            <a:r>
              <a:rPr lang="ru-RU" dirty="0">
                <a:latin typeface="a_AlbionicNr" pitchFamily="34" charset="-52"/>
              </a:rPr>
              <a:t>- развитие эстетического чувства и художественной инициативы ребят. </a:t>
            </a:r>
            <a:br>
              <a:rPr lang="ru-RU" dirty="0">
                <a:latin typeface="a_AlbionicNr" pitchFamily="34" charset="-52"/>
              </a:rPr>
            </a:br>
            <a:r>
              <a:rPr lang="ru-RU" dirty="0">
                <a:latin typeface="a_AlbionicNr" pitchFamily="34" charset="-52"/>
              </a:rPr>
              <a:t>Исходя из поставленных задач, можно выразить следующие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идеи</a:t>
            </a:r>
            <a:r>
              <a:rPr lang="ru-RU" dirty="0">
                <a:latin typeface="a_AlbionicNr" pitchFamily="34" charset="-52"/>
              </a:rPr>
              <a:t>:  </a:t>
            </a:r>
            <a:br>
              <a:rPr lang="ru-RU" dirty="0">
                <a:latin typeface="a_AlbionicNr" pitchFamily="34" charset="-52"/>
              </a:rPr>
            </a:br>
            <a:r>
              <a:rPr lang="ru-RU" sz="26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- творчеству нужно и можно учить; </a:t>
            </a:r>
            <a:br>
              <a:rPr lang="ru-RU" sz="26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</a:br>
            <a:r>
              <a:rPr lang="ru-RU" sz="26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 - творческое начало не является природным качеством ума.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ru-RU" sz="2400" dirty="0">
                <a:solidFill>
                  <a:schemeClr val="bg2">
                    <a:lumMod val="50000"/>
                  </a:schemeClr>
                </a:solidFill>
              </a:rPr>
            </a:b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414"/>
            <a:ext cx="3240360" cy="3018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666" y="3645024"/>
            <a:ext cx="3259601" cy="2846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7962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9833" y="620688"/>
            <a:ext cx="3304572" cy="5328592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  <a:t>Развитие творческих способностей младших школьников можно реализовывать, опираясь на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следующие принципы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  <a:t>:  </a:t>
            </a:r>
            <a:br>
              <a:rPr lang="ru-RU" sz="16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принцип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  <a:t> развития мотивации к творческой деятельности; 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принцип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  <a:t> развития умений самообразования и самовоспитания; 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принцип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  <a:t> приоритета творческой деятельности; 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принцип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  <a:t> согласования педагогического процесса и индивидуальных особенностей учащихся; 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a_AlbionicNr" pitchFamily="34" charset="-52"/>
              </a:rPr>
              <a:t>принцип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_AlbionicNr" pitchFamily="34" charset="-52"/>
              </a:rPr>
              <a:t> выбора форм обучения, обеспечивающих самостоятельность и творчество учащихся.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4736592" y="764704"/>
            <a:ext cx="3298784" cy="5328592"/>
          </a:xfrm>
        </p:spPr>
        <p:txBody>
          <a:bodyPr/>
          <a:lstStyle/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28" y="260648"/>
            <a:ext cx="2306240" cy="159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632" y="1844824"/>
            <a:ext cx="2138438" cy="1705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44" y="3717032"/>
            <a:ext cx="2736304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51266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380</TotalTime>
  <Words>823</Words>
  <Application>Microsoft Office PowerPoint</Application>
  <PresentationFormat>Экран (4:3)</PresentationFormat>
  <Paragraphs>45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a_Albionic</vt:lpstr>
      <vt:lpstr>a_AlbionicNr</vt:lpstr>
      <vt:lpstr>a_AlbionicTitulInfl</vt:lpstr>
      <vt:lpstr>Century Gothic</vt:lpstr>
      <vt:lpstr>Wingdings 2</vt:lpstr>
      <vt:lpstr>Остин</vt:lpstr>
      <vt:lpstr>Активизация потенциала творческих способностей младших школьников</vt:lpstr>
      <vt:lpstr>Презентация PowerPoint</vt:lpstr>
      <vt:lpstr>Одной из целей ФГОС является развитие личности школьника, его творческих способностей. Образовательные стандарты дают учителю ориентир на развитие системы воспитания и обучения, которые ожидают от нас семья, общество и государство. С этой целью в стандартах второго поколения предложена модель выпускника начальной школы. Эта модель стала и моим ориентиром. А ключевыми направлениями моей работы стали такие личностные характеристики ученика, как любознательность, активность, заинтересованность в познании мира, способность к организации собственной деятельности, готовность самостоятельно действовать. </vt:lpstr>
      <vt:lpstr>В современных непростых условиях для решения повседневных задач жизнь требует от человека не шаблонных, привычных действий, а подвижности мышления, быстрой ориентировки, творческого подхода к решению больших и малых задач. Поэтому сегодня в обществе особенно остро ощущается потребность в людях инициативных, творческих, готовых найти новые подходы к решению насущных социально-экономических, культурных задач, способных жить в новом демократическом обществе и быть полезными этому обществу. А на это способны только творческие личности.  </vt:lpstr>
      <vt:lpstr>   В связи с этим особую актуальность сегодня приобретает проблема развития творческой активности личности. В связи с этим, я поставила перед собой задачу таким образом организовать учебный процесс, чтобы наряду с усвоением прочных знаний и умений развивались и творческие способности учащихся. Считаю, что личностно-ориентированное обучение, деятельностный подход, исследовательская и проектная деятельность дают большие возможности для развития творческих способностей младших школьников. </vt:lpstr>
      <vt:lpstr>Творчество - это деятельность, результатом которой являются новые материальные и духовные ценности; высшая форма психической активности, самостоятельности, способность создавать что-то новое, оригинальное. В результате творческой деятельности формируются и развиваются творческие способности.  Мир детства и надежд – это самая благоприятная почва  для развития творческих  способностей.  </vt:lpstr>
      <vt:lpstr>Для того, чтобы дети развивали способности к творческому мышлению, я стараюсь создавать ситуацию творческой, учебной деятельности, способствующей раскрытию и развитию природных творческих дарований. Для формирования творческой личности ребенка,  развития его активности я использую идею сотрудничества. Отношения с учениками ориентированы на то, чтобы вовлечь их в творческую самостоятельную познавательную деятельность. </vt:lpstr>
      <vt:lpstr> </vt:lpstr>
      <vt:lpstr>Развитие творческих способностей младших школьников можно реализовывать, опираясь на следующие принципы:   принцип развития мотивации к творческой деятельности;  принцип развития умений самообразования и самовоспитания;  принцип приоритета творческой деятельности;  принцип согласования педагогического процесса и индивидуальных особенностей учащихся;  принцип выбора форм обучения, обеспечивающих самостоятельность и творчество учащихся.</vt:lpstr>
      <vt:lpstr>Считаю, что эффективной сферой развития творческих способностей детей является не только искусство и художественная деятельность. Но такие предметы, как литературное чтение и русский язык, математика и окружающий мир тоже имеют немало возможностей для развития творческого потенциала учащихся. Данная работа продолжается и во внеурочное время (работа в кружках, праздники, тематические мероприятия, конкурсы и т.д.)</vt:lpstr>
      <vt:lpstr>Диапазон творческих задач   необычайно широк. Представляю некоторые из них.   </vt:lpstr>
      <vt:lpstr>Разыгрывание тематических сценок. Выступление на параллели. </vt:lpstr>
      <vt:lpstr>Оформление тематических стендов и плакатов</vt:lpstr>
      <vt:lpstr>Работа агенства социальной рекламы</vt:lpstr>
      <vt:lpstr>Презентация PowerPoint</vt:lpstr>
      <vt:lpstr>Проект «Герб моей семьи» (интегрированный урок окружающего мира и технологии)</vt:lpstr>
      <vt:lpstr>«Мои достижения» (окончание 1 класса)</vt:lpstr>
      <vt:lpstr>«Письмо Тёме» (по произведению Н. Гарина-Михайловского «Тёма и Жучка»</vt:lpstr>
      <vt:lpstr>Презентация PowerPoint</vt:lpstr>
      <vt:lpstr>Участие в школьном конкурсе плакатов </vt:lpstr>
      <vt:lpstr>Проект «Золотое кольцо России» (урок окружающего мира»</vt:lpstr>
      <vt:lpstr>Творческая работа «Греческие боги» (литературное чтение)</vt:lpstr>
      <vt:lpstr>Презентация PowerPoint</vt:lpstr>
      <vt:lpstr>Творческая работа «Острова-корабли» (интегрированный урок литературного чтения и ИЗО)</vt:lpstr>
      <vt:lpstr>«Моя планета» (урок окружающего мира)</vt:lpstr>
      <vt:lpstr>«Чудо дерево» (урок технологии)</vt:lpstr>
      <vt:lpstr>Проект «Широкая масленица» (внеурочная занятость)</vt:lpstr>
      <vt:lpstr>Проект «Мяч мира» (внеурочная занятость)</vt:lpstr>
      <vt:lpstr>«День уссурийского тигра»</vt:lpstr>
      <vt:lpstr>«Праздник талантов»</vt:lpstr>
      <vt:lpstr>Школьный  конкурс  «Зажигаем  звезды»</vt:lpstr>
      <vt:lpstr>Детский возраст даёт прекрасные возможности для развития способностей к творчеству.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Активизация потенциала творческих способностей младших школьников</dc:title>
  <dc:creator>Светлана</dc:creator>
  <cp:lastModifiedBy>Elena Napalkova</cp:lastModifiedBy>
  <cp:revision>34</cp:revision>
  <dcterms:created xsi:type="dcterms:W3CDTF">2018-08-12T09:49:25Z</dcterms:created>
  <dcterms:modified xsi:type="dcterms:W3CDTF">2023-11-06T11:12:46Z</dcterms:modified>
</cp:coreProperties>
</file>