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61" r:id="rId3"/>
    <p:sldId id="262" r:id="rId4"/>
    <p:sldId id="263" r:id="rId5"/>
    <p:sldId id="264" r:id="rId6"/>
    <p:sldId id="265" r:id="rId7"/>
    <p:sldId id="267" r:id="rId8"/>
    <p:sldId id="266" r:id="rId9"/>
    <p:sldId id="269" r:id="rId10"/>
    <p:sldId id="271" r:id="rId11"/>
    <p:sldId id="272" r:id="rId12"/>
    <p:sldId id="273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6600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0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>
              <a:defRPr/>
            </a:pPr>
            <a:fld id="{F0CCE048-2B40-4707-A22D-77B34C5269A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B4C5D4-33CD-47EE-BFF3-86E16B815CE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B979FA-5D39-4E48-AA07-85A2E61C7B3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>
              <a:defRPr/>
            </a:pPr>
            <a:fld id="{44CCB710-89FF-4995-BFA4-B6FB79EC3A7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CA8259-035F-4ADD-82CD-BFC27530A40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83E383-B9CD-4B97-B3A3-B179EDD19E9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pPr>
              <a:defRPr/>
            </a:pPr>
            <a:fld id="{925C2449-44A0-479D-8298-14EB30FA0AE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469C0D-BC56-4B5D-B8FF-A050EB49E61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418289-8641-4516-A88E-926595E8172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66CC5A-FA7E-4E1F-BBDC-8DB6910D1AC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24BC28-A3A4-4079-886D-628910A4DC2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10FC7354-AECA-4032-BFF9-0754DA7AF23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WordArt 4"/>
          <p:cNvSpPr>
            <a:spLocks noChangeArrowheads="1" noChangeShapeType="1" noTextEdit="1"/>
          </p:cNvSpPr>
          <p:nvPr/>
        </p:nvSpPr>
        <p:spPr bwMode="auto">
          <a:xfrm>
            <a:off x="2895600" y="1066800"/>
            <a:ext cx="306705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dist"/>
            <a:r>
              <a:rPr lang="ru-RU" sz="3600" b="1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1"/>
                </a:solidFill>
                <a:latin typeface="Georgia"/>
              </a:rPr>
              <a:t>Тема урока:</a:t>
            </a:r>
          </a:p>
        </p:txBody>
      </p:sp>
      <p:sp>
        <p:nvSpPr>
          <p:cNvPr id="8197" name="WordArt 5"/>
          <p:cNvSpPr>
            <a:spLocks noChangeArrowheads="1" noChangeShapeType="1" noTextEdit="1"/>
          </p:cNvSpPr>
          <p:nvPr/>
        </p:nvSpPr>
        <p:spPr bwMode="auto">
          <a:xfrm>
            <a:off x="533400" y="1981200"/>
            <a:ext cx="8153400" cy="2209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Georgia"/>
              </a:rPr>
              <a:t>Алфавитный подход</a:t>
            </a:r>
          </a:p>
          <a:p>
            <a:pPr algn="ctr"/>
            <a:r>
              <a:rPr lang="ru-RU" sz="3600" b="1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Georgia"/>
              </a:rPr>
              <a:t>к определению количества</a:t>
            </a:r>
          </a:p>
          <a:p>
            <a:pPr algn="ctr"/>
            <a:r>
              <a:rPr lang="ru-RU" sz="3600" b="1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Georgia"/>
              </a:rPr>
              <a:t>информации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 animBg="1"/>
      <p:bldP spid="819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4"/>
          <p:cNvSpPr txBox="1">
            <a:spLocks noChangeArrowheads="1"/>
          </p:cNvSpPr>
          <p:nvPr/>
        </p:nvSpPr>
        <p:spPr bwMode="auto">
          <a:xfrm>
            <a:off x="152400" y="228600"/>
            <a:ext cx="8763000" cy="585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>
              <a:spcBef>
                <a:spcPct val="50000"/>
              </a:spcBef>
            </a:pPr>
            <a:r>
              <a:rPr lang="ru-RU" sz="2800" dirty="0">
                <a:latin typeface="Times New Roman" charset="0"/>
              </a:rPr>
              <a:t>4. Подсчитайте, используя алфавитный подход к измерению информации, сколько бит информации содержится в тексте, заключенном в кавычки: </a:t>
            </a:r>
            <a:r>
              <a:rPr lang="ru-RU" sz="2800" b="1" dirty="0">
                <a:latin typeface="Times New Roman" charset="0"/>
              </a:rPr>
              <a:t>«Кодирование информации с помощью знаковых систем». </a:t>
            </a:r>
            <a:r>
              <a:rPr lang="ru-RU" sz="2800" dirty="0">
                <a:latin typeface="Times New Roman" charset="0"/>
              </a:rPr>
              <a:t>Учесть, что между словами ставится только один пробел и для кодирования информации используется кодировка </a:t>
            </a:r>
            <a:r>
              <a:rPr lang="ru-RU" sz="2800" dirty="0" err="1">
                <a:latin typeface="Times New Roman" charset="0"/>
              </a:rPr>
              <a:t>Windows</a:t>
            </a:r>
            <a:r>
              <a:rPr lang="ru-RU" sz="2800" dirty="0">
                <a:latin typeface="Times New Roman" charset="0"/>
              </a:rPr>
              <a:t> CP1251(таблица кодировки содержит 256 символов).</a:t>
            </a:r>
          </a:p>
          <a:p>
            <a:pPr marL="342900" indent="-342900" algn="just">
              <a:spcBef>
                <a:spcPct val="50000"/>
              </a:spcBef>
            </a:pPr>
            <a:r>
              <a:rPr lang="ru-RU" sz="2800" dirty="0">
                <a:latin typeface="Times New Roman" charset="0"/>
              </a:rPr>
              <a:t>5. Для записи сообщения использовался 64-х символьный алфавит. Каждая страница содержит 30 строк. Все сообщение содержит 8775 байтов информации и занимает 6 страниц. Сколько символов в строке?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228600" y="228600"/>
            <a:ext cx="8534400" cy="607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ru-RU" sz="2800" b="1" dirty="0">
                <a:latin typeface="Times New Roman" charset="0"/>
              </a:rPr>
              <a:t>1. Переведите в байты:</a:t>
            </a:r>
          </a:p>
          <a:p>
            <a:pPr marL="342900" indent="-342900"/>
            <a:r>
              <a:rPr lang="ru-RU" sz="2800" dirty="0">
                <a:latin typeface="Times New Roman" charset="0"/>
              </a:rPr>
              <a:t>8000 бит</a:t>
            </a:r>
          </a:p>
          <a:p>
            <a:pPr marL="342900" indent="-342900"/>
            <a:r>
              <a:rPr lang="ru-RU" sz="2800" dirty="0">
                <a:latin typeface="Times New Roman" charset="0"/>
              </a:rPr>
              <a:t>1024 бита</a:t>
            </a:r>
          </a:p>
          <a:p>
            <a:pPr marL="342900" indent="-342900"/>
            <a:r>
              <a:rPr lang="ru-RU" sz="2800" b="1" dirty="0">
                <a:latin typeface="Times New Roman" charset="0"/>
              </a:rPr>
              <a:t>2. Переведите в биты:</a:t>
            </a:r>
          </a:p>
          <a:p>
            <a:pPr marL="342900" indent="-342900"/>
            <a:r>
              <a:rPr lang="ru-RU" sz="2800" dirty="0">
                <a:latin typeface="Times New Roman" charset="0"/>
              </a:rPr>
              <a:t>10 байтов </a:t>
            </a:r>
          </a:p>
          <a:p>
            <a:pPr marL="342900" indent="-342900"/>
            <a:r>
              <a:rPr lang="ru-RU" sz="2800" dirty="0">
                <a:latin typeface="Times New Roman" charset="0"/>
              </a:rPr>
              <a:t>500 байтов </a:t>
            </a:r>
          </a:p>
          <a:p>
            <a:pPr marL="342900" indent="-342900"/>
            <a:r>
              <a:rPr lang="ru-RU" sz="2800" dirty="0">
                <a:latin typeface="Times New Roman" charset="0"/>
              </a:rPr>
              <a:t>1,5 Кб</a:t>
            </a:r>
          </a:p>
          <a:p>
            <a:pPr marL="342900" indent="-342900"/>
            <a:r>
              <a:rPr lang="ru-RU" sz="2800" dirty="0">
                <a:latin typeface="Times New Roman" charset="0"/>
              </a:rPr>
              <a:t>2 Гб =</a:t>
            </a:r>
          </a:p>
          <a:p>
            <a:pPr marL="342900" indent="-342900"/>
            <a:r>
              <a:rPr lang="ru-RU" sz="2800" b="1" dirty="0">
                <a:latin typeface="Times New Roman" charset="0"/>
              </a:rPr>
              <a:t>3. Переведите в килобайты:</a:t>
            </a:r>
          </a:p>
          <a:p>
            <a:pPr marL="342900" indent="-342900"/>
            <a:r>
              <a:rPr lang="ru-RU" sz="2800" dirty="0">
                <a:latin typeface="Times New Roman" charset="0"/>
              </a:rPr>
              <a:t>2048000 бит</a:t>
            </a:r>
          </a:p>
          <a:p>
            <a:pPr marL="342900" indent="-342900"/>
            <a:r>
              <a:rPr lang="ru-RU" sz="2800" dirty="0">
                <a:latin typeface="Times New Roman" charset="0"/>
              </a:rPr>
              <a:t>10240 байтов</a:t>
            </a:r>
          </a:p>
          <a:p>
            <a:pPr marL="342900" indent="-342900"/>
            <a:r>
              <a:rPr lang="ru-RU" sz="2800" b="1" dirty="0">
                <a:latin typeface="Times New Roman" charset="0"/>
              </a:rPr>
              <a:t>4. Заполните пропуски числами:</a:t>
            </a:r>
            <a:r>
              <a:rPr lang="ru-RU" sz="2800" dirty="0">
                <a:latin typeface="Times New Roman" charset="0"/>
              </a:rPr>
              <a:t> </a:t>
            </a:r>
          </a:p>
          <a:p>
            <a:pPr marL="342900" indent="-342900"/>
            <a:r>
              <a:rPr lang="ru-RU" sz="2800" dirty="0">
                <a:latin typeface="Times New Roman" charset="0"/>
              </a:rPr>
              <a:t>а) __ Кбайт = __ байт = 12288 бит</a:t>
            </a:r>
          </a:p>
          <a:p>
            <a:pPr marL="342900" indent="-342900"/>
            <a:r>
              <a:rPr lang="ru-RU" sz="2800" dirty="0">
                <a:latin typeface="Times New Roman" charset="0"/>
              </a:rPr>
              <a:t>б) </a:t>
            </a:r>
            <a:r>
              <a:rPr lang="ru-RU" sz="2800" dirty="0" err="1">
                <a:latin typeface="Times New Roman" charset="0"/>
              </a:rPr>
              <a:t>__Гбайт</a:t>
            </a:r>
            <a:r>
              <a:rPr lang="ru-RU" sz="2800" dirty="0">
                <a:latin typeface="Times New Roman" charset="0"/>
              </a:rPr>
              <a:t> =1536 Мбайт = __ Кбайт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990600"/>
            <a:ext cx="6858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Домашнее задание :</a:t>
            </a:r>
          </a:p>
          <a:p>
            <a:endParaRPr lang="ru-RU" sz="3200" dirty="0" smtClean="0"/>
          </a:p>
          <a:p>
            <a:r>
              <a:rPr lang="ru-RU" sz="3200" dirty="0" smtClean="0"/>
              <a:t>Параграф 1.3.3 стр. 28-30 читать</a:t>
            </a:r>
          </a:p>
          <a:p>
            <a:endParaRPr lang="ru-RU" sz="3200" dirty="0" smtClean="0"/>
          </a:p>
          <a:p>
            <a:r>
              <a:rPr lang="ru-RU" sz="3200" dirty="0" smtClean="0"/>
              <a:t>Выполнить задания 1.8, 1.9, 1.10 письменно</a:t>
            </a:r>
          </a:p>
          <a:p>
            <a:endParaRPr lang="ru-RU" sz="3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228600" y="304800"/>
            <a:ext cx="8610600" cy="5005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sz="2800" dirty="0">
                <a:latin typeface="Times New Roman" charset="0"/>
              </a:rPr>
              <a:t>При хранении и передачи информации с помощью технических устройств целесообразно отвлечься от содержания информации и рассматривать ее как последовательность знаков.</a:t>
            </a:r>
          </a:p>
          <a:p>
            <a:pPr algn="just">
              <a:spcBef>
                <a:spcPct val="50000"/>
              </a:spcBef>
            </a:pPr>
            <a:r>
              <a:rPr lang="ru-RU" sz="2800" dirty="0">
                <a:latin typeface="Times New Roman" charset="0"/>
              </a:rPr>
              <a:t>Алфавитный подход позволяет определить количество информации, заключенной в тексте.</a:t>
            </a:r>
          </a:p>
          <a:p>
            <a:pPr algn="just">
              <a:spcBef>
                <a:spcPct val="50000"/>
              </a:spcBef>
            </a:pPr>
            <a:r>
              <a:rPr lang="ru-RU" sz="2800" b="1" i="1" u="sng" dirty="0">
                <a:latin typeface="Times New Roman" charset="0"/>
              </a:rPr>
              <a:t>Алфавит </a:t>
            </a:r>
            <a:r>
              <a:rPr lang="ru-RU" sz="2800" dirty="0">
                <a:latin typeface="Times New Roman" charset="0"/>
              </a:rPr>
              <a:t>– это множество символов, используемых при записи текста.</a:t>
            </a:r>
          </a:p>
          <a:p>
            <a:pPr algn="just">
              <a:spcBef>
                <a:spcPct val="50000"/>
              </a:spcBef>
            </a:pPr>
            <a:r>
              <a:rPr lang="ru-RU" sz="2800" b="1" i="1" u="sng" dirty="0">
                <a:latin typeface="Times New Roman" charset="0"/>
              </a:rPr>
              <a:t>Мощность алфавита</a:t>
            </a:r>
            <a:r>
              <a:rPr lang="ru-RU" sz="2800" dirty="0">
                <a:latin typeface="Times New Roman" charset="0"/>
              </a:rPr>
              <a:t> – это его размер, т.е. полное количество символов в алфавите.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381000" y="152400"/>
            <a:ext cx="8382000" cy="5755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>
                <a:latin typeface="Times New Roman" charset="0"/>
              </a:rPr>
              <a:t>N = 2</a:t>
            </a:r>
            <a:r>
              <a:rPr lang="en-US" sz="3200" b="1" baseline="30000" dirty="0">
                <a:latin typeface="Times New Roman" charset="0"/>
              </a:rPr>
              <a:t>I</a:t>
            </a:r>
            <a:endParaRPr lang="ru-RU" sz="3200" b="1" dirty="0">
              <a:latin typeface="Times New Roman" charset="0"/>
            </a:endParaRPr>
          </a:p>
          <a:p>
            <a:pPr>
              <a:spcBef>
                <a:spcPct val="50000"/>
              </a:spcBef>
            </a:pPr>
            <a:r>
              <a:rPr lang="en-US" sz="2800" dirty="0">
                <a:latin typeface="Times New Roman" charset="0"/>
              </a:rPr>
              <a:t>N – </a:t>
            </a:r>
            <a:r>
              <a:rPr lang="ru-RU" sz="2800" dirty="0">
                <a:latin typeface="Times New Roman" charset="0"/>
              </a:rPr>
              <a:t>количество возможных информационных сообщений</a:t>
            </a:r>
            <a:endParaRPr lang="en-US" sz="2800" dirty="0">
              <a:latin typeface="Times New Roman" charset="0"/>
            </a:endParaRPr>
          </a:p>
          <a:p>
            <a:pPr>
              <a:spcBef>
                <a:spcPct val="50000"/>
              </a:spcBef>
            </a:pPr>
            <a:r>
              <a:rPr lang="en-US" sz="2800" dirty="0">
                <a:latin typeface="Times New Roman" charset="0"/>
              </a:rPr>
              <a:t>I</a:t>
            </a:r>
            <a:r>
              <a:rPr lang="ru-RU" sz="2800" dirty="0">
                <a:latin typeface="Times New Roman" charset="0"/>
              </a:rPr>
              <a:t> – количество информации</a:t>
            </a:r>
            <a:endParaRPr lang="en-US" sz="2800" dirty="0">
              <a:latin typeface="Times New Roman" charset="0"/>
            </a:endParaRPr>
          </a:p>
          <a:p>
            <a:pPr>
              <a:spcBef>
                <a:spcPct val="50000"/>
              </a:spcBef>
            </a:pPr>
            <a:r>
              <a:rPr lang="ru-RU" sz="2800" dirty="0">
                <a:latin typeface="Times New Roman" charset="0"/>
              </a:rPr>
              <a:t>В алфавитном подходе:</a:t>
            </a:r>
          </a:p>
          <a:p>
            <a:pPr>
              <a:spcBef>
                <a:spcPct val="50000"/>
              </a:spcBef>
            </a:pPr>
            <a:r>
              <a:rPr lang="en-US" sz="2800" dirty="0">
                <a:latin typeface="Times New Roman" charset="0"/>
              </a:rPr>
              <a:t>N</a:t>
            </a:r>
            <a:r>
              <a:rPr lang="ru-RU" sz="2800" dirty="0">
                <a:latin typeface="Times New Roman" charset="0"/>
              </a:rPr>
              <a:t> – количество знаков в алфавите знаковой системы</a:t>
            </a:r>
            <a:endParaRPr lang="en-US" sz="2800" dirty="0">
              <a:latin typeface="Times New Roman" charset="0"/>
            </a:endParaRPr>
          </a:p>
          <a:p>
            <a:pPr>
              <a:spcBef>
                <a:spcPct val="50000"/>
              </a:spcBef>
            </a:pPr>
            <a:r>
              <a:rPr lang="en-US" sz="2800" dirty="0">
                <a:latin typeface="Times New Roman" charset="0"/>
              </a:rPr>
              <a:t>I</a:t>
            </a:r>
            <a:r>
              <a:rPr lang="ru-RU" sz="2800" dirty="0">
                <a:latin typeface="Times New Roman" charset="0"/>
              </a:rPr>
              <a:t> – количество информации, которое несет каждый знак</a:t>
            </a:r>
          </a:p>
          <a:p>
            <a:pPr>
              <a:spcBef>
                <a:spcPct val="50000"/>
              </a:spcBef>
            </a:pPr>
            <a:r>
              <a:rPr lang="ru-RU" sz="2800" dirty="0">
                <a:latin typeface="Times New Roman" charset="0"/>
              </a:rPr>
              <a:t>Информационная емкость знака двоичной знаковой системы составляет 1 бит.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02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02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02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102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WordArt 4"/>
          <p:cNvSpPr>
            <a:spLocks noChangeArrowheads="1" noChangeShapeType="1" noTextEdit="1"/>
          </p:cNvSpPr>
          <p:nvPr/>
        </p:nvSpPr>
        <p:spPr bwMode="auto">
          <a:xfrm>
            <a:off x="2819400" y="457200"/>
            <a:ext cx="35052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Georgia"/>
              </a:rPr>
              <a:t>Задача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228600" y="1219200"/>
            <a:ext cx="8686800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sz="3200" dirty="0">
                <a:latin typeface="Times New Roman" charset="0"/>
              </a:rPr>
              <a:t>Определить количество информации, которое несет буква русского алфавита. В русский алфавит входят 33 буквы, однако на практике часто для передачи сообщений используется только 32 буквы (исключается буква «Ё»)</a:t>
            </a:r>
          </a:p>
          <a:p>
            <a:pPr algn="just">
              <a:spcBef>
                <a:spcPct val="50000"/>
              </a:spcBef>
            </a:pPr>
            <a:r>
              <a:rPr lang="en-US" sz="3200" dirty="0">
                <a:latin typeface="Times New Roman" charset="0"/>
              </a:rPr>
              <a:t>N = 2</a:t>
            </a:r>
            <a:r>
              <a:rPr lang="en-US" sz="3200" baseline="30000" dirty="0">
                <a:latin typeface="Times New Roman" charset="0"/>
              </a:rPr>
              <a:t>I</a:t>
            </a:r>
          </a:p>
          <a:p>
            <a:pPr algn="just">
              <a:spcBef>
                <a:spcPct val="50000"/>
              </a:spcBef>
            </a:pPr>
            <a:r>
              <a:rPr lang="en-US" sz="3200" dirty="0">
                <a:latin typeface="Times New Roman" charset="0"/>
              </a:rPr>
              <a:t>32 = 2</a:t>
            </a:r>
            <a:r>
              <a:rPr lang="en-US" sz="3200" baseline="30000" dirty="0">
                <a:latin typeface="Times New Roman" charset="0"/>
              </a:rPr>
              <a:t>I</a:t>
            </a:r>
          </a:p>
          <a:p>
            <a:pPr algn="just">
              <a:spcBef>
                <a:spcPct val="50000"/>
              </a:spcBef>
            </a:pPr>
            <a:r>
              <a:rPr lang="en-US" sz="3200" dirty="0">
                <a:latin typeface="Times New Roman" charset="0"/>
              </a:rPr>
              <a:t>2</a:t>
            </a:r>
            <a:r>
              <a:rPr lang="en-US" sz="3200" baseline="30000" dirty="0">
                <a:latin typeface="Times New Roman" charset="0"/>
              </a:rPr>
              <a:t>5 = </a:t>
            </a:r>
            <a:r>
              <a:rPr lang="en-US" sz="3200" dirty="0">
                <a:latin typeface="Times New Roman" charset="0"/>
              </a:rPr>
              <a:t>2</a:t>
            </a:r>
            <a:r>
              <a:rPr lang="en-US" sz="3200" baseline="30000" dirty="0">
                <a:latin typeface="Times New Roman" charset="0"/>
              </a:rPr>
              <a:t>I</a:t>
            </a:r>
          </a:p>
          <a:p>
            <a:pPr algn="just">
              <a:spcBef>
                <a:spcPct val="50000"/>
              </a:spcBef>
            </a:pPr>
            <a:r>
              <a:rPr lang="en-US" sz="3200" dirty="0">
                <a:latin typeface="Times New Roman" charset="0"/>
              </a:rPr>
              <a:t>I = 5</a:t>
            </a:r>
            <a:r>
              <a:rPr lang="ru-RU" sz="3200" dirty="0">
                <a:latin typeface="Times New Roman" charset="0"/>
              </a:rPr>
              <a:t> битов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"/>
                                        <p:tgtEl>
                                          <p:spTgt spid="112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400" fill="hold"/>
                                        <p:tgtEl>
                                          <p:spTgt spid="112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400" fill="hold"/>
                                        <p:tgtEl>
                                          <p:spTgt spid="112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4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"/>
                                        <p:tgtEl>
                                          <p:spTgt spid="112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400" fill="hold"/>
                                        <p:tgtEl>
                                          <p:spTgt spid="112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400" fill="hold"/>
                                        <p:tgtEl>
                                          <p:spTgt spid="112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4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"/>
                                        <p:tgtEl>
                                          <p:spTgt spid="112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400" fill="hold"/>
                                        <p:tgtEl>
                                          <p:spTgt spid="112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400" fill="hold"/>
                                        <p:tgtEl>
                                          <p:spTgt spid="112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4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"/>
                                        <p:tgtEl>
                                          <p:spTgt spid="112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400" fill="hold"/>
                                        <p:tgtEl>
                                          <p:spTgt spid="112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400" fill="hold"/>
                                        <p:tgtEl>
                                          <p:spTgt spid="112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228600" y="457200"/>
            <a:ext cx="8534400" cy="5601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sz="3200" dirty="0">
                <a:latin typeface="Times New Roman" charset="0"/>
              </a:rPr>
              <a:t>Если весь текст состоит из </a:t>
            </a:r>
            <a:r>
              <a:rPr lang="en-US" sz="3200" dirty="0">
                <a:latin typeface="Times New Roman" charset="0"/>
              </a:rPr>
              <a:t>K</a:t>
            </a:r>
            <a:r>
              <a:rPr lang="ru-RU" sz="3200" dirty="0">
                <a:latin typeface="Times New Roman" charset="0"/>
              </a:rPr>
              <a:t>-символов, то при алфавитном подходе, размер, содержащейся в ней информации равен:</a:t>
            </a:r>
          </a:p>
          <a:p>
            <a:pPr algn="ctr">
              <a:spcBef>
                <a:spcPct val="50000"/>
              </a:spcBef>
            </a:pPr>
            <a:r>
              <a:rPr lang="en-US" sz="3600" b="1" dirty="0">
                <a:latin typeface="Times New Roman" charset="0"/>
              </a:rPr>
              <a:t>I</a:t>
            </a:r>
            <a:r>
              <a:rPr lang="en-US" sz="3600" b="1" baseline="-25000" dirty="0">
                <a:latin typeface="Times New Roman" charset="0"/>
              </a:rPr>
              <a:t>C </a:t>
            </a:r>
            <a:r>
              <a:rPr lang="en-US" sz="3600" b="1" dirty="0">
                <a:latin typeface="Times New Roman" charset="0"/>
              </a:rPr>
              <a:t>= I*K</a:t>
            </a:r>
          </a:p>
          <a:p>
            <a:pPr algn="just">
              <a:spcBef>
                <a:spcPct val="50000"/>
              </a:spcBef>
            </a:pPr>
            <a:r>
              <a:rPr lang="en-US" sz="3200" dirty="0">
                <a:latin typeface="Times New Roman" charset="0"/>
              </a:rPr>
              <a:t>I</a:t>
            </a:r>
            <a:r>
              <a:rPr lang="en-US" sz="3200" baseline="-25000" dirty="0">
                <a:latin typeface="Times New Roman" charset="0"/>
              </a:rPr>
              <a:t>C </a:t>
            </a:r>
            <a:r>
              <a:rPr lang="en-US" sz="3200" dirty="0">
                <a:latin typeface="Times New Roman" charset="0"/>
              </a:rPr>
              <a:t>– </a:t>
            </a:r>
            <a:r>
              <a:rPr lang="ru-RU" sz="3200" dirty="0">
                <a:latin typeface="Times New Roman" charset="0"/>
              </a:rPr>
              <a:t>количество информации в сообщении</a:t>
            </a:r>
          </a:p>
          <a:p>
            <a:pPr algn="just">
              <a:spcBef>
                <a:spcPct val="50000"/>
              </a:spcBef>
            </a:pPr>
            <a:r>
              <a:rPr lang="en-US" sz="3200" dirty="0">
                <a:latin typeface="Times New Roman" charset="0"/>
              </a:rPr>
              <a:t>I</a:t>
            </a:r>
            <a:r>
              <a:rPr lang="ru-RU" sz="3200" dirty="0">
                <a:latin typeface="Times New Roman" charset="0"/>
              </a:rPr>
              <a:t> – количество информации, которое несет один знак</a:t>
            </a:r>
          </a:p>
          <a:p>
            <a:pPr algn="just">
              <a:spcBef>
                <a:spcPct val="50000"/>
              </a:spcBef>
            </a:pPr>
            <a:r>
              <a:rPr lang="en-US" sz="3200" dirty="0">
                <a:latin typeface="Times New Roman" charset="0"/>
              </a:rPr>
              <a:t>K - </a:t>
            </a:r>
            <a:r>
              <a:rPr lang="ru-RU" sz="3200" dirty="0">
                <a:latin typeface="Times New Roman" charset="0"/>
              </a:rPr>
              <a:t>длина кода (количество знаков в сообщении)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2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2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22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WordArt 4"/>
          <p:cNvSpPr>
            <a:spLocks noChangeArrowheads="1" noChangeShapeType="1" noTextEdit="1"/>
          </p:cNvSpPr>
          <p:nvPr/>
        </p:nvSpPr>
        <p:spPr bwMode="auto">
          <a:xfrm>
            <a:off x="2438400" y="381000"/>
            <a:ext cx="38862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Georgia"/>
              </a:rPr>
              <a:t>Задачи</a:t>
            </a:r>
          </a:p>
        </p:txBody>
      </p:sp>
      <p:sp>
        <p:nvSpPr>
          <p:cNvPr id="7171" name="Text Box 5"/>
          <p:cNvSpPr txBox="1">
            <a:spLocks noChangeArrowheads="1"/>
          </p:cNvSpPr>
          <p:nvPr/>
        </p:nvSpPr>
        <p:spPr bwMode="auto">
          <a:xfrm>
            <a:off x="228600" y="1066800"/>
            <a:ext cx="8686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152400" y="1143000"/>
            <a:ext cx="87630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>
              <a:spcBef>
                <a:spcPct val="50000"/>
              </a:spcBef>
              <a:buFontTx/>
              <a:buAutoNum type="arabicPeriod"/>
            </a:pPr>
            <a:r>
              <a:rPr lang="ru-RU" sz="2800" dirty="0">
                <a:latin typeface="Times New Roman" charset="0"/>
              </a:rPr>
              <a:t>Сообщение записанное буквами 64 символьного алфавита содержит 20 символов. Какой объем информации оно несет?</a:t>
            </a:r>
          </a:p>
          <a:p>
            <a:pPr marL="342900" indent="-342900" algn="just">
              <a:spcBef>
                <a:spcPct val="50000"/>
              </a:spcBef>
            </a:pPr>
            <a:r>
              <a:rPr lang="en-US" sz="2800" dirty="0">
                <a:latin typeface="Times New Roman" charset="0"/>
              </a:rPr>
              <a:t>N = 64                           N = 2</a:t>
            </a:r>
            <a:r>
              <a:rPr lang="en-US" sz="2800" baseline="30000" dirty="0">
                <a:latin typeface="Times New Roman" charset="0"/>
              </a:rPr>
              <a:t>I</a:t>
            </a:r>
            <a:r>
              <a:rPr lang="ru-RU" sz="2800" baseline="30000" dirty="0">
                <a:latin typeface="Times New Roman" charset="0"/>
              </a:rPr>
              <a:t>                                     </a:t>
            </a:r>
            <a:r>
              <a:rPr lang="en-US" sz="2800" dirty="0">
                <a:latin typeface="Times New Roman" charset="0"/>
              </a:rPr>
              <a:t>I</a:t>
            </a:r>
            <a:r>
              <a:rPr lang="en-US" sz="2800" baseline="-25000" dirty="0">
                <a:latin typeface="Times New Roman" charset="0"/>
              </a:rPr>
              <a:t>C </a:t>
            </a:r>
            <a:r>
              <a:rPr lang="en-US" sz="2800" dirty="0">
                <a:latin typeface="Times New Roman" charset="0"/>
              </a:rPr>
              <a:t>= I*K</a:t>
            </a:r>
          </a:p>
          <a:p>
            <a:pPr marL="342900" indent="-342900" algn="just">
              <a:spcBef>
                <a:spcPct val="50000"/>
              </a:spcBef>
            </a:pPr>
            <a:r>
              <a:rPr lang="en-US" sz="2800" dirty="0">
                <a:latin typeface="Times New Roman" charset="0"/>
              </a:rPr>
              <a:t>K = 20                           64 = 2</a:t>
            </a:r>
            <a:r>
              <a:rPr lang="en-US" sz="2800" baseline="30000" dirty="0">
                <a:latin typeface="Times New Roman" charset="0"/>
              </a:rPr>
              <a:t>I</a:t>
            </a:r>
            <a:r>
              <a:rPr lang="en-US" sz="2800" dirty="0">
                <a:latin typeface="Times New Roman" charset="0"/>
              </a:rPr>
              <a:t>                        I</a:t>
            </a:r>
            <a:r>
              <a:rPr lang="en-US" sz="2800" baseline="-25000" dirty="0">
                <a:latin typeface="Times New Roman" charset="0"/>
              </a:rPr>
              <a:t>C</a:t>
            </a:r>
            <a:r>
              <a:rPr lang="en-US" sz="2800" dirty="0">
                <a:latin typeface="Times New Roman" charset="0"/>
              </a:rPr>
              <a:t> = 6*20</a:t>
            </a:r>
          </a:p>
          <a:p>
            <a:pPr marL="342900" indent="-342900" algn="just">
              <a:spcBef>
                <a:spcPct val="50000"/>
              </a:spcBef>
            </a:pPr>
            <a:r>
              <a:rPr lang="en-US" sz="2800" dirty="0">
                <a:latin typeface="Times New Roman" charset="0"/>
              </a:rPr>
              <a:t>I</a:t>
            </a:r>
            <a:r>
              <a:rPr lang="en-US" sz="2800" baseline="-25000" dirty="0">
                <a:latin typeface="Times New Roman" charset="0"/>
              </a:rPr>
              <a:t>C</a:t>
            </a:r>
            <a:r>
              <a:rPr lang="en-US" sz="2800" dirty="0">
                <a:latin typeface="Times New Roman" charset="0"/>
              </a:rPr>
              <a:t> - ?                              2</a:t>
            </a:r>
            <a:r>
              <a:rPr lang="en-US" sz="2800" baseline="30000" dirty="0">
                <a:latin typeface="Times New Roman" charset="0"/>
              </a:rPr>
              <a:t>6 </a:t>
            </a:r>
            <a:r>
              <a:rPr lang="en-US" sz="2800" dirty="0">
                <a:latin typeface="Times New Roman" charset="0"/>
              </a:rPr>
              <a:t>= 2</a:t>
            </a:r>
            <a:r>
              <a:rPr lang="en-US" sz="2800" baseline="30000" dirty="0">
                <a:latin typeface="Times New Roman" charset="0"/>
              </a:rPr>
              <a:t>I                                     </a:t>
            </a:r>
            <a:r>
              <a:rPr lang="en-US" sz="2800" dirty="0">
                <a:latin typeface="Times New Roman" charset="0"/>
              </a:rPr>
              <a:t>I</a:t>
            </a:r>
            <a:r>
              <a:rPr lang="en-US" sz="2800" baseline="-25000" dirty="0">
                <a:latin typeface="Times New Roman" charset="0"/>
              </a:rPr>
              <a:t>C</a:t>
            </a:r>
            <a:r>
              <a:rPr lang="en-US" sz="2800" dirty="0">
                <a:latin typeface="Times New Roman" charset="0"/>
              </a:rPr>
              <a:t> = 120 </a:t>
            </a:r>
            <a:r>
              <a:rPr lang="ru-RU" sz="2800" dirty="0">
                <a:latin typeface="Times New Roman" charset="0"/>
              </a:rPr>
              <a:t>бит</a:t>
            </a:r>
            <a:endParaRPr lang="en-US" sz="2800" dirty="0">
              <a:latin typeface="Times New Roman" charset="0"/>
            </a:endParaRPr>
          </a:p>
          <a:p>
            <a:pPr marL="342900" indent="-342900" algn="just">
              <a:spcBef>
                <a:spcPct val="50000"/>
              </a:spcBef>
            </a:pPr>
            <a:r>
              <a:rPr lang="en-US" sz="2800" dirty="0">
                <a:latin typeface="Times New Roman" charset="0"/>
              </a:rPr>
              <a:t>                                      I = 6 </a:t>
            </a:r>
            <a:r>
              <a:rPr lang="ru-RU" sz="2800" dirty="0">
                <a:latin typeface="Times New Roman" charset="0"/>
              </a:rPr>
              <a:t>бит</a:t>
            </a:r>
          </a:p>
          <a:p>
            <a:pPr marL="342900" indent="-342900" algn="just">
              <a:spcBef>
                <a:spcPct val="50000"/>
              </a:spcBef>
            </a:pPr>
            <a:endParaRPr lang="ru-RU" sz="2800" dirty="0">
              <a:latin typeface="Times New Roman" charset="0"/>
            </a:endParaRPr>
          </a:p>
          <a:p>
            <a:pPr marL="342900" indent="-342900" algn="just">
              <a:spcBef>
                <a:spcPct val="50000"/>
              </a:spcBef>
            </a:pPr>
            <a:r>
              <a:rPr lang="ru-RU" sz="2800" dirty="0">
                <a:latin typeface="Times New Roman" charset="0"/>
              </a:rPr>
              <a:t>Ответ: 120 бит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"/>
                                        <p:tgtEl>
                                          <p:spTgt spid="133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400" fill="hold"/>
                                        <p:tgtEl>
                                          <p:spTgt spid="133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400" fill="hold"/>
                                        <p:tgtEl>
                                          <p:spTgt spid="133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"/>
                                        <p:tgtEl>
                                          <p:spTgt spid="133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400" fill="hold"/>
                                        <p:tgtEl>
                                          <p:spTgt spid="133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400" fill="hold"/>
                                        <p:tgtEl>
                                          <p:spTgt spid="133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"/>
                                        <p:tgtEl>
                                          <p:spTgt spid="133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400" fill="hold"/>
                                        <p:tgtEl>
                                          <p:spTgt spid="133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400" fill="hold"/>
                                        <p:tgtEl>
                                          <p:spTgt spid="133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"/>
                                        <p:tgtEl>
                                          <p:spTgt spid="133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400" fill="hold"/>
                                        <p:tgtEl>
                                          <p:spTgt spid="133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400" fill="hold"/>
                                        <p:tgtEl>
                                          <p:spTgt spid="133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"/>
                                        <p:tgtEl>
                                          <p:spTgt spid="133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400" fill="hold"/>
                                        <p:tgtEl>
                                          <p:spTgt spid="133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400" fill="hold"/>
                                        <p:tgtEl>
                                          <p:spTgt spid="133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228600" y="533400"/>
            <a:ext cx="8534400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sz="3200" dirty="0">
                <a:latin typeface="Times New Roman" charset="0"/>
              </a:rPr>
              <a:t>Для представления текста в компьютере используется алфавит из 256 символов. Значит 1 символ компьютерного текста несет в себе 8 бит информации (т.к. 2</a:t>
            </a:r>
            <a:r>
              <a:rPr lang="ru-RU" sz="3200" baseline="30000" dirty="0">
                <a:latin typeface="Times New Roman" charset="0"/>
              </a:rPr>
              <a:t>8</a:t>
            </a:r>
            <a:r>
              <a:rPr lang="ru-RU" sz="3200" dirty="0">
                <a:latin typeface="Times New Roman" charset="0"/>
              </a:rPr>
              <a:t> = 256)</a:t>
            </a:r>
          </a:p>
          <a:p>
            <a:pPr algn="just">
              <a:spcBef>
                <a:spcPct val="50000"/>
              </a:spcBef>
            </a:pPr>
            <a:endParaRPr lang="ru-RU" sz="3200" dirty="0">
              <a:latin typeface="Times New Roman" charset="0"/>
            </a:endParaRPr>
          </a:p>
          <a:p>
            <a:pPr algn="just">
              <a:spcBef>
                <a:spcPct val="50000"/>
              </a:spcBef>
            </a:pPr>
            <a:r>
              <a:rPr lang="ru-RU" sz="3200" b="1" dirty="0">
                <a:latin typeface="Times New Roman" charset="0"/>
              </a:rPr>
              <a:t>1 байт – это информационный вес символа алфавита мощностью 256 символов.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153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228600" y="381000"/>
            <a:ext cx="86868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dirty="0">
                <a:latin typeface="Times New Roman" charset="0"/>
              </a:rPr>
              <a:t>2. Книга, набранная с помощью компьютера, содержит 150 страниц, на каждой странице 40 строк, в каждой строке 60 символов. Каков объем информации в книге?</a:t>
            </a:r>
          </a:p>
          <a:p>
            <a:pPr>
              <a:spcBef>
                <a:spcPct val="50000"/>
              </a:spcBef>
            </a:pPr>
            <a:endParaRPr lang="ru-RU" sz="2800" dirty="0">
              <a:latin typeface="Times New Roman" charset="0"/>
            </a:endParaRPr>
          </a:p>
          <a:p>
            <a:pPr>
              <a:spcBef>
                <a:spcPct val="50000"/>
              </a:spcBef>
            </a:pPr>
            <a:r>
              <a:rPr lang="en-US" sz="2800" dirty="0">
                <a:latin typeface="Times New Roman" charset="0"/>
              </a:rPr>
              <a:t>K = 150*60*40                 I</a:t>
            </a:r>
            <a:r>
              <a:rPr lang="en-US" sz="2800" baseline="-25000" dirty="0">
                <a:latin typeface="Times New Roman" charset="0"/>
              </a:rPr>
              <a:t>C</a:t>
            </a:r>
            <a:r>
              <a:rPr lang="en-US" sz="2800" dirty="0">
                <a:latin typeface="Times New Roman" charset="0"/>
              </a:rPr>
              <a:t> = I*K</a:t>
            </a:r>
          </a:p>
          <a:p>
            <a:pPr>
              <a:spcBef>
                <a:spcPct val="50000"/>
              </a:spcBef>
            </a:pPr>
            <a:r>
              <a:rPr lang="en-US" sz="2800" dirty="0">
                <a:latin typeface="Times New Roman" charset="0"/>
              </a:rPr>
              <a:t>I = 1</a:t>
            </a:r>
            <a:r>
              <a:rPr lang="ru-RU" sz="2800" dirty="0">
                <a:latin typeface="Times New Roman" charset="0"/>
              </a:rPr>
              <a:t> байт</a:t>
            </a:r>
            <a:r>
              <a:rPr lang="en-US" sz="2800" dirty="0">
                <a:latin typeface="Times New Roman" charset="0"/>
              </a:rPr>
              <a:t>                          I</a:t>
            </a:r>
            <a:r>
              <a:rPr lang="en-US" sz="2800" baseline="-25000" dirty="0">
                <a:latin typeface="Times New Roman" charset="0"/>
              </a:rPr>
              <a:t>C</a:t>
            </a:r>
            <a:r>
              <a:rPr lang="en-US" sz="2800" dirty="0">
                <a:latin typeface="Times New Roman" charset="0"/>
              </a:rPr>
              <a:t> = 360</a:t>
            </a:r>
            <a:r>
              <a:rPr lang="ru-RU" sz="2800" dirty="0">
                <a:latin typeface="Times New Roman" charset="0"/>
              </a:rPr>
              <a:t> </a:t>
            </a:r>
            <a:r>
              <a:rPr lang="en-US" sz="2800" dirty="0">
                <a:latin typeface="Times New Roman" charset="0"/>
              </a:rPr>
              <a:t>000 </a:t>
            </a:r>
            <a:r>
              <a:rPr lang="ru-RU" sz="2800" dirty="0">
                <a:latin typeface="Times New Roman" charset="0"/>
              </a:rPr>
              <a:t>байт</a:t>
            </a:r>
          </a:p>
          <a:p>
            <a:pPr>
              <a:spcBef>
                <a:spcPct val="50000"/>
              </a:spcBef>
            </a:pPr>
            <a:r>
              <a:rPr lang="en-US" sz="2800" dirty="0">
                <a:latin typeface="Times New Roman" charset="0"/>
              </a:rPr>
              <a:t>I</a:t>
            </a:r>
            <a:r>
              <a:rPr lang="en-US" sz="2800" baseline="-25000" dirty="0">
                <a:latin typeface="Times New Roman" charset="0"/>
              </a:rPr>
              <a:t>C</a:t>
            </a:r>
            <a:r>
              <a:rPr lang="en-US" sz="2800" dirty="0">
                <a:latin typeface="Times New Roman" charset="0"/>
              </a:rPr>
              <a:t> - ?</a:t>
            </a:r>
            <a:endParaRPr lang="ru-RU" sz="2800" dirty="0">
              <a:latin typeface="Times New Roman" charset="0"/>
            </a:endParaRPr>
          </a:p>
          <a:p>
            <a:pPr>
              <a:spcBef>
                <a:spcPct val="50000"/>
              </a:spcBef>
            </a:pPr>
            <a:endParaRPr lang="ru-RU" sz="2800" dirty="0">
              <a:latin typeface="Times New Roman" charset="0"/>
            </a:endParaRPr>
          </a:p>
          <a:p>
            <a:pPr>
              <a:spcBef>
                <a:spcPct val="50000"/>
              </a:spcBef>
            </a:pPr>
            <a:r>
              <a:rPr lang="ru-RU" sz="2800" dirty="0">
                <a:latin typeface="Times New Roman" charset="0"/>
              </a:rPr>
              <a:t>Ответ: 360 000 байт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"/>
                                        <p:tgtEl>
                                          <p:spTgt spid="14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400" fill="hold"/>
                                        <p:tgtEl>
                                          <p:spTgt spid="14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00" fill="hold"/>
                                        <p:tgtEl>
                                          <p:spTgt spid="14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"/>
                                        <p:tgtEl>
                                          <p:spTgt spid="143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400" fill="hold"/>
                                        <p:tgtEl>
                                          <p:spTgt spid="143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400" fill="hold"/>
                                        <p:tgtEl>
                                          <p:spTgt spid="143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"/>
                                        <p:tgtEl>
                                          <p:spTgt spid="143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400" fill="hold"/>
                                        <p:tgtEl>
                                          <p:spTgt spid="143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400" fill="hold"/>
                                        <p:tgtEl>
                                          <p:spTgt spid="143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"/>
                                        <p:tgtEl>
                                          <p:spTgt spid="143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400" fill="hold"/>
                                        <p:tgtEl>
                                          <p:spTgt spid="143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400" fill="hold"/>
                                        <p:tgtEl>
                                          <p:spTgt spid="143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4"/>
          <p:cNvSpPr txBox="1">
            <a:spLocks noChangeArrowheads="1"/>
          </p:cNvSpPr>
          <p:nvPr/>
        </p:nvSpPr>
        <p:spPr bwMode="auto">
          <a:xfrm>
            <a:off x="228600" y="304800"/>
            <a:ext cx="861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11267" name="Text Box 5"/>
          <p:cNvSpPr txBox="1">
            <a:spLocks noChangeArrowheads="1"/>
          </p:cNvSpPr>
          <p:nvPr/>
        </p:nvSpPr>
        <p:spPr bwMode="auto">
          <a:xfrm>
            <a:off x="228600" y="228600"/>
            <a:ext cx="8686800" cy="521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>
              <a:spcBef>
                <a:spcPct val="50000"/>
              </a:spcBef>
            </a:pPr>
            <a:r>
              <a:rPr lang="ru-RU" sz="2800" dirty="0">
                <a:latin typeface="Times New Roman" charset="0"/>
              </a:rPr>
              <a:t>1. Сообщение занимает 2 страницы и содержит 1/16 Кб информации. На каждой странице записаны 256 символов. Какова мощность использованного алфавита?</a:t>
            </a:r>
          </a:p>
          <a:p>
            <a:pPr marL="342900" indent="-342900" algn="just">
              <a:spcBef>
                <a:spcPct val="50000"/>
              </a:spcBef>
            </a:pPr>
            <a:r>
              <a:rPr lang="ru-RU" sz="2800" dirty="0">
                <a:latin typeface="Times New Roman" charset="0"/>
              </a:rPr>
              <a:t>2. Какую часть диска займет текст, содержащий 300 страниц, на каждой странице 75 строк по 56 символов, если объем диска равен 1,8 Мб</a:t>
            </a:r>
          </a:p>
          <a:p>
            <a:pPr marL="342900" indent="-342900" algn="just">
              <a:spcBef>
                <a:spcPct val="50000"/>
              </a:spcBef>
            </a:pPr>
            <a:r>
              <a:rPr lang="ru-RU" sz="2800" dirty="0">
                <a:latin typeface="Times New Roman" charset="0"/>
              </a:rPr>
              <a:t>3.Информационное сообщение объемом 1,5 </a:t>
            </a:r>
            <a:r>
              <a:rPr lang="ru-RU" sz="2800" dirty="0" err="1">
                <a:latin typeface="Times New Roman" charset="0"/>
              </a:rPr>
              <a:t>Кбайта</a:t>
            </a:r>
            <a:r>
              <a:rPr lang="ru-RU" sz="2800" dirty="0">
                <a:latin typeface="Times New Roman" charset="0"/>
              </a:rPr>
              <a:t> содержит 3072 символа. Сколько символов содержит алфавит, при помощи которого записано это сообщение?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235</TotalTime>
  <Words>591</Words>
  <Application>Microsoft Office PowerPoint</Application>
  <PresentationFormat>Экран (4:3)</PresentationFormat>
  <Paragraphs>68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31</cp:revision>
  <cp:lastPrinted>1601-01-01T00:00:00Z</cp:lastPrinted>
  <dcterms:created xsi:type="dcterms:W3CDTF">1601-01-01T00:00:00Z</dcterms:created>
  <dcterms:modified xsi:type="dcterms:W3CDTF">2018-03-05T10:10:32Z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