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9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5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1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517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37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85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29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2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1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99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5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92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53A3-A20F-4860-8A4C-480343C84B24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FA3870-E5F6-4572-B899-B00DA7181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9.wmf"/><Relationship Id="rId9" Type="http://schemas.openxmlformats.org/officeDocument/2006/relationships/image" Target="../media/image18.wmf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ru-RU" sz="5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АЛГЕБРАИЧЕСКИЕ ДРОБИ.</a:t>
            </a:r>
            <a:br>
              <a:rPr kumimoji="0" lang="ru-RU" sz="5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50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4" y="1948544"/>
            <a:ext cx="5782468" cy="4520838"/>
          </a:xfrm>
        </p:spPr>
      </p:pic>
    </p:spTree>
    <p:extLst>
      <p:ext uri="{BB962C8B-B14F-4D97-AF65-F5344CB8AC3E}">
        <p14:creationId xmlns:p14="http://schemas.microsoft.com/office/powerpoint/2010/main" val="259301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3657"/>
            <a:ext cx="10515600" cy="5763306"/>
          </a:xfrm>
        </p:spPr>
        <p:txBody>
          <a:bodyPr/>
          <a:lstStyle/>
          <a:p>
            <a:pPr marL="0" lvl="0" indent="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Алгебраической дробью называют выражение      , где </a:t>
            </a: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Р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и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Q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многочлены;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Р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числитель алгебраической дроби,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Q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знаменатель алгебраической дроби</a:t>
            </a:r>
          </a:p>
          <a:p>
            <a:endParaRPr lang="ru-RU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1217613" y="4098925"/>
          <a:ext cx="116363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31613" imgH="418918" progId="Equation.DSMT4">
                  <p:embed/>
                </p:oleObj>
              </mc:Choice>
              <mc:Fallback>
                <p:oleObj name="Equation" r:id="rId3" imgW="431613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4098925"/>
                        <a:ext cx="1163637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2441575" y="4027488"/>
          <a:ext cx="18478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685800" imgH="419100" progId="Equation.DSMT4">
                  <p:embed/>
                </p:oleObj>
              </mc:Choice>
              <mc:Fallback>
                <p:oleObj name="Equation" r:id="rId5" imgW="6858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4027488"/>
                        <a:ext cx="184785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5"/>
          <p:cNvGraphicFramePr>
            <a:graphicFrameLocks noChangeAspect="1"/>
          </p:cNvGraphicFramePr>
          <p:nvPr/>
        </p:nvGraphicFramePr>
        <p:xfrm>
          <a:off x="4313238" y="4027488"/>
          <a:ext cx="130016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482391" imgH="418918" progId="Equation.DSMT4">
                  <p:embed/>
                </p:oleObj>
              </mc:Choice>
              <mc:Fallback>
                <p:oleObj name="Equation" r:id="rId7" imgW="482391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4027488"/>
                        <a:ext cx="130016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5681663" y="4098925"/>
          <a:ext cx="547687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03112" imgH="393529" progId="Equation.DSMT4">
                  <p:embed/>
                </p:oleObj>
              </mc:Choice>
              <mc:Fallback>
                <p:oleObj name="Equation" r:id="rId9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4098925"/>
                        <a:ext cx="547687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27212" y="4168559"/>
            <a:ext cx="1264826" cy="106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3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1076" y="391886"/>
            <a:ext cx="5678154" cy="3929744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2113" y="4360863"/>
            <a:ext cx="9144000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i="1" dirty="0">
                <a:solidFill>
                  <a:srgbClr val="006C31"/>
                </a:solidFill>
                <a:latin typeface="Times New Roman" panose="02020603050405020304" pitchFamily="18" charset="0"/>
              </a:rPr>
              <a:t>по форме – обыкновенная дробь, </a:t>
            </a:r>
            <a:br>
              <a:rPr lang="ru-RU" sz="3600" i="1" dirty="0">
                <a:solidFill>
                  <a:srgbClr val="006C31"/>
                </a:solidFill>
                <a:latin typeface="Times New Roman" panose="02020603050405020304" pitchFamily="18" charset="0"/>
              </a:rPr>
            </a:br>
            <a:r>
              <a:rPr lang="ru-RU" sz="3600" i="1" dirty="0">
                <a:solidFill>
                  <a:srgbClr val="006C31"/>
                </a:solidFill>
                <a:latin typeface="Times New Roman" panose="02020603050405020304" pitchFamily="18" charset="0"/>
              </a:rPr>
              <a:t>а по содержанию – натуральное число 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684213" y="4365625"/>
          <a:ext cx="547687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03112" imgH="393529" progId="Equation.DSMT4">
                  <p:embed/>
                </p:oleObj>
              </mc:Choice>
              <mc:Fallback>
                <p:oleObj name="Equation" r:id="rId4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65625"/>
                        <a:ext cx="547687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1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252536" y="-33337"/>
            <a:ext cx="9144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Пример 1: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 Найти значение алгебраической дроби: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276600" y="404813"/>
          <a:ext cx="2328863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863225" imgH="444307" progId="Equation.DSMT4">
                  <p:embed/>
                </p:oleObj>
              </mc:Choice>
              <mc:Fallback>
                <p:oleObj name="Equation" r:id="rId3" imgW="863225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4813"/>
                        <a:ext cx="2328863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0" y="1552575"/>
            <a:ext cx="91440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если: а)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а=2,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=1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;  б)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а=5,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=0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Times New Roman" panose="02020603050405020304" pitchFamily="18" charset="0"/>
              </a:rPr>
              <a:t>;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  в)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а=4,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b=4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Times New Roman" panose="02020603050405020304" pitchFamily="18" charset="0"/>
              </a:rPr>
              <a:t>.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36513" y="2133600"/>
            <a:ext cx="21605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Решение: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0" y="2611438"/>
            <a:ext cx="27003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а)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а=2,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=1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07950" y="3311525"/>
          <a:ext cx="2636838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77476" imgH="444307" progId="Equation.DSMT4">
                  <p:embed/>
                </p:oleObj>
              </mc:Choice>
              <mc:Fallback>
                <p:oleObj name="Equation" r:id="rId5" imgW="977476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311525"/>
                        <a:ext cx="2636838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2700338" y="3286125"/>
          <a:ext cx="2878137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066337" imgH="444307" progId="Equation.DSMT4">
                  <p:embed/>
                </p:oleObj>
              </mc:Choice>
              <mc:Fallback>
                <p:oleObj name="Equation" r:id="rId7" imgW="1066337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286125"/>
                        <a:ext cx="2878137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6227763" y="3646488"/>
          <a:ext cx="4095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52202" imgH="177569" progId="Equation.DSMT4">
                  <p:embed/>
                </p:oleObj>
              </mc:Choice>
              <mc:Fallback>
                <p:oleObj name="Equation" r:id="rId9" imgW="15220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646488"/>
                        <a:ext cx="40957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/>
          <p:cNvGraphicFramePr>
            <a:graphicFrameLocks noChangeAspect="1"/>
          </p:cNvGraphicFramePr>
          <p:nvPr/>
        </p:nvGraphicFramePr>
        <p:xfrm>
          <a:off x="2649538" y="5183188"/>
          <a:ext cx="2981325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1104900" imgH="444500" progId="Equation.DSMT4">
                  <p:embed/>
                </p:oleObj>
              </mc:Choice>
              <mc:Fallback>
                <p:oleObj name="Equation" r:id="rId11" imgW="11049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5183188"/>
                        <a:ext cx="2981325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1"/>
          <p:cNvGraphicFramePr>
            <a:graphicFrameLocks noChangeAspect="1"/>
          </p:cNvGraphicFramePr>
          <p:nvPr/>
        </p:nvGraphicFramePr>
        <p:xfrm>
          <a:off x="5541963" y="5254625"/>
          <a:ext cx="20542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761669" imgH="393529" progId="Equation.DSMT4">
                  <p:embed/>
                </p:oleObj>
              </mc:Choice>
              <mc:Fallback>
                <p:oleObj name="Equation" r:id="rId13" imgW="7616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5254625"/>
                        <a:ext cx="20542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2"/>
          <p:cNvGraphicFramePr>
            <a:graphicFrameLocks noChangeAspect="1"/>
          </p:cNvGraphicFramePr>
          <p:nvPr/>
        </p:nvGraphicFramePr>
        <p:xfrm>
          <a:off x="7596188" y="5543550"/>
          <a:ext cx="3762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139579" imgH="177646" progId="Equation.DSMT4">
                  <p:embed/>
                </p:oleObj>
              </mc:Choice>
              <mc:Fallback>
                <p:oleObj name="Equation" r:id="rId15" imgW="13957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5543550"/>
                        <a:ext cx="37623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5495925" y="3357563"/>
          <a:ext cx="7318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17" imgW="266469" imgH="393359" progId="Equation.3">
                  <p:embed/>
                </p:oleObj>
              </mc:Choice>
              <mc:Fallback>
                <p:oleObj name="Формула" r:id="rId17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3357563"/>
                        <a:ext cx="7318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71438" y="4510088"/>
            <a:ext cx="27003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б)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а=5,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=0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63500" y="5183188"/>
          <a:ext cx="2636838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9" imgW="977476" imgH="444307" progId="Equation.DSMT4">
                  <p:embed/>
                </p:oleObj>
              </mc:Choice>
              <mc:Fallback>
                <p:oleObj name="Equation" r:id="rId19" imgW="977476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5183188"/>
                        <a:ext cx="2636838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373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0" y="0"/>
            <a:ext cx="9144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EE1504"/>
                </a:solidFill>
                <a:effectLst/>
                <a:uLnTx/>
                <a:uFillTx/>
                <a:latin typeface="Arial" panose="020B0604020202020204" pitchFamily="34" charset="0"/>
              </a:rPr>
              <a:t>Пример 1: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Найти значение алгебраической дроби: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276600" y="404813"/>
          <a:ext cx="2328863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863225" imgH="444307" progId="Equation.DSMT4">
                  <p:embed/>
                </p:oleObj>
              </mc:Choice>
              <mc:Fallback>
                <p:oleObj name="Equation" r:id="rId3" imgW="863225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4813"/>
                        <a:ext cx="2328863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0" y="1484313"/>
            <a:ext cx="27003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в)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а=4,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=4:</a:t>
            </a: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/>
        </p:nvGraphicFramePr>
        <p:xfrm>
          <a:off x="323850" y="2203450"/>
          <a:ext cx="16081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596641" imgH="203112" progId="Equation.DSMT4">
                  <p:embed/>
                </p:oleObj>
              </mc:Choice>
              <mc:Fallback>
                <p:oleObj name="Equation" r:id="rId5" imgW="59664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203450"/>
                        <a:ext cx="16081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9"/>
          <p:cNvGraphicFramePr>
            <a:graphicFrameLocks noChangeAspect="1"/>
          </p:cNvGraphicFramePr>
          <p:nvPr/>
        </p:nvGraphicFramePr>
        <p:xfrm>
          <a:off x="2625725" y="1916113"/>
          <a:ext cx="2328863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863225" imgH="444307" progId="Equation.DSMT4">
                  <p:embed/>
                </p:oleObj>
              </mc:Choice>
              <mc:Fallback>
                <p:oleObj name="Equation" r:id="rId7" imgW="863225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1916113"/>
                        <a:ext cx="2328863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4859338" y="2636838"/>
          <a:ext cx="6492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8" imgW="241091" imgH="177646" progId="Equation.DSMT4">
                  <p:embed/>
                </p:oleObj>
              </mc:Choice>
              <mc:Fallback>
                <p:oleObj name="Equation" r:id="rId8" imgW="241091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636838"/>
                        <a:ext cx="649287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5724525" y="2133600"/>
            <a:ext cx="33480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На 0 делить нельзя!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0" y="3357563"/>
            <a:ext cx="914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D0260A"/>
                </a:solidFill>
                <a:effectLst/>
                <a:uLnTx/>
                <a:uFillTx/>
                <a:latin typeface="Arial" panose="020B0604020202020204" pitchFamily="34" charset="0"/>
              </a:rPr>
              <a:t>Переменные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Arial" panose="020B0604020202020204" pitchFamily="34" charset="0"/>
              </a:rPr>
              <a:t>, входящие в состав алгебраической дроби,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D0260A"/>
                </a:solidFill>
                <a:effectLst/>
                <a:uLnTx/>
                <a:uFillTx/>
                <a:latin typeface="Arial" panose="020B0604020202020204" pitchFamily="34" charset="0"/>
              </a:rPr>
              <a:t>принимают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Arial" panose="020B0604020202020204" pitchFamily="34" charset="0"/>
              </a:rPr>
              <a:t> лишь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D0260A"/>
                </a:solidFill>
                <a:effectLst/>
                <a:uLnTx/>
                <a:uFillTx/>
                <a:latin typeface="Arial" panose="020B0604020202020204" pitchFamily="34" charset="0"/>
              </a:rPr>
              <a:t>допустимые значения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Arial" panose="020B0604020202020204" pitchFamily="34" charset="0"/>
              </a:rPr>
              <a:t>, </a:t>
            </a:r>
            <a:b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Arial" panose="020B0604020202020204" pitchFamily="34" charset="0"/>
              </a:rPr>
              <a:t>т.е. такие значения, при которых </a:t>
            </a:r>
            <a:b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Arial" panose="020B0604020202020204" pitchFamily="34" charset="0"/>
              </a:rPr>
            </a:b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D0260A"/>
                </a:solidFill>
                <a:effectLst/>
                <a:uLnTx/>
                <a:uFillTx/>
                <a:latin typeface="Arial" panose="020B0604020202020204" pitchFamily="34" charset="0"/>
              </a:rPr>
              <a:t>знаменатель дроби не обращается в нуль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rgbClr val="D0260A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0" y="4941888"/>
            <a:ext cx="21955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Замечание.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179388" y="5661025"/>
            <a:ext cx="936625" cy="576263"/>
          </a:xfrm>
          <a:prstGeom prst="right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4" name="Object 33"/>
          <p:cNvGraphicFramePr>
            <a:graphicFrameLocks noChangeAspect="1"/>
          </p:cNvGraphicFramePr>
          <p:nvPr/>
        </p:nvGraphicFramePr>
        <p:xfrm>
          <a:off x="1331913" y="5346700"/>
          <a:ext cx="232886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0" imgW="863225" imgH="444307" progId="Equation.DSMT4">
                  <p:embed/>
                </p:oleObj>
              </mc:Choice>
              <mc:Fallback>
                <p:oleObj name="Equation" r:id="rId10" imgW="863225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346700"/>
                        <a:ext cx="2328862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4"/>
          <p:cNvGraphicFramePr>
            <a:graphicFrameLocks noChangeAspect="1"/>
          </p:cNvGraphicFramePr>
          <p:nvPr/>
        </p:nvGraphicFramePr>
        <p:xfrm>
          <a:off x="3635375" y="5300663"/>
          <a:ext cx="2636838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1" imgW="977476" imgH="444307" progId="Equation.DSMT4">
                  <p:embed/>
                </p:oleObj>
              </mc:Choice>
              <mc:Fallback>
                <p:oleObj name="Equation" r:id="rId11" imgW="977476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300663"/>
                        <a:ext cx="2636838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/>
        </p:nvGraphicFramePr>
        <p:xfrm>
          <a:off x="6227763" y="5346700"/>
          <a:ext cx="1677987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3" imgW="622030" imgH="418918" progId="Equation.DSMT4">
                  <p:embed/>
                </p:oleObj>
              </mc:Choice>
              <mc:Fallback>
                <p:oleObj name="Equation" r:id="rId13" imgW="622030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346700"/>
                        <a:ext cx="1677987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896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EE1504"/>
                </a:solidFill>
                <a:effectLst/>
                <a:uLnTx/>
                <a:uFillTx/>
                <a:latin typeface="Arial" panose="020B0604020202020204" pitchFamily="34" charset="0"/>
              </a:rPr>
              <a:t>Пример 2: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Лодка прошла 10 км по течению реки и 6 км против течения, затратив на весь путь 2 ч. Чему равна собственная скорость лодки, если скорость течения реки равна 2 км/ч?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07950" y="1762125"/>
            <a:ext cx="21605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Решение: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0" y="2278063"/>
            <a:ext cx="9144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І.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8E"/>
                </a:solidFill>
                <a:effectLst/>
                <a:uLnTx/>
                <a:uFillTx/>
                <a:latin typeface="Arial" panose="020B0604020202020204" pitchFamily="34" charset="0"/>
              </a:rPr>
              <a:t>Составление математической модели</a:t>
            </a: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1979613" y="3209925"/>
            <a:ext cx="53292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i="1">
                <a:solidFill>
                  <a:srgbClr val="00008E"/>
                </a:solidFill>
                <a:latin typeface="Times New Roman" panose="02020603050405020304" pitchFamily="18" charset="0"/>
              </a:rPr>
              <a:t>- скорость лодки по течению</a:t>
            </a:r>
          </a:p>
        </p:txBody>
      </p: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106363" y="3635375"/>
            <a:ext cx="18732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i="1">
                <a:solidFill>
                  <a:srgbClr val="000000"/>
                </a:solidFill>
                <a:latin typeface="Times New Roman" panose="02020603050405020304" pitchFamily="18" charset="0"/>
              </a:rPr>
              <a:t>(х-2) км/ч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1979613" y="3668713"/>
            <a:ext cx="59769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i="1">
                <a:solidFill>
                  <a:srgbClr val="00008E"/>
                </a:solidFill>
                <a:latin typeface="Times New Roman" panose="02020603050405020304" pitchFamily="18" charset="0"/>
              </a:rPr>
              <a:t>- скорость лодки против течения</a:t>
            </a:r>
          </a:p>
        </p:txBody>
      </p:sp>
      <p:graphicFrame>
        <p:nvGraphicFramePr>
          <p:cNvPr id="11" name="Object 28"/>
          <p:cNvGraphicFramePr>
            <a:graphicFrameLocks noChangeAspect="1"/>
          </p:cNvGraphicFramePr>
          <p:nvPr/>
        </p:nvGraphicFramePr>
        <p:xfrm>
          <a:off x="179388" y="4146550"/>
          <a:ext cx="10080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3" imgW="457002" imgH="393529" progId="Equation.3">
                  <p:embed/>
                </p:oleObj>
              </mc:Choice>
              <mc:Fallback>
                <p:oleObj name="Формула" r:id="rId3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146550"/>
                        <a:ext cx="1008062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1"/>
          <p:cNvGraphicFramePr>
            <a:graphicFrameLocks noChangeAspect="1"/>
          </p:cNvGraphicFramePr>
          <p:nvPr/>
        </p:nvGraphicFramePr>
        <p:xfrm>
          <a:off x="179388" y="4937125"/>
          <a:ext cx="10080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5" imgW="457002" imgH="393529" progId="Equation.3">
                  <p:embed/>
                </p:oleObj>
              </mc:Choice>
              <mc:Fallback>
                <p:oleObj name="Формула" r:id="rId5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937125"/>
                        <a:ext cx="1008062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3"/>
          <p:cNvGraphicFramePr>
            <a:graphicFrameLocks noChangeAspect="1"/>
          </p:cNvGraphicFramePr>
          <p:nvPr/>
        </p:nvGraphicFramePr>
        <p:xfrm>
          <a:off x="3167063" y="5729288"/>
          <a:ext cx="226853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7" imgW="1028254" imgH="393529" progId="Equation.3">
                  <p:embed/>
                </p:oleObj>
              </mc:Choice>
              <mc:Fallback>
                <p:oleObj name="Формула" r:id="rId7" imgW="102825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5729288"/>
                        <a:ext cx="226853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286883" y="2711449"/>
            <a:ext cx="13319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х км/ч</a:t>
            </a: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1187450" y="2778125"/>
            <a:ext cx="53292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i="1" dirty="0">
                <a:solidFill>
                  <a:srgbClr val="00008E"/>
                </a:solidFill>
                <a:latin typeface="Times New Roman" panose="02020603050405020304" pitchFamily="18" charset="0"/>
              </a:rPr>
              <a:t>- собственная скорость лодки</a:t>
            </a: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34925" y="3209925"/>
            <a:ext cx="18732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(х+2) км/ч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1258888" y="4289425"/>
            <a:ext cx="78851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i="1" dirty="0">
                <a:solidFill>
                  <a:srgbClr val="00008E"/>
                </a:solidFill>
                <a:latin typeface="Times New Roman" panose="02020603050405020304" pitchFamily="18" charset="0"/>
              </a:rPr>
              <a:t>- время, затраченное на путь в 10 км по течению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1258888" y="5037138"/>
            <a:ext cx="78851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i="1" dirty="0">
                <a:solidFill>
                  <a:srgbClr val="00008E"/>
                </a:solidFill>
                <a:latin typeface="Times New Roman" panose="02020603050405020304" pitchFamily="18" charset="0"/>
              </a:rPr>
              <a:t>- время, затраченное на путь в 6 км против течения</a:t>
            </a:r>
          </a:p>
        </p:txBody>
      </p:sp>
    </p:spTree>
    <p:extLst>
      <p:ext uri="{BB962C8B-B14F-4D97-AF65-F5344CB8AC3E}">
        <p14:creationId xmlns:p14="http://schemas.microsoft.com/office/powerpoint/2010/main" val="12066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192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Times New Roman</vt:lpstr>
      <vt:lpstr>Trebuchet MS</vt:lpstr>
      <vt:lpstr>Wingdings 3</vt:lpstr>
      <vt:lpstr>Грань</vt:lpstr>
      <vt:lpstr>MathType 6.0 Equation</vt:lpstr>
      <vt:lpstr>Microsoft Equation 3.0</vt:lpstr>
      <vt:lpstr>АЛГЕБРАИЧЕСКИЕ ДРОБИ. ОСНОВНЫЕ ПОНЯТИЯ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АЛГЕБРАИЧЕСКИЕ ДРОБИ. ОСНОВНЫЕ ПОНЯТИЯ</dc:title>
  <dc:creator>User</dc:creator>
  <cp:lastModifiedBy>User</cp:lastModifiedBy>
  <cp:revision>1</cp:revision>
  <dcterms:created xsi:type="dcterms:W3CDTF">2017-02-13T08:15:52Z</dcterms:created>
  <dcterms:modified xsi:type="dcterms:W3CDTF">2017-02-13T08:43:01Z</dcterms:modified>
</cp:coreProperties>
</file>