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61" r:id="rId3"/>
    <p:sldId id="262" r:id="rId4"/>
    <p:sldId id="260" r:id="rId5"/>
    <p:sldId id="264" r:id="rId6"/>
    <p:sldId id="263" r:id="rId7"/>
    <p:sldId id="259" r:id="rId8"/>
    <p:sldId id="265" r:id="rId9"/>
    <p:sldId id="258" r:id="rId10"/>
    <p:sldId id="266" r:id="rId11"/>
    <p:sldId id="267" r:id="rId12"/>
    <p:sldId id="268" r:id="rId13"/>
    <p:sldId id="269" r:id="rId14"/>
    <p:sldId id="270" r:id="rId15"/>
    <p:sldId id="271" r:id="rId1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14" name="Заголовок 13"/>
          <p:cNvSpPr>
            <a:spLocks noGrp="1"/>
          </p:cNvSpPr>
          <p:nvPr>
            <p:ph type="ctrTitle"/>
          </p:nvPr>
        </p:nvSpPr>
        <p:spPr>
          <a:xfrm>
            <a:off x="1432560" y="359898"/>
            <a:ext cx="7406640" cy="1472184"/>
          </a:xfrm>
        </p:spPr>
        <p:txBody>
          <a:bodyPr anchor="b"/>
          <a:lstStyle>
            <a:lvl1pPr algn="l">
              <a:defRPr/>
            </a:lvl1pPr>
            <a:extLst/>
          </a:lstStyle>
          <a:p>
            <a:r>
              <a:rPr kumimoji="0" lang="ru-RU" smtClean="0"/>
              <a:t>Образец заголовка</a:t>
            </a:r>
            <a:endParaRPr kumimoji="0" lang="en-US"/>
          </a:p>
        </p:txBody>
      </p:sp>
      <p:sp>
        <p:nvSpPr>
          <p:cNvPr id="22" name="Подзаголовок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7" name="Дата 6"/>
          <p:cNvSpPr>
            <a:spLocks noGrp="1"/>
          </p:cNvSpPr>
          <p:nvPr>
            <p:ph type="dt" sz="half" idx="10"/>
          </p:nvPr>
        </p:nvSpPr>
        <p:spPr/>
        <p:txBody>
          <a:bodyPr/>
          <a:lstStyle>
            <a:extLst/>
          </a:lstStyle>
          <a:p>
            <a:fld id="{B4C71EC6-210F-42DE-9C53-41977AD35B3D}" type="datetimeFigureOut">
              <a:rPr lang="ru-RU" smtClean="0"/>
              <a:t>31.03.2016</a:t>
            </a:fld>
            <a:endParaRPr lang="ru-RU"/>
          </a:p>
        </p:txBody>
      </p:sp>
      <p:sp>
        <p:nvSpPr>
          <p:cNvPr id="20" name="Нижний колонтитул 19"/>
          <p:cNvSpPr>
            <a:spLocks noGrp="1"/>
          </p:cNvSpPr>
          <p:nvPr>
            <p:ph type="ftr" sz="quarter" idx="11"/>
          </p:nvPr>
        </p:nvSpPr>
        <p:spPr/>
        <p:txBody>
          <a:bodyPr/>
          <a:lstStyle>
            <a:extLst/>
          </a:lstStyle>
          <a:p>
            <a:endParaRPr lang="ru-RU"/>
          </a:p>
        </p:txBody>
      </p:sp>
      <p:sp>
        <p:nvSpPr>
          <p:cNvPr id="10" name="Номер слайда 9"/>
          <p:cNvSpPr>
            <a:spLocks noGrp="1"/>
          </p:cNvSpPr>
          <p:nvPr>
            <p:ph type="sldNum" sz="quarter" idx="12"/>
          </p:nvPr>
        </p:nvSpPr>
        <p:spPr/>
        <p:txBody>
          <a:bodyPr/>
          <a:lstStyle>
            <a:extLst/>
          </a:lstStyle>
          <a:p>
            <a:fld id="{B19B0651-EE4F-4900-A07F-96A6BFA9D0F0}" type="slidenum">
              <a:rPr lang="ru-RU" smtClean="0"/>
              <a:t>‹#›</a:t>
            </a:fld>
            <a:endParaRPr lang="ru-RU"/>
          </a:p>
        </p:txBody>
      </p:sp>
      <p:sp>
        <p:nvSpPr>
          <p:cNvPr id="8" name="Овал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Овал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B4C71EC6-210F-42DE-9C53-41977AD35B3D}" type="datetimeFigureOut">
              <a:rPr lang="ru-RU" smtClean="0"/>
              <a:t>31.03.2016</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274639"/>
            <a:ext cx="1828800" cy="5851525"/>
          </a:xfrm>
        </p:spPr>
        <p:txBody>
          <a:bodyPr vert="eaVe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1143000" y="274640"/>
            <a:ext cx="5562600" cy="5851525"/>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B4C71EC6-210F-42DE-9C53-41977AD35B3D}" type="datetimeFigureOut">
              <a:rPr lang="ru-RU" smtClean="0"/>
              <a:t>31.03.2016</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Объект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B4C71EC6-210F-42DE-9C53-41977AD35B3D}" type="datetimeFigureOut">
              <a:rPr lang="ru-RU" smtClean="0"/>
              <a:t>31.03.2016</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7" name="Прямоугольник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fld id="{B4C71EC6-210F-42DE-9C53-41977AD35B3D}" type="datetimeFigureOut">
              <a:rPr lang="ru-RU" smtClean="0"/>
              <a:t>31.03.2016</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B19B0651-EE4F-4900-A07F-96A6BFA9D0F0}" type="slidenum">
              <a:rPr lang="ru-RU" smtClean="0"/>
              <a:t>‹#›</a:t>
            </a:fld>
            <a:endParaRPr lang="ru-RU"/>
          </a:p>
        </p:txBody>
      </p:sp>
      <p:sp>
        <p:nvSpPr>
          <p:cNvPr id="10" name="Прямоугольник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Овал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Овал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lstStyle>
            <a:extLst/>
          </a:lstStyle>
          <a:p>
            <a:r>
              <a:rPr kumimoji="0" lang="ru-RU" smtClean="0"/>
              <a:t>Образец заголовка</a:t>
            </a:r>
            <a:endParaRPr kumimoji="0" lang="en-US"/>
          </a:p>
        </p:txBody>
      </p:sp>
      <p:sp>
        <p:nvSpPr>
          <p:cNvPr id="3" name="Объект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Объект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B4C71EC6-210F-42DE-9C53-41977AD35B3D}" type="datetimeFigureOut">
              <a:rPr lang="ru-RU" smtClean="0"/>
              <a:t>31.03.2016</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Объект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Объект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B4C71EC6-210F-42DE-9C53-41977AD35B3D}" type="datetimeFigureOut">
              <a:rPr lang="ru-RU" smtClean="0"/>
              <a:t>31.03.2016</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nchor="ct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B4C71EC6-210F-42DE-9C53-41977AD35B3D}" type="datetimeFigureOut">
              <a:rPr lang="ru-RU" smtClean="0"/>
              <a:t>31.03.2016</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5" name="Прямоугольник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Дата 1"/>
          <p:cNvSpPr>
            <a:spLocks noGrp="1"/>
          </p:cNvSpPr>
          <p:nvPr>
            <p:ph type="dt" sz="half" idx="10"/>
          </p:nvPr>
        </p:nvSpPr>
        <p:spPr/>
        <p:txBody>
          <a:bodyPr/>
          <a:lstStyle>
            <a:extLst/>
          </a:lstStyle>
          <a:p>
            <a:fld id="{B4C71EC6-210F-42DE-9C53-41977AD35B3D}" type="datetimeFigureOut">
              <a:rPr lang="ru-RU" smtClean="0"/>
              <a:t>31.03.2016</a:t>
            </a:fld>
            <a:endParaRPr lang="ru-RU"/>
          </a:p>
        </p:txBody>
      </p:sp>
      <p:sp>
        <p:nvSpPr>
          <p:cNvPr id="3" name="Нижний колонтитул 2"/>
          <p:cNvSpPr>
            <a:spLocks noGrp="1"/>
          </p:cNvSpPr>
          <p:nvPr>
            <p:ph type="ftr" sz="quarter" idx="11"/>
          </p:nvPr>
        </p:nvSpPr>
        <p:spPr/>
        <p:txBody>
          <a:bodyPr/>
          <a:lstStyle>
            <a:extLst/>
          </a:lstStyle>
          <a:p>
            <a:endParaRPr lang="ru-RU"/>
          </a:p>
        </p:txBody>
      </p:sp>
      <p:sp>
        <p:nvSpPr>
          <p:cNvPr id="4" name="Номер слайда 3"/>
          <p:cNvSpPr>
            <a:spLocks noGrp="1"/>
          </p:cNvSpPr>
          <p:nvPr>
            <p:ph type="sldNum" sz="quarter" idx="12"/>
          </p:nvPr>
        </p:nvSpPr>
        <p:spPr/>
        <p:txBody>
          <a:bodyPr/>
          <a:lstStyle>
            <a:extLst/>
          </a:lstStyle>
          <a:p>
            <a:fld id="{B19B0651-EE4F-4900-A07F-96A6BFA9D0F0}" type="slidenum">
              <a:rPr lang="ru-RU" smtClean="0"/>
              <a:t>‹#›</a:t>
            </a:fld>
            <a:endParaRPr lang="ru-RU"/>
          </a:p>
        </p:txBody>
      </p:sp>
      <p:sp>
        <p:nvSpPr>
          <p:cNvPr id="6" name="Прямоугольник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Объект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B4C71EC6-210F-42DE-9C53-41977AD35B3D}" type="datetimeFigureOut">
              <a:rPr lang="ru-RU" smtClean="0"/>
              <a:t>31.03.2016</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extLst/>
          </a:lstStyle>
          <a:p>
            <a:fld id="{B4C71EC6-210F-42DE-9C53-41977AD35B3D}" type="datetimeFigureOut">
              <a:rPr lang="ru-RU" smtClean="0"/>
              <a:t>31.03.2016</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B19B0651-EE4F-4900-A07F-96A6BFA9D0F0}" type="slidenum">
              <a:rPr lang="ru-RU" smtClean="0"/>
              <a:t>‹#›</a:t>
            </a:fld>
            <a:endParaRPr lang="ru-RU"/>
          </a:p>
        </p:txBody>
      </p:sp>
      <p:sp>
        <p:nvSpPr>
          <p:cNvPr id="8" name="Прямоугольник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Рисунок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ru-RU" smtClean="0"/>
              <a:t>Вставка рисунка</a:t>
            </a:r>
            <a:endParaRPr kumimoji="0" lang="en-US" dirty="0"/>
          </a:p>
        </p:txBody>
      </p:sp>
      <p:sp>
        <p:nvSpPr>
          <p:cNvPr id="9" name="Блок-схема: процесс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Блок-схема: процесс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Текст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ru-RU" smtClean="0"/>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ирог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Овал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Кольцо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Прямоугольник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Заголовок 4"/>
          <p:cNvSpPr>
            <a:spLocks noGrp="1"/>
          </p:cNvSpPr>
          <p:nvPr>
            <p:ph type="title"/>
          </p:nvPr>
        </p:nvSpPr>
        <p:spPr>
          <a:xfrm>
            <a:off x="1435608" y="274638"/>
            <a:ext cx="7498080" cy="1143000"/>
          </a:xfrm>
          <a:prstGeom prst="rect">
            <a:avLst/>
          </a:prstGeom>
        </p:spPr>
        <p:txBody>
          <a:bodyPr anchor="ctr">
            <a:normAutofit/>
          </a:bodyPr>
          <a:lstStyle>
            <a:extLst/>
          </a:lstStyle>
          <a:p>
            <a:r>
              <a:rPr kumimoji="0" lang="ru-RU" smtClean="0"/>
              <a:t>Образец заголовка</a:t>
            </a:r>
            <a:endParaRPr kumimoji="0" lang="en-US"/>
          </a:p>
        </p:txBody>
      </p:sp>
      <p:sp>
        <p:nvSpPr>
          <p:cNvPr id="9" name="Текст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4" name="Дата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B4C71EC6-210F-42DE-9C53-41977AD35B3D}" type="datetimeFigureOut">
              <a:rPr lang="ru-RU" smtClean="0"/>
              <a:t>31.03.2016</a:t>
            </a:fld>
            <a:endParaRPr lang="ru-RU"/>
          </a:p>
        </p:txBody>
      </p:sp>
      <p:sp>
        <p:nvSpPr>
          <p:cNvPr id="10" name="Нижний колонтитул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ru-RU"/>
          </a:p>
        </p:txBody>
      </p:sp>
      <p:sp>
        <p:nvSpPr>
          <p:cNvPr id="22" name="Номер слайда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B19B0651-EE4F-4900-A07F-96A6BFA9D0F0}" type="slidenum">
              <a:rPr lang="ru-RU" smtClean="0"/>
              <a:t>‹#›</a:t>
            </a:fld>
            <a:endParaRPr lang="ru-RU"/>
          </a:p>
        </p:txBody>
      </p:sp>
      <p:sp>
        <p:nvSpPr>
          <p:cNvPr id="15" name="Прямоугольник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836713"/>
            <a:ext cx="7772400" cy="1728191"/>
          </a:xfrm>
        </p:spPr>
        <p:txBody>
          <a:bodyPr>
            <a:normAutofit fontScale="90000"/>
          </a:bodyPr>
          <a:lstStyle/>
          <a:p>
            <a:r>
              <a:rPr lang="de-DE" b="1" dirty="0"/>
              <a:t>Alles rund um Ostern ‒ Geschichte, Bedeutung und Bräuche</a:t>
            </a:r>
            <a:br>
              <a:rPr lang="de-DE" b="1" dirty="0"/>
            </a:br>
            <a:endParaRPr lang="ru-RU" dirty="0"/>
          </a:p>
        </p:txBody>
      </p:sp>
      <p:sp>
        <p:nvSpPr>
          <p:cNvPr id="3" name="Подзаголовок 2"/>
          <p:cNvSpPr>
            <a:spLocks noGrp="1"/>
          </p:cNvSpPr>
          <p:nvPr>
            <p:ph type="subTitle" idx="1"/>
          </p:nvPr>
        </p:nvSpPr>
        <p:spPr>
          <a:xfrm>
            <a:off x="1371600" y="5104186"/>
            <a:ext cx="6400800" cy="1133125"/>
          </a:xfrm>
        </p:spPr>
        <p:txBody>
          <a:bodyPr>
            <a:normAutofit/>
          </a:bodyPr>
          <a:lstStyle/>
          <a:p>
            <a:r>
              <a:rPr lang="de-DE" sz="1600" dirty="0" smtClean="0">
                <a:solidFill>
                  <a:schemeClr val="tx1"/>
                </a:solidFill>
              </a:rPr>
              <a:t>Präsentation erstellet </a:t>
            </a:r>
          </a:p>
          <a:p>
            <a:r>
              <a:rPr lang="de-DE" sz="1600" dirty="0" smtClean="0">
                <a:solidFill>
                  <a:schemeClr val="tx1"/>
                </a:solidFill>
              </a:rPr>
              <a:t>von Ludmila </a:t>
            </a:r>
            <a:r>
              <a:rPr lang="de-DE" sz="1600" dirty="0" err="1" smtClean="0">
                <a:solidFill>
                  <a:schemeClr val="tx1"/>
                </a:solidFill>
              </a:rPr>
              <a:t>Ponomareva</a:t>
            </a:r>
            <a:r>
              <a:rPr lang="de-DE" sz="1600" dirty="0" smtClean="0">
                <a:solidFill>
                  <a:schemeClr val="tx1"/>
                </a:solidFill>
              </a:rPr>
              <a:t>, </a:t>
            </a:r>
          </a:p>
          <a:p>
            <a:r>
              <a:rPr lang="de-DE" sz="1600" dirty="0" smtClean="0">
                <a:solidFill>
                  <a:schemeClr val="tx1"/>
                </a:solidFill>
              </a:rPr>
              <a:t>Deutschlehrerin an der  Schule 10, Slatoust</a:t>
            </a:r>
            <a:endParaRPr lang="ru-RU" sz="1600" dirty="0">
              <a:solidFill>
                <a:schemeClr val="tx1"/>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672" y="2276873"/>
            <a:ext cx="5628878" cy="23042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643859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930226"/>
          </a:xfrm>
        </p:spPr>
        <p:txBody>
          <a:bodyPr>
            <a:normAutofit fontScale="90000"/>
          </a:bodyPr>
          <a:lstStyle/>
          <a:p>
            <a:r>
              <a:rPr lang="de-DE" dirty="0"/>
              <a:t>Eierlieferanten: Osterhase, Osterfuchs, Kuckuck, Storch und Hahn</a:t>
            </a:r>
            <a:br>
              <a:rPr lang="de-DE" dirty="0"/>
            </a:br>
            <a:endParaRPr lang="ru-RU" dirty="0"/>
          </a:p>
        </p:txBody>
      </p:sp>
      <p:sp>
        <p:nvSpPr>
          <p:cNvPr id="3" name="Объект 2"/>
          <p:cNvSpPr>
            <a:spLocks noGrp="1"/>
          </p:cNvSpPr>
          <p:nvPr>
            <p:ph idx="1"/>
          </p:nvPr>
        </p:nvSpPr>
        <p:spPr/>
        <p:txBody>
          <a:bodyPr>
            <a:normAutofit fontScale="85000" lnSpcReduction="20000"/>
          </a:bodyPr>
          <a:lstStyle/>
          <a:p>
            <a:r>
              <a:rPr lang="de-DE" dirty="0"/>
              <a:t>Seit dem 17. Jahrhundert wird Ostern mit dem Suchen von den bunt bemalten Ostereier verbunden. Als Eierbringer gilt heute im deutschsprachigen Raum der Osterhase. Der Hase steht für die Fruchtbarkeit, da er mehrmals im Jahr Nachwuchs bekommen kann. Durch die Kommerzialisierung des Osterhasen wurden frühere Eierlieferanten verdrängt: In Thüringen z. B. war der Glaube verbreitet, dass der Storch die Ostereier bringt. Die Kinder in einigen Teilen Westfalen glaubten an den Osterfuchs. In der Schweiz hingegen war der Kuckuck und in Böhmen der Hahn als Eierbringer.</a:t>
            </a:r>
            <a:endParaRPr lang="ru-RU" dirty="0"/>
          </a:p>
        </p:txBody>
      </p:sp>
    </p:spTree>
    <p:extLst>
      <p:ext uri="{BB962C8B-B14F-4D97-AF65-F5344CB8AC3E}">
        <p14:creationId xmlns:p14="http://schemas.microsoft.com/office/powerpoint/2010/main" val="41820128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32656"/>
            <a:ext cx="8229600" cy="1084982"/>
          </a:xfrm>
        </p:spPr>
        <p:txBody>
          <a:bodyPr>
            <a:noAutofit/>
          </a:bodyPr>
          <a:lstStyle/>
          <a:p>
            <a:r>
              <a:rPr lang="de-DE" sz="5400" dirty="0"/>
              <a:t>Osternest</a:t>
            </a:r>
            <a:br>
              <a:rPr lang="de-DE" sz="5400" dirty="0"/>
            </a:br>
            <a:endParaRPr lang="ru-RU" sz="5400" dirty="0"/>
          </a:p>
        </p:txBody>
      </p:sp>
      <p:sp>
        <p:nvSpPr>
          <p:cNvPr id="3" name="Объект 2"/>
          <p:cNvSpPr>
            <a:spLocks noGrp="1"/>
          </p:cNvSpPr>
          <p:nvPr>
            <p:ph idx="1"/>
          </p:nvPr>
        </p:nvSpPr>
        <p:spPr/>
        <p:txBody>
          <a:bodyPr/>
          <a:lstStyle/>
          <a:p>
            <a:pPr fontAlgn="base"/>
            <a:r>
              <a:rPr lang="de-DE" dirty="0" smtClean="0"/>
              <a:t>Damit </a:t>
            </a:r>
            <a:r>
              <a:rPr lang="de-DE" dirty="0"/>
              <a:t>der Osterhase auch weiß, wohin er die Eier bringen soll, ist es auch verbreitet, ein Osternest aus Stroh, Zweigen, Gras oder Moos zu bauen.</a:t>
            </a:r>
          </a:p>
          <a:p>
            <a:endParaRPr lang="ru-RU" dirty="0"/>
          </a:p>
        </p:txBody>
      </p:sp>
    </p:spTree>
    <p:extLst>
      <p:ext uri="{BB962C8B-B14F-4D97-AF65-F5344CB8AC3E}">
        <p14:creationId xmlns:p14="http://schemas.microsoft.com/office/powerpoint/2010/main" val="26403150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de-DE" dirty="0"/>
              <a:t>Osterfeuer</a:t>
            </a:r>
            <a:br>
              <a:rPr lang="de-DE" dirty="0"/>
            </a:br>
            <a:endParaRPr lang="ru-RU" dirty="0"/>
          </a:p>
        </p:txBody>
      </p:sp>
      <p:sp>
        <p:nvSpPr>
          <p:cNvPr id="3" name="Объект 2"/>
          <p:cNvSpPr>
            <a:spLocks noGrp="1"/>
          </p:cNvSpPr>
          <p:nvPr>
            <p:ph idx="1"/>
          </p:nvPr>
        </p:nvSpPr>
        <p:spPr/>
        <p:txBody>
          <a:bodyPr/>
          <a:lstStyle/>
          <a:p>
            <a:r>
              <a:rPr lang="de-DE" dirty="0"/>
              <a:t>In einigen besonders ländlichen Regionen Nord- und Mitteldeutschlands ist das Osterfeuer ein traditioneller Brauch. Das Osterfeuer gilt in der Kirche als Symbol der Auferstehung Jesu Christi. Gleichzeitig soll mit dem großen Feuer der Winter vertrieben werden.</a:t>
            </a:r>
            <a:endParaRPr lang="ru-RU" dirty="0"/>
          </a:p>
        </p:txBody>
      </p:sp>
    </p:spTree>
    <p:extLst>
      <p:ext uri="{BB962C8B-B14F-4D97-AF65-F5344CB8AC3E}">
        <p14:creationId xmlns:p14="http://schemas.microsoft.com/office/powerpoint/2010/main" val="7147534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de-DE" dirty="0"/>
              <a:t>Osterreiten</a:t>
            </a:r>
            <a:br>
              <a:rPr lang="de-DE" dirty="0"/>
            </a:br>
            <a:endParaRPr lang="ru-RU" dirty="0"/>
          </a:p>
        </p:txBody>
      </p:sp>
      <p:sp>
        <p:nvSpPr>
          <p:cNvPr id="3" name="Объект 2"/>
          <p:cNvSpPr>
            <a:spLocks noGrp="1"/>
          </p:cNvSpPr>
          <p:nvPr>
            <p:ph idx="1"/>
          </p:nvPr>
        </p:nvSpPr>
        <p:spPr/>
        <p:txBody>
          <a:bodyPr/>
          <a:lstStyle/>
          <a:p>
            <a:pPr fontAlgn="base"/>
            <a:r>
              <a:rPr lang="de-DE" dirty="0" smtClean="0"/>
              <a:t>Das </a:t>
            </a:r>
            <a:r>
              <a:rPr lang="de-DE" dirty="0"/>
              <a:t>Osterreiten ist ein Brauch der Sorben in Deutschland. Beim Osterritt reiten die Männer mit Gehrock und Zylinder auf geschmückten Pferden von der Kirche ihres Heimatortes in die Nachbargemeinde ‒ ein Prozession zu Ehren des Auferstandenen.</a:t>
            </a:r>
          </a:p>
          <a:p>
            <a:endParaRPr lang="ru-RU" dirty="0"/>
          </a:p>
        </p:txBody>
      </p:sp>
    </p:spTree>
    <p:extLst>
      <p:ext uri="{BB962C8B-B14F-4D97-AF65-F5344CB8AC3E}">
        <p14:creationId xmlns:p14="http://schemas.microsoft.com/office/powerpoint/2010/main" val="42795507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de-DE" dirty="0" smtClean="0"/>
              <a:t>Infografik</a:t>
            </a:r>
            <a:r>
              <a:rPr lang="en-US" dirty="0" smtClean="0"/>
              <a:t>:</a:t>
            </a:r>
            <a:r>
              <a:rPr lang="de-DE" dirty="0" smtClean="0"/>
              <a:t>  Ostern in Europa</a:t>
            </a:r>
            <a:endParaRPr lang="ru-RU" dirty="0"/>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691680" y="1447800"/>
            <a:ext cx="6552728" cy="480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329636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de-DE" dirty="0" smtClean="0"/>
              <a:t>Quellen</a:t>
            </a:r>
            <a:endParaRPr lang="ru-RU" dirty="0"/>
          </a:p>
        </p:txBody>
      </p:sp>
      <p:sp>
        <p:nvSpPr>
          <p:cNvPr id="3" name="Объект 2"/>
          <p:cNvSpPr>
            <a:spLocks noGrp="1"/>
          </p:cNvSpPr>
          <p:nvPr>
            <p:ph idx="1"/>
          </p:nvPr>
        </p:nvSpPr>
        <p:spPr/>
        <p:txBody>
          <a:bodyPr>
            <a:normAutofit fontScale="92500" lnSpcReduction="20000"/>
          </a:bodyPr>
          <a:lstStyle/>
          <a:p>
            <a:r>
              <a:rPr lang="de-DE" dirty="0"/>
              <a:t>http://magazin.sofatutor.com/</a:t>
            </a:r>
            <a:r>
              <a:rPr lang="de-DE" dirty="0" err="1"/>
              <a:t>eltern</a:t>
            </a:r>
            <a:r>
              <a:rPr lang="de-DE" dirty="0"/>
              <a:t>/2015/03/02/alles-rund-um-ostern-‒-geschichte-bedeutung-und-</a:t>
            </a:r>
            <a:r>
              <a:rPr lang="de-DE" dirty="0" err="1"/>
              <a:t>braeuche</a:t>
            </a:r>
            <a:r>
              <a:rPr lang="de-DE" dirty="0"/>
              <a:t>/?</a:t>
            </a:r>
            <a:r>
              <a:rPr lang="de-DE" dirty="0" err="1"/>
              <a:t>sofatutor_partner</a:t>
            </a:r>
            <a:r>
              <a:rPr lang="de-DE" dirty="0"/>
              <a:t>=</a:t>
            </a:r>
            <a:r>
              <a:rPr lang="de-DE" dirty="0" err="1"/>
              <a:t>CM&amp;sofatutor_medium</a:t>
            </a:r>
            <a:r>
              <a:rPr lang="de-DE" dirty="0"/>
              <a:t>=</a:t>
            </a:r>
            <a:r>
              <a:rPr lang="de-DE" dirty="0" err="1"/>
              <a:t>email&amp;sofatutor_campaign</a:t>
            </a:r>
            <a:r>
              <a:rPr lang="de-DE" dirty="0"/>
              <a:t>=Email-CM-DE-160331-par-Content&amp;cid=&amp;</a:t>
            </a:r>
            <a:r>
              <a:rPr lang="de-DE" dirty="0" err="1"/>
              <a:t>interest_id</a:t>
            </a:r>
            <a:r>
              <a:rPr lang="de-DE" dirty="0"/>
              <a:t>=11228889&amp;email_hash=f941b57c7e64c576ead2840d4cf022aa&amp;sofatutor_content=</a:t>
            </a:r>
            <a:r>
              <a:rPr lang="de-DE" dirty="0" err="1"/>
              <a:t>interest_parents</a:t>
            </a:r>
            <a:r>
              <a:rPr lang="de-DE" dirty="0"/>
              <a:t>__</a:t>
            </a:r>
            <a:endParaRPr lang="de-DE" dirty="0" smtClean="0"/>
          </a:p>
          <a:p>
            <a:endParaRPr lang="de-DE" dirty="0"/>
          </a:p>
          <a:p>
            <a:r>
              <a:rPr lang="de-DE" dirty="0" smtClean="0"/>
              <a:t>https</a:t>
            </a:r>
            <a:r>
              <a:rPr lang="de-DE" dirty="0"/>
              <a:t>://e.mail.ru/message/14594118470000000537/</a:t>
            </a:r>
            <a:endParaRPr lang="ru-RU" dirty="0"/>
          </a:p>
        </p:txBody>
      </p:sp>
    </p:spTree>
    <p:extLst>
      <p:ext uri="{BB962C8B-B14F-4D97-AF65-F5344CB8AC3E}">
        <p14:creationId xmlns:p14="http://schemas.microsoft.com/office/powerpoint/2010/main" val="970800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de-DE" b="1" dirty="0"/>
              <a:t>Warum feiern wir Ostern?</a:t>
            </a:r>
            <a:br>
              <a:rPr lang="de-DE" b="1" dirty="0"/>
            </a:br>
            <a:endParaRPr lang="ru-RU" dirty="0"/>
          </a:p>
        </p:txBody>
      </p:sp>
      <p:sp>
        <p:nvSpPr>
          <p:cNvPr id="3" name="Объект 2"/>
          <p:cNvSpPr>
            <a:spLocks noGrp="1"/>
          </p:cNvSpPr>
          <p:nvPr>
            <p:ph idx="1"/>
          </p:nvPr>
        </p:nvSpPr>
        <p:spPr/>
        <p:txBody>
          <a:bodyPr/>
          <a:lstStyle/>
          <a:p>
            <a:pPr fontAlgn="base"/>
            <a:r>
              <a:rPr lang="de-DE" dirty="0" smtClean="0"/>
              <a:t>An </a:t>
            </a:r>
            <a:r>
              <a:rPr lang="de-DE" dirty="0"/>
              <a:t>Ostern feiern die Christen jedes Jahr die Auferstehung Jesu Christi. Nach dem Neuen Testament ist er als Sohn Gottes drei Tage nach seiner Kreuzigung wiederauferstanden.</a:t>
            </a:r>
          </a:p>
          <a:p>
            <a:endParaRPr lang="ru-RU" dirty="0"/>
          </a:p>
        </p:txBody>
      </p:sp>
    </p:spTree>
    <p:extLst>
      <p:ext uri="{BB962C8B-B14F-4D97-AF65-F5344CB8AC3E}">
        <p14:creationId xmlns:p14="http://schemas.microsoft.com/office/powerpoint/2010/main" val="31309548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586124" y="1447800"/>
            <a:ext cx="7197301" cy="480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028223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de-DE" dirty="0"/>
              <a:t>Der Name „Ostern”</a:t>
            </a:r>
            <a:br>
              <a:rPr lang="de-DE" dirty="0"/>
            </a:br>
            <a:endParaRPr lang="ru-RU" dirty="0"/>
          </a:p>
        </p:txBody>
      </p:sp>
      <p:sp>
        <p:nvSpPr>
          <p:cNvPr id="3" name="Объект 2"/>
          <p:cNvSpPr>
            <a:spLocks noGrp="1"/>
          </p:cNvSpPr>
          <p:nvPr>
            <p:ph idx="1"/>
          </p:nvPr>
        </p:nvSpPr>
        <p:spPr/>
        <p:txBody>
          <a:bodyPr>
            <a:normAutofit fontScale="92500" lnSpcReduction="20000"/>
          </a:bodyPr>
          <a:lstStyle/>
          <a:p>
            <a:r>
              <a:rPr lang="de-DE" dirty="0"/>
              <a:t>Woher der Begriff „Ostern” stammt, ist umstritten: Eine Erklärung ist, dass sich „Ostern” von den althochdeutschen Wörtern „</a:t>
            </a:r>
            <a:r>
              <a:rPr lang="de-DE" dirty="0" err="1"/>
              <a:t>Ostara</a:t>
            </a:r>
            <a:r>
              <a:rPr lang="de-DE" dirty="0"/>
              <a:t>”, „</a:t>
            </a:r>
            <a:r>
              <a:rPr lang="de-DE" dirty="0" err="1"/>
              <a:t>Eostre</a:t>
            </a:r>
            <a:r>
              <a:rPr lang="de-DE" dirty="0"/>
              <a:t>” oder „</a:t>
            </a:r>
            <a:r>
              <a:rPr lang="de-DE" dirty="0" err="1"/>
              <a:t>Eostrae</a:t>
            </a:r>
            <a:r>
              <a:rPr lang="de-DE" dirty="0"/>
              <a:t>” ableitet. Dies sind die Namen der Göttin der Morgenröte, des Frühlings und der Fruchtbarkeit. Eine weitere Theorie ist, dass „Ostern” im Zusammenhang mit der Himmelrichtung Osten steht. Im Osten geht die Sonne auf. Die aufgehende Sonne wird im Christentum als Symbol für den auferstandenen Jesus Christus verstanden.</a:t>
            </a:r>
            <a:endParaRPr lang="ru-RU" dirty="0"/>
          </a:p>
        </p:txBody>
      </p:sp>
    </p:spTree>
    <p:extLst>
      <p:ext uri="{BB962C8B-B14F-4D97-AF65-F5344CB8AC3E}">
        <p14:creationId xmlns:p14="http://schemas.microsoft.com/office/powerpoint/2010/main" val="9558497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575301" y="1447800"/>
            <a:ext cx="7218947" cy="480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402749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de-DE" b="1" dirty="0"/>
              <a:t>Wann ist Ostern?</a:t>
            </a:r>
            <a:br>
              <a:rPr lang="de-DE" b="1" dirty="0"/>
            </a:br>
            <a:endParaRPr lang="ru-RU" dirty="0"/>
          </a:p>
        </p:txBody>
      </p:sp>
      <p:sp>
        <p:nvSpPr>
          <p:cNvPr id="3" name="Объект 2"/>
          <p:cNvSpPr>
            <a:spLocks noGrp="1"/>
          </p:cNvSpPr>
          <p:nvPr>
            <p:ph idx="1"/>
          </p:nvPr>
        </p:nvSpPr>
        <p:spPr/>
        <p:txBody>
          <a:bodyPr/>
          <a:lstStyle/>
          <a:p>
            <a:r>
              <a:rPr lang="de-DE" dirty="0"/>
              <a:t>Ostern wird anders als Weihnachten jedes Jahr an einem anderen Datum gefeiert. Das Fest fällt bei uns immer auf den ersten Sonntag und darauffolgenden Montag nach dem ersten Frühlingsvollmond. Das bedeutet frühestens am 22. März und spätestens am 25. April.</a:t>
            </a:r>
            <a:endParaRPr lang="ru-RU" dirty="0"/>
          </a:p>
        </p:txBody>
      </p:sp>
    </p:spTree>
    <p:extLst>
      <p:ext uri="{BB962C8B-B14F-4D97-AF65-F5344CB8AC3E}">
        <p14:creationId xmlns:p14="http://schemas.microsoft.com/office/powerpoint/2010/main" val="7758848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de-DE" dirty="0"/>
              <a:t>Osterfeiertage auf einen Blick</a:t>
            </a:r>
            <a:br>
              <a:rPr lang="de-DE" dirty="0"/>
            </a:br>
            <a:endParaRPr lang="ru-RU" dirty="0"/>
          </a:p>
        </p:txBody>
      </p:sp>
      <p:sp>
        <p:nvSpPr>
          <p:cNvPr id="3" name="Объект 2"/>
          <p:cNvSpPr>
            <a:spLocks noGrp="1"/>
          </p:cNvSpPr>
          <p:nvPr>
            <p:ph idx="1"/>
          </p:nvPr>
        </p:nvSpPr>
        <p:spPr/>
        <p:txBody>
          <a:bodyPr/>
          <a:lstStyle/>
          <a:p>
            <a:pPr fontAlgn="base"/>
            <a:r>
              <a:rPr lang="de-DE" b="1" dirty="0"/>
              <a:t>2016:</a:t>
            </a:r>
            <a:endParaRPr lang="de-DE" dirty="0"/>
          </a:p>
          <a:p>
            <a:pPr fontAlgn="base"/>
            <a:r>
              <a:rPr lang="de-DE" dirty="0"/>
              <a:t>Ostersonntag: 27. März 2016</a:t>
            </a:r>
          </a:p>
          <a:p>
            <a:pPr fontAlgn="base"/>
            <a:r>
              <a:rPr lang="de-DE" dirty="0"/>
              <a:t>Ostermontag: 28.März 2016</a:t>
            </a:r>
          </a:p>
          <a:p>
            <a:pPr fontAlgn="base"/>
            <a:r>
              <a:rPr lang="de-DE" b="1" dirty="0"/>
              <a:t>2017:</a:t>
            </a:r>
            <a:endParaRPr lang="de-DE" dirty="0"/>
          </a:p>
          <a:p>
            <a:pPr fontAlgn="base"/>
            <a:r>
              <a:rPr lang="de-DE" dirty="0"/>
              <a:t>Ostersonntag: 16. April 2017</a:t>
            </a:r>
          </a:p>
          <a:p>
            <a:pPr fontAlgn="base"/>
            <a:r>
              <a:rPr lang="de-DE" dirty="0"/>
              <a:t>Ostermontag: 17. April 201</a:t>
            </a:r>
          </a:p>
          <a:p>
            <a:endParaRPr lang="ru-RU" dirty="0"/>
          </a:p>
        </p:txBody>
      </p:sp>
    </p:spTree>
    <p:extLst>
      <p:ext uri="{BB962C8B-B14F-4D97-AF65-F5344CB8AC3E}">
        <p14:creationId xmlns:p14="http://schemas.microsoft.com/office/powerpoint/2010/main" val="32829696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642194"/>
          </a:xfrm>
        </p:spPr>
        <p:txBody>
          <a:bodyPr>
            <a:normAutofit fontScale="90000"/>
          </a:bodyPr>
          <a:lstStyle/>
          <a:p>
            <a:r>
              <a:rPr lang="de-DE" b="1" dirty="0"/>
              <a:t>Welche deutschen Osterbräuche gibt es?</a:t>
            </a:r>
            <a:br>
              <a:rPr lang="de-DE" b="1" dirty="0"/>
            </a:br>
            <a:endParaRPr lang="ru-RU" dirty="0"/>
          </a:p>
        </p:txBody>
      </p:sp>
      <p:sp>
        <p:nvSpPr>
          <p:cNvPr id="3" name="Объект 2"/>
          <p:cNvSpPr>
            <a:spLocks noGrp="1"/>
          </p:cNvSpPr>
          <p:nvPr>
            <p:ph idx="1"/>
          </p:nvPr>
        </p:nvSpPr>
        <p:spPr/>
        <p:txBody>
          <a:bodyPr/>
          <a:lstStyle/>
          <a:p>
            <a:pPr fontAlgn="base"/>
            <a:r>
              <a:rPr lang="de-DE" dirty="0" smtClean="0"/>
              <a:t>Ostereierfärben</a:t>
            </a:r>
          </a:p>
          <a:p>
            <a:pPr fontAlgn="base"/>
            <a:r>
              <a:rPr lang="de-DE" dirty="0"/>
              <a:t>Das Ei ist das Symbol des Lebens und der Auferstehung. In Deutschland werden daher Hühnereier ausgeblasen und bunt bemalt. Sie dienen als Schmuck für die in der Wohnung aufgestellten Frühlingszweige. Außerdem werden die Eier für das Osterfest hart gekocht und ebenfalls bemalt oder eingefärbt.</a:t>
            </a:r>
          </a:p>
        </p:txBody>
      </p:sp>
    </p:spTree>
    <p:extLst>
      <p:ext uri="{BB962C8B-B14F-4D97-AF65-F5344CB8AC3E}">
        <p14:creationId xmlns:p14="http://schemas.microsoft.com/office/powerpoint/2010/main" val="40491600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580721" y="1447800"/>
            <a:ext cx="7208108" cy="480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4754111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Солнцестояние">
  <a:themeElements>
    <a:clrScheme name="Солнцестояние">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Солнцестояние">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Солнцестояние">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37</TotalTime>
  <Words>524</Words>
  <Application>Microsoft Office PowerPoint</Application>
  <PresentationFormat>Экран (4:3)</PresentationFormat>
  <Paragraphs>33</Paragraphs>
  <Slides>15</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15</vt:i4>
      </vt:variant>
    </vt:vector>
  </HeadingPairs>
  <TitlesOfParts>
    <vt:vector size="16" baseType="lpstr">
      <vt:lpstr>Солнцестояние</vt:lpstr>
      <vt:lpstr>Alles rund um Ostern ‒ Geschichte, Bedeutung und Bräuche </vt:lpstr>
      <vt:lpstr>Warum feiern wir Ostern? </vt:lpstr>
      <vt:lpstr>Презентация PowerPoint</vt:lpstr>
      <vt:lpstr>Der Name „Ostern” </vt:lpstr>
      <vt:lpstr>Презентация PowerPoint</vt:lpstr>
      <vt:lpstr>Wann ist Ostern? </vt:lpstr>
      <vt:lpstr>Osterfeiertage auf einen Blick </vt:lpstr>
      <vt:lpstr>Welche deutschen Osterbräuche gibt es? </vt:lpstr>
      <vt:lpstr>Презентация PowerPoint</vt:lpstr>
      <vt:lpstr>Eierlieferanten: Osterhase, Osterfuchs, Kuckuck, Storch und Hahn </vt:lpstr>
      <vt:lpstr>Osternest </vt:lpstr>
      <vt:lpstr>Osterfeuer </vt:lpstr>
      <vt:lpstr>Osterreiten </vt:lpstr>
      <vt:lpstr>Infografik:  Ostern in Europa</vt:lpstr>
      <vt:lpstr>Quellen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Alles rund um Ostern ‒ Geschichte, Bedeutung und Bräuche </dc:title>
  <dc:creator>LUDMILA</dc:creator>
  <cp:lastModifiedBy>LUDMILA</cp:lastModifiedBy>
  <cp:revision>3</cp:revision>
  <dcterms:created xsi:type="dcterms:W3CDTF">2016-03-31T13:02:40Z</dcterms:created>
  <dcterms:modified xsi:type="dcterms:W3CDTF">2016-03-31T13:50:28Z</dcterms:modified>
</cp:coreProperties>
</file>