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68" r:id="rId2"/>
    <p:sldId id="300" r:id="rId3"/>
    <p:sldId id="281" r:id="rId4"/>
    <p:sldId id="336" r:id="rId5"/>
    <p:sldId id="341" r:id="rId6"/>
    <p:sldId id="346" r:id="rId7"/>
    <p:sldId id="330" r:id="rId8"/>
    <p:sldId id="344" r:id="rId9"/>
    <p:sldId id="342" r:id="rId10"/>
    <p:sldId id="277" r:id="rId11"/>
    <p:sldId id="286" r:id="rId12"/>
    <p:sldId id="289" r:id="rId13"/>
    <p:sldId id="356" r:id="rId14"/>
    <p:sldId id="283" r:id="rId15"/>
    <p:sldId id="353" r:id="rId16"/>
    <p:sldId id="355" r:id="rId17"/>
    <p:sldId id="369" r:id="rId18"/>
    <p:sldId id="370" r:id="rId19"/>
    <p:sldId id="365" r:id="rId20"/>
    <p:sldId id="363" r:id="rId21"/>
    <p:sldId id="297" r:id="rId22"/>
    <p:sldId id="285" r:id="rId23"/>
    <p:sldId id="352" r:id="rId24"/>
    <p:sldId id="360" r:id="rId25"/>
    <p:sldId id="335" r:id="rId26"/>
    <p:sldId id="359" r:id="rId27"/>
    <p:sldId id="357" r:id="rId28"/>
    <p:sldId id="337" r:id="rId29"/>
    <p:sldId id="340" r:id="rId30"/>
    <p:sldId id="339" r:id="rId31"/>
    <p:sldId id="338" r:id="rId32"/>
    <p:sldId id="280" r:id="rId33"/>
    <p:sldId id="327" r:id="rId34"/>
    <p:sldId id="333" r:id="rId35"/>
    <p:sldId id="312" r:id="rId36"/>
    <p:sldId id="293" r:id="rId37"/>
    <p:sldId id="329" r:id="rId38"/>
    <p:sldId id="354" r:id="rId39"/>
    <p:sldId id="328" r:id="rId40"/>
    <p:sldId id="331" r:id="rId41"/>
    <p:sldId id="313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003300"/>
    <a:srgbClr val="C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85165-3A1E-44B9-A000-4A9112C98BD4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82CAB-9C4C-4920-883E-16902E3FC4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668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82CAB-9C4C-4920-883E-16902E3FC4F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82CAB-9C4C-4920-883E-16902E3FC4FB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1619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3342-5207-45FD-82F3-E9118E2AE0B9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9025-C539-45AF-AAF1-7D5DA9B56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3342-5207-45FD-82F3-E9118E2AE0B9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9025-C539-45AF-AAF1-7D5DA9B56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3342-5207-45FD-82F3-E9118E2AE0B9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9025-C539-45AF-AAF1-7D5DA9B56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3/13/2017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3342-5207-45FD-82F3-E9118E2AE0B9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9025-C539-45AF-AAF1-7D5DA9B56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3342-5207-45FD-82F3-E9118E2AE0B9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9025-C539-45AF-AAF1-7D5DA9B56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3342-5207-45FD-82F3-E9118E2AE0B9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9025-C539-45AF-AAF1-7D5DA9B56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3342-5207-45FD-82F3-E9118E2AE0B9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9025-C539-45AF-AAF1-7D5DA9B56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3342-5207-45FD-82F3-E9118E2AE0B9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9025-C539-45AF-AAF1-7D5DA9B56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3342-5207-45FD-82F3-E9118E2AE0B9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9025-C539-45AF-AAF1-7D5DA9B56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3342-5207-45FD-82F3-E9118E2AE0B9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9025-C539-45AF-AAF1-7D5DA9B56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3342-5207-45FD-82F3-E9118E2AE0B9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9025-C539-45AF-AAF1-7D5DA9B56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33342-5207-45FD-82F3-E9118E2AE0B9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39025-C539-45AF-AAF1-7D5DA9B56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hyperlink" Target="http://www.moi-amour.ru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85785" y="357167"/>
            <a:ext cx="628654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142984"/>
            <a:ext cx="81439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00FF"/>
                </a:solidFill>
                <a:latin typeface="Comic Sans MS" pitchFamily="66" charset="0"/>
              </a:rPr>
              <a:t>АМО </a:t>
            </a:r>
            <a:endParaRPr lang="ru-RU" sz="4000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0000FF"/>
                </a:solidFill>
                <a:latin typeface="Comic Sans MS" pitchFamily="66" charset="0"/>
              </a:rPr>
              <a:t>начала </a:t>
            </a:r>
            <a:r>
              <a:rPr lang="ru-RU" sz="4000" b="1" dirty="0" smtClean="0">
                <a:solidFill>
                  <a:srgbClr val="0000FF"/>
                </a:solidFill>
                <a:latin typeface="Comic Sans MS" pitchFamily="66" charset="0"/>
              </a:rPr>
              <a:t>образовательного мероприятия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00FF"/>
                </a:solidFill>
                <a:latin typeface="Comic Sans MS" pitchFamily="66" charset="0"/>
              </a:rPr>
              <a:t>(по технологии </a:t>
            </a:r>
            <a:r>
              <a:rPr lang="ru-RU" sz="4000" b="1" dirty="0" err="1" smtClean="0">
                <a:solidFill>
                  <a:srgbClr val="0000FF"/>
                </a:solidFill>
                <a:latin typeface="Comic Sans MS" pitchFamily="66" charset="0"/>
              </a:rPr>
              <a:t>модерации</a:t>
            </a:r>
            <a:r>
              <a:rPr lang="ru-RU" sz="4000" b="1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  <a:endParaRPr lang="ru-RU" sz="40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4786322"/>
            <a:ext cx="47149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00FF"/>
                </a:solidFill>
              </a:rPr>
              <a:t>Из опыта работы учителя химии МАОУ «СОШ №12»  </a:t>
            </a:r>
            <a:endParaRPr lang="ru-RU" sz="2800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00FF"/>
                </a:solidFill>
              </a:rPr>
              <a:t>г</a:t>
            </a:r>
            <a:r>
              <a:rPr lang="ru-RU" sz="2800" b="1" dirty="0" smtClean="0">
                <a:solidFill>
                  <a:srgbClr val="0000FF"/>
                </a:solidFill>
              </a:rPr>
              <a:t>. Кунгура Фотеевой В.А.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sz="3200" b="1" dirty="0" smtClean="0"/>
          </a:p>
          <a:p>
            <a:pPr>
              <a:spcBef>
                <a:spcPct val="20000"/>
              </a:spcBef>
            </a:pPr>
            <a:r>
              <a:rPr lang="ru-RU" sz="2000" dirty="0" smtClean="0"/>
              <a:t>            </a:t>
            </a:r>
            <a:r>
              <a:rPr lang="ru-RU" sz="2400" b="1" dirty="0" smtClean="0"/>
              <a:t>Методы:  «Творческий эксперимент», </a:t>
            </a:r>
          </a:p>
          <a:p>
            <a:pPr>
              <a:spcBef>
                <a:spcPct val="20000"/>
              </a:spcBef>
            </a:pPr>
            <a:r>
              <a:rPr lang="ru-RU" sz="2400" b="1" dirty="0" smtClean="0"/>
              <a:t>        «Разгадывание кроссворда»,        «Кластер»,</a:t>
            </a:r>
          </a:p>
          <a:p>
            <a:pPr>
              <a:spcBef>
                <a:spcPct val="20000"/>
              </a:spcBef>
            </a:pPr>
            <a:r>
              <a:rPr lang="ru-RU" sz="2400" b="1" dirty="0" smtClean="0"/>
              <a:t>          </a:t>
            </a:r>
            <a:r>
              <a:rPr lang="ru-RU" sz="2400" b="1" i="1" spc="-5" dirty="0" smtClean="0">
                <a:cs typeface="Constantia"/>
              </a:rPr>
              <a:t>«</a:t>
            </a:r>
            <a:r>
              <a:rPr lang="ru-RU" sz="2400" b="1" i="1" spc="-5" dirty="0" smtClean="0">
                <a:solidFill>
                  <a:srgbClr val="080808"/>
                </a:solidFill>
                <a:cs typeface="Constantia"/>
              </a:rPr>
              <a:t>Интерактивный</a:t>
            </a:r>
            <a:r>
              <a:rPr lang="ru-RU" sz="2400" b="1" i="1" spc="-95" dirty="0" smtClean="0">
                <a:solidFill>
                  <a:srgbClr val="080808"/>
                </a:solidFill>
                <a:cs typeface="Constantia"/>
              </a:rPr>
              <a:t> </a:t>
            </a:r>
            <a:r>
              <a:rPr lang="ru-RU" sz="2400" b="1" i="1" dirty="0" smtClean="0">
                <a:solidFill>
                  <a:srgbClr val="080808"/>
                </a:solidFill>
                <a:cs typeface="Constantia"/>
              </a:rPr>
              <a:t>опрос»,</a:t>
            </a:r>
            <a:r>
              <a:rPr lang="ru-RU" sz="2400" b="1" i="1" spc="-10" dirty="0" smtClean="0">
                <a:solidFill>
                  <a:srgbClr val="080808"/>
                </a:solidFill>
                <a:cs typeface="Constantia"/>
              </a:rPr>
              <a:t>  «Мозговая</a:t>
            </a:r>
            <a:r>
              <a:rPr lang="ru-RU" sz="2400" b="1" i="1" spc="-75" dirty="0" smtClean="0">
                <a:solidFill>
                  <a:srgbClr val="080808"/>
                </a:solidFill>
                <a:cs typeface="Constantia"/>
              </a:rPr>
              <a:t> </a:t>
            </a:r>
            <a:r>
              <a:rPr lang="ru-RU" sz="2400" b="1" i="1" spc="-10" dirty="0" smtClean="0">
                <a:solidFill>
                  <a:srgbClr val="080808"/>
                </a:solidFill>
                <a:cs typeface="Constantia"/>
              </a:rPr>
              <a:t>атака» , </a:t>
            </a:r>
          </a:p>
          <a:p>
            <a:pPr>
              <a:spcBef>
                <a:spcPct val="20000"/>
              </a:spcBef>
            </a:pPr>
            <a:r>
              <a:rPr lang="ru-RU" sz="2400" b="1" i="1" spc="-10" dirty="0" smtClean="0">
                <a:solidFill>
                  <a:srgbClr val="080808"/>
                </a:solidFill>
                <a:cs typeface="Constantia"/>
              </a:rPr>
              <a:t>           «Кто</a:t>
            </a:r>
            <a:r>
              <a:rPr lang="ru-RU" sz="2400" b="1" i="1" spc="-95" dirty="0" smtClean="0">
                <a:solidFill>
                  <a:srgbClr val="080808"/>
                </a:solidFill>
                <a:cs typeface="Constantia"/>
              </a:rPr>
              <a:t> </a:t>
            </a:r>
            <a:r>
              <a:rPr lang="ru-RU" sz="2400" b="1" i="1" spc="-5" dirty="0" smtClean="0">
                <a:solidFill>
                  <a:srgbClr val="080808"/>
                </a:solidFill>
                <a:cs typeface="Constantia"/>
              </a:rPr>
              <a:t>больше»  - </a:t>
            </a:r>
            <a:r>
              <a:rPr lang="ru-RU" sz="2400" b="1" i="1" dirty="0" smtClean="0"/>
              <a:t>наводят учащихся </a:t>
            </a:r>
          </a:p>
          <a:p>
            <a:pPr>
              <a:spcBef>
                <a:spcPct val="20000"/>
              </a:spcBef>
            </a:pPr>
            <a:r>
              <a:rPr lang="ru-RU" sz="2400" b="1" i="1" dirty="0" smtClean="0"/>
              <a:t>          на самостоятельное   формулирование темы урока,   </a:t>
            </a:r>
          </a:p>
          <a:p>
            <a:pPr>
              <a:spcBef>
                <a:spcPct val="20000"/>
              </a:spcBef>
            </a:pPr>
            <a:r>
              <a:rPr lang="ru-RU" sz="2400" b="1" i="1" dirty="0" smtClean="0"/>
              <a:t>           у  обучающихся повышается  мотивация.</a:t>
            </a:r>
          </a:p>
          <a:p>
            <a:pPr marL="262255">
              <a:lnSpc>
                <a:spcPts val="2090"/>
              </a:lnSpc>
            </a:pPr>
            <a:r>
              <a:rPr lang="ru-RU" sz="2400" b="1" i="1" u="sng" dirty="0" smtClean="0"/>
              <a:t> </a:t>
            </a:r>
            <a:endParaRPr lang="ru-RU" sz="2400" b="1" i="1" dirty="0" smtClean="0"/>
          </a:p>
          <a:p>
            <a:pPr algn="ctr"/>
            <a:r>
              <a:rPr lang="ru-RU" sz="2400" b="1" smtClean="0">
                <a:solidFill>
                  <a:srgbClr val="CC0000"/>
                </a:solidFill>
              </a:rPr>
              <a:t> </a:t>
            </a:r>
            <a:endParaRPr lang="ru-RU" sz="2400" b="1" dirty="0" smtClean="0"/>
          </a:p>
          <a:p>
            <a:r>
              <a:rPr lang="ru-RU" sz="2400" dirty="0" smtClean="0"/>
              <a:t> </a:t>
            </a:r>
          </a:p>
          <a:p>
            <a:pPr algn="ctr"/>
            <a:r>
              <a:rPr lang="ru-RU" sz="2400" dirty="0" smtClean="0"/>
              <a:t>       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00100" y="0"/>
            <a:ext cx="7143800" cy="9286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 smtClean="0"/>
          </a:p>
          <a:p>
            <a:pPr algn="ctr"/>
            <a:endParaRPr lang="ru-RU" sz="3200" b="1" dirty="0" smtClean="0"/>
          </a:p>
          <a:p>
            <a:pPr algn="ctr"/>
            <a:r>
              <a:rPr lang="ru-RU" sz="3200" b="1" dirty="0" smtClean="0"/>
              <a:t>АМО фазы «Вхождение или погружение  в тему»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071546"/>
            <a:ext cx="8072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b="1" dirty="0" smtClean="0"/>
              <a:t>В процессе урока учителю регулярно приходится сообщать новую тему обучающимся. </a:t>
            </a:r>
            <a:endParaRPr lang="ru-RU" sz="2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400" b="1" dirty="0" smtClean="0"/>
              <a:t>       </a:t>
            </a:r>
            <a:r>
              <a:rPr lang="ru-RU" sz="3200" b="1" dirty="0" smtClean="0"/>
              <a:t>Я озвучиваю эпиграф урока, </a:t>
            </a:r>
          </a:p>
          <a:p>
            <a:pPr algn="ctr"/>
            <a:r>
              <a:rPr lang="ru-RU" sz="3200" b="1" dirty="0" smtClean="0"/>
              <a:t>слова выдающихся людей </a:t>
            </a:r>
          </a:p>
          <a:p>
            <a:pPr algn="ctr"/>
            <a:r>
              <a:rPr lang="ru-RU" sz="3200" b="1" dirty="0" smtClean="0"/>
              <a:t>и прошу учащихся ответить </a:t>
            </a:r>
          </a:p>
          <a:p>
            <a:pPr algn="ctr"/>
            <a:r>
              <a:rPr lang="ru-RU" sz="3200" b="1" dirty="0" smtClean="0"/>
              <a:t>на вопрос: “Как вы понимаете эти слова?” </a:t>
            </a:r>
          </a:p>
          <a:p>
            <a:pPr algn="ctr"/>
            <a:r>
              <a:rPr lang="ru-RU" sz="3200" b="1" dirty="0" smtClean="0"/>
              <a:t>Эпиграф я выбираю неслучайно. Он должен отражать или      содержание урока, или</a:t>
            </a:r>
          </a:p>
          <a:p>
            <a:pPr algn="ctr"/>
            <a:r>
              <a:rPr lang="ru-RU" sz="3200" b="1" dirty="0" smtClean="0"/>
              <a:t> деятельность учащихся на занятии. Затем</a:t>
            </a:r>
          </a:p>
          <a:p>
            <a:pPr algn="ctr"/>
            <a:r>
              <a:rPr lang="ru-RU" sz="3200" b="1" dirty="0" smtClean="0"/>
              <a:t>         предлагаю ученикам придумать свой эпиграф, так чтобы он означал тоже, </a:t>
            </a:r>
          </a:p>
          <a:p>
            <a:pPr algn="ctr"/>
            <a:r>
              <a:rPr lang="ru-RU" sz="3200" b="1" dirty="0" smtClean="0"/>
              <a:t>что и авторское изречение</a:t>
            </a:r>
            <a:r>
              <a:rPr lang="ru-RU" sz="3200" dirty="0" smtClean="0"/>
              <a:t>.</a:t>
            </a:r>
            <a:endParaRPr sz="32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1"/>
            <a:ext cx="8858280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7158" y="1000108"/>
            <a:ext cx="8358246" cy="578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«Химии никоим образом научиться </a:t>
            </a:r>
            <a:r>
              <a:rPr lang="ru-RU" sz="3200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возможно, не видав самой практики и не принимаясь за химические операции.»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(М.В. Ломоносов)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</a:rPr>
              <a:t>«В каждой науке ровно столько истины, сколько в ней математики.»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</a:rPr>
              <a:t>(И. Кант)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14414" y="357166"/>
            <a:ext cx="714380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 smtClean="0"/>
          </a:p>
          <a:p>
            <a:pPr algn="ctr"/>
            <a:endParaRPr lang="ru-RU" sz="3200" b="1" dirty="0" smtClean="0"/>
          </a:p>
          <a:p>
            <a:pPr algn="ctr"/>
            <a:endParaRPr lang="ru-RU" sz="3200" b="1" u="sng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sz="3200" b="1" u="sng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Метод «Пусть говорят»</a:t>
            </a:r>
            <a:endParaRPr lang="ru-RU" sz="3200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ctr"/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3200" b="1" dirty="0" smtClean="0"/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>
              <a:buNone/>
            </a:pPr>
            <a:endParaRPr lang="ru-RU" u="sng" dirty="0" smtClean="0"/>
          </a:p>
          <a:p>
            <a:pPr algn="ctr">
              <a:buNone/>
            </a:pPr>
            <a:r>
              <a:rPr lang="ru-RU" sz="3200" b="1" u="sng" dirty="0" smtClean="0"/>
              <a:t>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00FF"/>
                </a:solidFill>
              </a:rPr>
              <a:t>Оксиды углерода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214422"/>
            <a:ext cx="6286528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800" b="1" dirty="0" smtClean="0"/>
              <a:t>В </a:t>
            </a:r>
            <a:r>
              <a:rPr lang="ru-RU" altLang="ru-RU" sz="2800" b="1" dirty="0" err="1" smtClean="0"/>
              <a:t>одномиз</a:t>
            </a:r>
            <a:r>
              <a:rPr lang="ru-RU" altLang="ru-RU" sz="2800" b="1" dirty="0" smtClean="0"/>
              <a:t> произведений В. Короткевича мы читаем: «…- Вы слышали об эффекте «собачьей пещеры» в Италии?.. Есть там  такая пещера – яма. Человек войдет и ходит, а собака или кролик погибают через несколько минут.</a:t>
            </a:r>
          </a:p>
          <a:p>
            <a:pPr>
              <a:lnSpc>
                <a:spcPct val="80000"/>
              </a:lnSpc>
            </a:pPr>
            <a:r>
              <a:rPr lang="ru-RU" altLang="ru-RU" sz="2800" b="1" dirty="0" smtClean="0"/>
              <a:t>- Почему?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altLang="ru-RU" sz="2800" b="1" dirty="0" smtClean="0"/>
              <a:t>Из вулканической трещины выделяется углекислый  газ…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altLang="ru-RU" sz="2800" b="1" dirty="0" smtClean="0"/>
              <a:t>А поскольку он…»</a:t>
            </a:r>
            <a:endParaRPr lang="ru-RU" altLang="ru-RU" sz="2800" b="1" i="1" dirty="0" smtClean="0"/>
          </a:p>
          <a:p>
            <a:pPr>
              <a:lnSpc>
                <a:spcPct val="80000"/>
              </a:lnSpc>
            </a:pPr>
            <a:r>
              <a:rPr lang="ru-RU" altLang="ru-RU" sz="2800" b="1" i="1" dirty="0" smtClean="0"/>
              <a:t>Задание:</a:t>
            </a:r>
            <a:r>
              <a:rPr lang="ru-RU" altLang="ru-RU" sz="2800" b="1" dirty="0" smtClean="0"/>
              <a:t> Закончите фразу. </a:t>
            </a:r>
          </a:p>
          <a:p>
            <a:pPr>
              <a:lnSpc>
                <a:spcPct val="80000"/>
              </a:lnSpc>
            </a:pPr>
            <a:r>
              <a:rPr lang="ru-RU" altLang="ru-RU" sz="2800" b="1" dirty="0" smtClean="0"/>
              <a:t>Объясните «загадочную гибель животных».</a:t>
            </a:r>
          </a:p>
        </p:txBody>
      </p:sp>
      <p:pic>
        <p:nvPicPr>
          <p:cNvPr id="4" name="Picture 6" descr="201103290722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72132" y="4071942"/>
            <a:ext cx="3163999" cy="256381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500166" y="0"/>
            <a:ext cx="6500858" cy="7857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u="sng" dirty="0" smtClean="0"/>
              <a:t>Метод «Незаконченная фраза  »</a:t>
            </a:r>
            <a:endParaRPr lang="ru-RU" sz="3200" b="1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571480"/>
            <a:ext cx="578647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400" b="1" dirty="0" smtClean="0"/>
          </a:p>
          <a:p>
            <a:r>
              <a:rPr lang="ru-RU" altLang="ru-RU" sz="2400" b="1" dirty="0" smtClean="0"/>
              <a:t>В произведении В.Д. Одоевского «Мороз Иванович» пишется: «… а я затем в окошки стучусь, - отвечал Мороз Иванович, - а не то, ведь я знаю, есть такие </a:t>
            </a:r>
            <a:r>
              <a:rPr lang="ru-RU" altLang="ru-RU" sz="2400" b="1" dirty="0" err="1" smtClean="0"/>
              <a:t>неряхи</a:t>
            </a:r>
            <a:r>
              <a:rPr lang="ru-RU" altLang="ru-RU" sz="2400" b="1" dirty="0" smtClean="0"/>
              <a:t>, что печку истопить истопят, а трубу закрыть не закроют, да не вовремя, когда еще не все угольки прогорели, а оттого в горнице угарно бывает, голова у людей болит, в глазах зелено, даже и совсем от угара умереть можно»</a:t>
            </a:r>
          </a:p>
          <a:p>
            <a:r>
              <a:rPr lang="ru-RU" altLang="ru-RU" sz="2400" b="1" dirty="0" smtClean="0"/>
              <a:t>Вопрос: О каком веществе идет речь?</a:t>
            </a:r>
          </a:p>
          <a:p>
            <a:r>
              <a:rPr lang="ru-RU" altLang="ru-RU" sz="2400" b="1" dirty="0" smtClean="0"/>
              <a:t>Угарный газ – сильный яд! Чем это объясняется? Какова первая помощь при отравлении угарным газом?</a:t>
            </a:r>
          </a:p>
        </p:txBody>
      </p:sp>
      <p:pic>
        <p:nvPicPr>
          <p:cNvPr id="4" name="Picture 9" descr="depositphotos_1624554-Pizza-in-old-stove-ov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00760" y="3143248"/>
            <a:ext cx="3000396" cy="350083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500166" y="142852"/>
            <a:ext cx="6500858" cy="7857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u="sng" dirty="0" smtClean="0"/>
              <a:t>Метод «Незаконченная фраза  »</a:t>
            </a:r>
            <a:endParaRPr lang="ru-RU" sz="3200" b="1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 Вынимаю по одному предмету из бочки, а ученики должны как можно быстрее</a:t>
            </a:r>
          </a:p>
          <a:p>
            <a:pPr algn="ctr"/>
            <a:r>
              <a:rPr lang="ru-RU" sz="3200" b="1" dirty="0" smtClean="0"/>
              <a:t> догадаться, о чем пойдет речь на уроке.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Тема « Неметаллы», 8 и 9 класс </a:t>
            </a:r>
          </a:p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Тема « Основные классы неорганических соединений», 8 класс</a:t>
            </a:r>
          </a:p>
          <a:p>
            <a:pPr algn="ctr"/>
            <a:r>
              <a:rPr lang="ru-RU" sz="3200" b="1" dirty="0" smtClean="0"/>
              <a:t>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28728" y="357166"/>
            <a:ext cx="650085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u="sng" dirty="0" smtClean="0"/>
              <a:t>Метод «</a:t>
            </a:r>
            <a:r>
              <a:rPr lang="ru-RU" sz="3200" b="1" u="sng" dirty="0" err="1" smtClean="0"/>
              <a:t>Заморочки</a:t>
            </a:r>
            <a:r>
              <a:rPr lang="ru-RU" sz="3200" b="1" u="sng" dirty="0" smtClean="0"/>
              <a:t> из бочки»</a:t>
            </a:r>
            <a:endParaRPr lang="ru-RU" sz="3200" b="1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85852" y="4000504"/>
            <a:ext cx="6500858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u="sng" dirty="0" smtClean="0"/>
              <a:t>Метод «Почта»</a:t>
            </a:r>
            <a:endParaRPr lang="ru-RU" sz="3200" b="1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00FF"/>
                </a:solidFill>
                <a:ea typeface="Calibri"/>
                <a:cs typeface="Times New Roman"/>
              </a:rPr>
              <a:t>  </a:t>
            </a:r>
            <a:endParaRPr lang="ru-RU" sz="2800" b="1" dirty="0">
              <a:solidFill>
                <a:srgbClr val="0000FF"/>
              </a:solidFill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714356"/>
          <a:ext cx="8358246" cy="5889555"/>
        </p:xfrm>
        <a:graphic>
          <a:graphicData uri="http://schemas.openxmlformats.org/drawingml/2006/table">
            <a:tbl>
              <a:tblPr/>
              <a:tblGrid>
                <a:gridCol w="4000528"/>
                <a:gridCol w="2286016"/>
                <a:gridCol w="2071702"/>
              </a:tblGrid>
              <a:tr h="4960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Утверждения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Calibri"/>
                          <a:cs typeface="Times New Roman"/>
                        </a:rPr>
                        <a:t>Верю</a:t>
                      </a:r>
                      <a:r>
                        <a:rPr lang="ru-RU" sz="1050" b="1" baseline="0" dirty="0" smtClean="0"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b="1" baseline="0" dirty="0" smtClean="0">
                          <a:latin typeface="+mn-lt"/>
                          <a:ea typeface="Calibri"/>
                          <a:cs typeface="Times New Roman"/>
                        </a:rPr>
                        <a:t>Не верю</a:t>
                      </a:r>
                      <a:endParaRPr lang="ru-RU" sz="105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4456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1.Металлические свойства алюминия  слабее, чем у магния.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6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2. У алюминия 2 электрона на внешнем энергетическом уровне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2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3. Восстановительные свойства алюминия сильнее, чем у бора и кремния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4. Алюминий 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- элемент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2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5. Можно пользоваться алюминиевой посудой при хранении щелочей и кислот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08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6. Алюминий подвергается коррозии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6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7. При комнатной температуре ,на воздухе, алюминий не изменяется.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2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8. Алюминий – самый распространенный металл земной коры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08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9. Алюмотермия- получение алюминия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08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10. Алюминий тяжелый, ковкий и пластичный металл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16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11. Алюминий проявляет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амфотерные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химические свойства: может реагировать как с кислотами, так и со щелочами.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714480" y="0"/>
            <a:ext cx="650085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 Метод «</a:t>
            </a:r>
            <a:r>
              <a:rPr lang="ru-RU" sz="3200" b="1" dirty="0" err="1" smtClean="0">
                <a:solidFill>
                  <a:schemeClr val="bg1"/>
                </a:solidFill>
                <a:ea typeface="Calibri"/>
                <a:cs typeface="Times New Roman"/>
              </a:rPr>
              <a:t>Верю-не</a:t>
            </a:r>
            <a:r>
              <a:rPr lang="ru-RU" sz="3200" b="1" dirty="0" smtClean="0">
                <a:solidFill>
                  <a:schemeClr val="bg1"/>
                </a:solidFill>
                <a:ea typeface="Calibri"/>
                <a:cs typeface="Times New Roman"/>
              </a:rPr>
              <a:t> верю</a:t>
            </a:r>
            <a:r>
              <a:rPr lang="ru-RU" sz="3200" b="1" dirty="0" smtClean="0"/>
              <a:t>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ru-RU" dirty="0" smtClean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57158" y="1714488"/>
            <a:ext cx="8286808" cy="5715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 вы думаете?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071678"/>
            <a:ext cx="83582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Что должен учитывать человек , используя то или иное вещество?</a:t>
            </a:r>
          </a:p>
          <a:p>
            <a:r>
              <a:rPr lang="ru-RU" sz="3200" b="1" dirty="0" smtClean="0"/>
              <a:t>Отчего зависят свойства веществ?</a:t>
            </a:r>
          </a:p>
          <a:p>
            <a:r>
              <a:rPr lang="ru-RU" sz="3200" b="1" dirty="0" smtClean="0"/>
              <a:t>Постройте логическую цепочку из слов:</a:t>
            </a:r>
          </a:p>
          <a:p>
            <a:r>
              <a:rPr lang="ru-RU" sz="3200" b="1" dirty="0" smtClean="0"/>
              <a:t>строение </a:t>
            </a:r>
          </a:p>
          <a:p>
            <a:r>
              <a:rPr lang="ru-RU" sz="3200" b="1" dirty="0" smtClean="0"/>
              <a:t>применение</a:t>
            </a:r>
          </a:p>
          <a:p>
            <a:r>
              <a:rPr lang="ru-RU" sz="3200" b="1" dirty="0" smtClean="0"/>
              <a:t>свойства</a:t>
            </a:r>
          </a:p>
          <a:p>
            <a:r>
              <a:rPr lang="ru-RU" sz="3200" b="1" dirty="0" smtClean="0"/>
              <a:t>состав</a:t>
            </a:r>
          </a:p>
          <a:p>
            <a:r>
              <a:rPr lang="ru-RU" sz="3200" b="1" dirty="0" err="1" smtClean="0">
                <a:solidFill>
                  <a:srgbClr val="C00000"/>
                </a:solidFill>
              </a:rPr>
              <a:t>Состав-строение-свойства-применение</a:t>
            </a: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5" name="Подзаголовок 1"/>
          <p:cNvSpPr txBox="1">
            <a:spLocks/>
          </p:cNvSpPr>
          <p:nvPr/>
        </p:nvSpPr>
        <p:spPr>
          <a:xfrm>
            <a:off x="285720" y="1000108"/>
            <a:ext cx="8568952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Тема «Кристаллические </a:t>
            </a:r>
            <a:r>
              <a:rPr lang="ru-RU" sz="3200" b="1" dirty="0" smtClean="0">
                <a:solidFill>
                  <a:srgbClr val="002060"/>
                </a:solidFill>
              </a:rPr>
              <a:t>решётки», 8 класс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0"/>
            <a:ext cx="8572560" cy="9286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 </a:t>
            </a:r>
          </a:p>
          <a:p>
            <a:pPr algn="ctr"/>
            <a:endParaRPr lang="ru-RU" sz="3200" b="1" dirty="0" smtClean="0"/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Метод«Перевёрнутые логические цепи» </a:t>
            </a:r>
          </a:p>
          <a:p>
            <a:pPr algn="ctr"/>
            <a:endParaRPr lang="ru-RU" sz="3200" b="1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500042"/>
            <a:ext cx="7929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Распределите вещества </a:t>
            </a:r>
            <a:r>
              <a:rPr lang="ru-RU" sz="2800" b="1" u="sng" dirty="0" smtClean="0">
                <a:solidFill>
                  <a:srgbClr val="0000FF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на 3 группы: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 </a:t>
            </a:r>
            <a:br>
              <a:rPr lang="ru-RU" sz="2800" b="1" dirty="0" smtClean="0">
                <a:solidFill>
                  <a:srgbClr val="0000FF"/>
                </a:solidFill>
                <a:latin typeface="Times New Roman"/>
                <a:ea typeface="Times New Roman"/>
                <a:cs typeface="Aharoni" panose="02010803020104030203" pitchFamily="2" charset="-79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азот, вода, хлорид калия, водород, этиловый спирт, железо, медь.</a:t>
            </a:r>
            <a:endParaRPr lang="ru-RU" sz="2800" b="1" dirty="0">
              <a:solidFill>
                <a:srgbClr val="000000"/>
              </a:solidFill>
              <a:latin typeface="Arial CYR"/>
              <a:ea typeface="Times New Roman"/>
              <a:cs typeface="Aharoni" panose="02010803020104030203" pitchFamily="2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143117"/>
            <a:ext cx="8358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По составу       по строению         по свойствам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714348" y="2786058"/>
            <a:ext cx="518864" cy="360040"/>
          </a:xfrm>
          <a:prstGeom prst="straightConnector1">
            <a:avLst/>
          </a:prstGeom>
          <a:ln w="571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1804716" y="2714620"/>
            <a:ext cx="481268" cy="428628"/>
          </a:xfrm>
          <a:prstGeom prst="straightConnector1">
            <a:avLst/>
          </a:prstGeom>
          <a:ln w="571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3214678" y="2786058"/>
            <a:ext cx="518864" cy="360040"/>
          </a:xfrm>
          <a:prstGeom prst="straightConnector1">
            <a:avLst/>
          </a:prstGeom>
          <a:ln w="571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143372" y="2857496"/>
            <a:ext cx="500066" cy="357190"/>
          </a:xfrm>
          <a:prstGeom prst="straightConnector1">
            <a:avLst/>
          </a:prstGeom>
          <a:ln w="571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6357950" y="2714620"/>
            <a:ext cx="518864" cy="360040"/>
          </a:xfrm>
          <a:prstGeom prst="straightConnector1">
            <a:avLst/>
          </a:prstGeom>
          <a:ln w="571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7500958" y="2786058"/>
            <a:ext cx="500066" cy="357190"/>
          </a:xfrm>
          <a:prstGeom prst="straightConnector1">
            <a:avLst/>
          </a:prstGeom>
          <a:ln w="571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85785" y="357167"/>
            <a:ext cx="628654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00042"/>
            <a:ext cx="81439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Где возникли затруднения</a:t>
            </a:r>
            <a:r>
              <a:rPr lang="ru-RU" sz="4000" b="1" dirty="0" smtClean="0"/>
              <a:t>? </a:t>
            </a:r>
          </a:p>
          <a:p>
            <a:endParaRPr lang="ru-RU" sz="4000" b="1" dirty="0" smtClean="0"/>
          </a:p>
          <a:p>
            <a:r>
              <a:rPr lang="ru-RU" sz="4000" b="1" dirty="0" smtClean="0">
                <a:solidFill>
                  <a:srgbClr val="C00000"/>
                </a:solidFill>
              </a:rPr>
              <a:t>(в классификации по строению)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endParaRPr lang="ru-RU" sz="4000" b="1" dirty="0" smtClean="0"/>
          </a:p>
          <a:p>
            <a:r>
              <a:rPr lang="ru-RU" sz="4000" b="1" dirty="0" smtClean="0"/>
              <a:t>Сформулируйте </a:t>
            </a:r>
            <a:r>
              <a:rPr lang="ru-RU" sz="4000" b="1" dirty="0" smtClean="0"/>
              <a:t>тему </a:t>
            </a:r>
            <a:r>
              <a:rPr lang="ru-RU" sz="4000" b="1" dirty="0" smtClean="0"/>
              <a:t>урока.</a:t>
            </a:r>
            <a:endParaRPr lang="ru-RU" sz="4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armcluster.ru/images/2%20infuzorny_solut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14658" cy="2928934"/>
          </a:xfrm>
          <a:prstGeom prst="rect">
            <a:avLst/>
          </a:prstGeom>
          <a:noFill/>
        </p:spPr>
      </p:pic>
      <p:pic>
        <p:nvPicPr>
          <p:cNvPr id="1030" name="Picture 6" descr="http://sa.lviv.ua/media/catalog/product/cache/1/small_image/316x/0dc2d03fe217f8c83829496872af24a0/1/2/122867_large.jpg"/>
          <p:cNvPicPr>
            <a:picLocks noChangeAspect="1" noChangeArrowheads="1"/>
          </p:cNvPicPr>
          <p:nvPr/>
        </p:nvPicPr>
        <p:blipFill>
          <a:blip r:embed="rId3"/>
          <a:srcRect t="11867" b="12183"/>
          <a:stretch>
            <a:fillRect/>
          </a:stretch>
        </p:blipFill>
        <p:spPr bwMode="auto">
          <a:xfrm>
            <a:off x="3214678" y="0"/>
            <a:ext cx="3009869" cy="2428868"/>
          </a:xfrm>
          <a:prstGeom prst="rect">
            <a:avLst/>
          </a:prstGeom>
          <a:noFill/>
        </p:spPr>
      </p:pic>
      <p:pic>
        <p:nvPicPr>
          <p:cNvPr id="1034" name="Picture 10" descr="http://ppgmedsurg.com/products/sites/default/files/imagecache/310_for_product/productimages/sensorcaine-point25-plain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1250" y="0"/>
            <a:ext cx="2952750" cy="2952750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714612" y="1714488"/>
            <a:ext cx="3500462" cy="2071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Какое слово нас объединяет?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038" name="Picture 14" descr="http://static1shpa.sindom.ru/upload/1/s/h/p/a/1_medicinskiy-antisepticheskiy-rastvor-etano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29132"/>
            <a:ext cx="2857520" cy="2428868"/>
          </a:xfrm>
          <a:prstGeom prst="rect">
            <a:avLst/>
          </a:prstGeom>
          <a:noFill/>
        </p:spPr>
      </p:pic>
      <p:pic>
        <p:nvPicPr>
          <p:cNvPr id="1040" name="Picture 16" descr="http://uhodlica.ru/wp-content/uploads/2016/12/4-kak-smit-hnu-c-brovey-300x221.jpg"/>
          <p:cNvPicPr>
            <a:picLocks noChangeAspect="1" noChangeArrowheads="1"/>
          </p:cNvPicPr>
          <p:nvPr/>
        </p:nvPicPr>
        <p:blipFill>
          <a:blip r:embed="rId6"/>
          <a:srcRect r="47500" b="6954"/>
          <a:stretch>
            <a:fillRect/>
          </a:stretch>
        </p:blipFill>
        <p:spPr bwMode="auto">
          <a:xfrm>
            <a:off x="0" y="2071678"/>
            <a:ext cx="2786050" cy="2571768"/>
          </a:xfrm>
          <a:prstGeom prst="rect">
            <a:avLst/>
          </a:prstGeom>
          <a:noFill/>
        </p:spPr>
      </p:pic>
      <p:pic>
        <p:nvPicPr>
          <p:cNvPr id="1044" name="Picture 20" descr="http://avtoremprof.ru/pic/small-46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3428984"/>
            <a:ext cx="3429016" cy="3429016"/>
          </a:xfrm>
          <a:prstGeom prst="rect">
            <a:avLst/>
          </a:prstGeom>
          <a:noFill/>
        </p:spPr>
      </p:pic>
      <p:pic>
        <p:nvPicPr>
          <p:cNvPr id="17" name="Picture 18" descr="http://gribokgplus.ru/articles/wp-content/uploads/2016/10/31115149-gribok-nogtey-pomogite.jpg"/>
          <p:cNvPicPr>
            <a:picLocks noChangeAspect="1" noChangeArrowheads="1"/>
          </p:cNvPicPr>
          <p:nvPr/>
        </p:nvPicPr>
        <p:blipFill>
          <a:blip r:embed="rId8"/>
          <a:srcRect l="38170"/>
          <a:stretch>
            <a:fillRect/>
          </a:stretch>
        </p:blipFill>
        <p:spPr bwMode="auto">
          <a:xfrm>
            <a:off x="6072198" y="2357430"/>
            <a:ext cx="2942865" cy="2320331"/>
          </a:xfrm>
          <a:prstGeom prst="rect">
            <a:avLst/>
          </a:prstGeom>
          <a:noFill/>
        </p:spPr>
      </p:pic>
      <p:pic>
        <p:nvPicPr>
          <p:cNvPr id="18" name="Picture 22" descr="https://gaws.ru/upload/resize_cache/iblock/b1d/225_270_1/b1dc32888fff19ea9b2b4717450ec3a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6512" y="4214818"/>
            <a:ext cx="2857488" cy="2643182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714348" y="0"/>
            <a:ext cx="7858180" cy="7857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Метод «Найди пару» или «Объедини и назови одним словом».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000364" y="571480"/>
            <a:ext cx="564360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Непосредственный интерес 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вот великий двигатель,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единственный, 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который видит 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верно, и далеко, 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интерес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педагогической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системе является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краеугольным камнем обучения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Ж.Ж. Руссо,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XVIII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век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Администратор\Рабочий стол\ClipArt\j040037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214686"/>
            <a:ext cx="407196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85785" y="357167"/>
            <a:ext cx="628654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9750" y="304800"/>
            <a:ext cx="8604250" cy="820738"/>
          </a:xfrm>
          <a:prstGeom prst="rect">
            <a:avLst/>
          </a:prstGeom>
          <a:ex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 каком элементе мы будем говорить?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357297"/>
            <a:ext cx="75724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/>
              <a:t>Газ этот легок и летуч,</a:t>
            </a:r>
            <a:br>
              <a:rPr lang="ru-RU" sz="2800" b="1" dirty="0" smtClean="0"/>
            </a:br>
            <a:r>
              <a:rPr lang="ru-RU" sz="2800" b="1" dirty="0" smtClean="0"/>
              <a:t>Он очень может быть могуч:</a:t>
            </a:r>
            <a:br>
              <a:rPr lang="ru-RU" sz="2800" b="1" dirty="0" smtClean="0"/>
            </a:br>
            <a:r>
              <a:rPr lang="ru-RU" sz="2800" b="1" dirty="0" smtClean="0"/>
              <a:t>Его нагрев неосторожно,</a:t>
            </a:r>
            <a:br>
              <a:rPr lang="ru-RU" sz="2800" b="1" dirty="0" smtClean="0"/>
            </a:br>
            <a:r>
              <a:rPr lang="ru-RU" sz="2800" b="1" dirty="0" smtClean="0"/>
              <a:t>Взорвать в округе все возможно,</a:t>
            </a:r>
            <a:br>
              <a:rPr lang="ru-RU" sz="2800" b="1" dirty="0" smtClean="0"/>
            </a:br>
            <a:r>
              <a:rPr lang="ru-RU" sz="2800" b="1" dirty="0" smtClean="0"/>
              <a:t>А если с «О» соединить, </a:t>
            </a:r>
            <a:br>
              <a:rPr lang="ru-RU" sz="2800" b="1" dirty="0" smtClean="0"/>
            </a:br>
            <a:r>
              <a:rPr lang="ru-RU" sz="2800" b="1" dirty="0" smtClean="0"/>
              <a:t>То можно воду получить.</a:t>
            </a:r>
            <a:br>
              <a:rPr lang="ru-RU" sz="2800" b="1" dirty="0" smtClean="0"/>
            </a:br>
            <a:r>
              <a:rPr lang="ru-RU" sz="2800" b="1" dirty="0" smtClean="0"/>
              <a:t>Я много вам о нем сказала,</a:t>
            </a:r>
            <a:br>
              <a:rPr lang="ru-RU" sz="2800" b="1" dirty="0" smtClean="0"/>
            </a:br>
            <a:r>
              <a:rPr lang="ru-RU" sz="2800" b="1" dirty="0" smtClean="0"/>
              <a:t>Его подробно описала.</a:t>
            </a:r>
            <a:br>
              <a:rPr lang="ru-RU" sz="2800" b="1" dirty="0" smtClean="0"/>
            </a:br>
            <a:r>
              <a:rPr lang="ru-RU" sz="2800" b="1" dirty="0" smtClean="0"/>
              <a:t>Итак, подумав, пять минут,</a:t>
            </a:r>
            <a:br>
              <a:rPr lang="ru-RU" sz="2800" b="1" dirty="0" smtClean="0"/>
            </a:br>
            <a:r>
              <a:rPr lang="ru-RU" sz="2800" b="1" dirty="0" smtClean="0"/>
              <a:t>Скажите, как его зовут?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4282" y="4500570"/>
            <a:ext cx="2571768" cy="2143140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714480" y="0"/>
            <a:ext cx="6500858" cy="857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Метод « УГАДАЙ-КА!»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313"/>
            <a:ext cx="6715172" cy="846137"/>
          </a:xfr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</a:rPr>
              <a:t>Метод «Интересные факты»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214313" y="1357313"/>
            <a:ext cx="8643937" cy="5000625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3600" b="1" smtClean="0"/>
              <a:t>Это третий по распространённости на земле элемент.</a:t>
            </a:r>
          </a:p>
          <a:p>
            <a:pPr>
              <a:buFont typeface="Arial" charset="0"/>
              <a:buNone/>
            </a:pPr>
            <a:endParaRPr lang="ru-RU" sz="1400" smtClean="0"/>
          </a:p>
          <a:p>
            <a:pPr>
              <a:buFont typeface="Wingdings" pitchFamily="2" charset="2"/>
              <a:buChar char="Ø"/>
            </a:pPr>
            <a:r>
              <a:rPr lang="ru-RU" sz="3600" b="1" smtClean="0"/>
              <a:t>На его долю приходится более 8% земной коры.</a:t>
            </a:r>
          </a:p>
          <a:p>
            <a:pPr>
              <a:buFont typeface="Arial" charset="0"/>
              <a:buNone/>
            </a:pPr>
            <a:endParaRPr lang="ru-RU" sz="1600" smtClean="0"/>
          </a:p>
          <a:p>
            <a:pPr>
              <a:buFont typeface="Wingdings" pitchFamily="2" charset="2"/>
              <a:buChar char="Ø"/>
            </a:pPr>
            <a:r>
              <a:rPr lang="ru-RU" sz="3600" b="1" smtClean="0"/>
              <a:t>В 1978 г. в породах Сибирской платформы обнаружен самородок этого металла в виде нитевидных кристаллов длиной 0,5 мм.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313" y="1428750"/>
            <a:ext cx="8643937" cy="4708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Найден в лунном грунте.</a:t>
            </a:r>
          </a:p>
          <a:p>
            <a:endParaRPr lang="ru-RU" sz="4000" b="1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ru-RU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Был открыт в 1825 г. и стоил в 1500 раз дороже золота.</a:t>
            </a:r>
          </a:p>
          <a:p>
            <a:pPr eaLnBrk="0" hangingPunct="0"/>
            <a:endParaRPr lang="ru-RU" sz="4400" b="1"/>
          </a:p>
          <a:p>
            <a:pPr eaLnBrk="0" hangingPunct="0">
              <a:buFont typeface="Wingdings" pitchFamily="2" charset="2"/>
              <a:buChar char="Ø"/>
            </a:pPr>
            <a:r>
              <a:rPr lang="ru-RU" sz="3600" b="1">
                <a:latin typeface="Calibri" pitchFamily="34" charset="0"/>
              </a:rPr>
              <a:t>Погремушку, изготовленную из этого металла, торжественно преподнесли сыну Наполеона </a:t>
            </a:r>
            <a:r>
              <a:rPr lang="en-US" sz="3600" b="1">
                <a:latin typeface="Calibri" pitchFamily="34" charset="0"/>
              </a:rPr>
              <a:t>III</a:t>
            </a:r>
            <a:r>
              <a:rPr lang="ru-RU" sz="3600" b="1">
                <a:latin typeface="Calibri" pitchFamily="34" charset="0"/>
              </a:rPr>
              <a:t>.</a:t>
            </a:r>
            <a:endParaRPr lang="ru-RU" sz="4800" b="1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4313" y="1143000"/>
            <a:ext cx="8643937" cy="544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>
                <a:latin typeface="Calibri" pitchFamily="34" charset="0"/>
              </a:rPr>
              <a:t>Только очень богатые люди могли позволить себе употреблять пищу из таких тарелок, изготовленных из этого металла.</a:t>
            </a:r>
          </a:p>
          <a:p>
            <a:endParaRPr lang="ru-RU" sz="1400" b="1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200" b="1">
                <a:latin typeface="Calibri" pitchFamily="34" charset="0"/>
              </a:rPr>
              <a:t>Мастера, принёсшего в дар римскому императору Тиберию чашу из этого металла, казнили.</a:t>
            </a:r>
          </a:p>
          <a:p>
            <a:endParaRPr lang="ru-RU" sz="1400" b="1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200" b="1">
                <a:latin typeface="Calibri" pitchFamily="34" charset="0"/>
              </a:rPr>
              <a:t>1855 год, Парижская выставка – он демонстрировался как самый редкий и дорогой  металл, который был почти в 10 раз дороже золота. </a:t>
            </a:r>
            <a:endParaRPr lang="ru-RU" sz="2000">
              <a:latin typeface="Calibri" pitchFamily="34" charset="0"/>
            </a:endParaRPr>
          </a:p>
        </p:txBody>
      </p:sp>
      <p:pic>
        <p:nvPicPr>
          <p:cNvPr id="7" name="Picture 2" descr="http://www.microbik.ru/dostc/%D0%9F%D0%BE%D0%BB%D0%B5%D1%82%D0%B0%D0%B5%D0%B2+%D0%9E%D0%BB%D0%B5%D0%B3+%D0%9D%D0%B8%D0%BA%D0%BE%D0%BB%D0%B0%D0%B5%D0%B2%D0%B8%D1%87%2C+%D1%83%D1%87%D0%B8%D1%82%D0%B5%D0%BB%D1%8C+%D1%85%D0%B8%D0%BC%D0%B8%D0%B8+%D0%B8+%D0%B1%D0%B8%D0%BE%D0%BB%D0%BE%D0%B3%D0%B8%D0%B8c/108348_html_3b71a2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79475"/>
            <a:ext cx="9144000" cy="597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allAtOnce" animBg="1"/>
      <p:bldP spid="8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sz="3600" b="1" dirty="0" smtClean="0"/>
              <a:t>Предлагаю  провести эксперимент, </a:t>
            </a:r>
          </a:p>
          <a:p>
            <a:pPr algn="ctr"/>
            <a:r>
              <a:rPr lang="ru-RU" sz="3600" b="1" dirty="0" smtClean="0"/>
              <a:t>а после него сформулировать </a:t>
            </a:r>
          </a:p>
          <a:p>
            <a:pPr algn="ctr"/>
            <a:r>
              <a:rPr lang="ru-RU" sz="3600" b="1" dirty="0" smtClean="0"/>
              <a:t>тему и цель урока, например, </a:t>
            </a:r>
          </a:p>
          <a:p>
            <a:pPr algn="ctr"/>
            <a:r>
              <a:rPr lang="ru-RU" sz="3600" b="1" dirty="0" smtClean="0"/>
              <a:t>тема </a:t>
            </a:r>
            <a:r>
              <a:rPr lang="ru-RU" sz="3600" b="1" dirty="0" smtClean="0">
                <a:solidFill>
                  <a:srgbClr val="C00000"/>
                </a:solidFill>
              </a:rPr>
              <a:t>«Химические свойства металлов», 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8 и 9 класс.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28728" y="357166"/>
            <a:ext cx="650085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 Метод «Творческий эксперимент»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ru-RU" b="1" dirty="0" smtClean="0"/>
          </a:p>
          <a:p>
            <a:endParaRPr lang="ru-RU" b="1" dirty="0" smtClean="0"/>
          </a:p>
          <a:p>
            <a:pPr algn="ctr"/>
            <a:r>
              <a:rPr lang="ru-RU" sz="2400" b="1" dirty="0" smtClean="0"/>
              <a:t>На первых порах даю список целей , </a:t>
            </a:r>
          </a:p>
          <a:p>
            <a:pPr algn="ctr"/>
            <a:r>
              <a:rPr lang="ru-RU" sz="2400" b="1" dirty="0" smtClean="0"/>
              <a:t>из которых они выбирают цель каждый для себя.      </a:t>
            </a:r>
            <a:endParaRPr sz="240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85785" y="357167"/>
            <a:ext cx="7858181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3286124"/>
            <a:ext cx="792961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/>
              <a:t> Возможные варианты целей:</a:t>
            </a:r>
          </a:p>
          <a:p>
            <a:pPr>
              <a:buNone/>
            </a:pPr>
            <a:r>
              <a:rPr lang="ru-RU" sz="2800" b="1" dirty="0" smtClean="0"/>
              <a:t>1. Познакомился со способами разделения смесей;                                                                                                           2.освоил простейшие способы очистки веществ;                                                                                                  3. приобрёл навыки работы с химическим оборудованием.</a:t>
            </a:r>
          </a:p>
          <a:p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642918"/>
            <a:ext cx="750099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solidFill>
                <a:srgbClr val="C00000"/>
              </a:solidFill>
            </a:endParaRPr>
          </a:p>
          <a:p>
            <a:endParaRPr lang="ru-RU" b="1" i="1" dirty="0" smtClean="0">
              <a:solidFill>
                <a:srgbClr val="C00000"/>
              </a:solidFill>
            </a:endParaRPr>
          </a:p>
          <a:p>
            <a:endParaRPr lang="ru-RU" sz="3200" b="1" i="1" dirty="0" smtClean="0">
              <a:solidFill>
                <a:srgbClr val="C00000"/>
              </a:solidFill>
            </a:endParaRP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ПРАКТИЧЕСКАЯ  РАБОТА №3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СПОСОБЫ  РАЗДЕЛЕНИЯ  СМЕСЕЙ.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ОЧИСТКА  ПОВАРЕННОЙ  СОЛИ. 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85785" y="357167"/>
            <a:ext cx="628654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5" y="-2"/>
          <a:ext cx="8786875" cy="6778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6"/>
                <a:gridCol w="4714909"/>
              </a:tblGrid>
              <a:tr h="46916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00CD"/>
                          </a:solidFill>
                          <a:latin typeface="Georgia"/>
                        </a:rPr>
                        <a:t>Неверно</a:t>
                      </a:r>
                      <a:endParaRPr lang="ru-RU" sz="2400" dirty="0">
                        <a:solidFill>
                          <a:srgbClr val="2C3E50"/>
                        </a:solidFill>
                        <a:latin typeface="Georg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CD"/>
                          </a:solidFill>
                          <a:latin typeface="Georgia"/>
                        </a:rPr>
                        <a:t>Верно</a:t>
                      </a:r>
                      <a:endParaRPr lang="ru-RU" sz="2400" dirty="0">
                        <a:solidFill>
                          <a:srgbClr val="2C3E50"/>
                        </a:solidFill>
                        <a:latin typeface="Georgia"/>
                      </a:endParaRPr>
                    </a:p>
                  </a:txBody>
                  <a:tcPr marL="0" marR="0" marT="0" marB="0" anchor="ctr"/>
                </a:tc>
              </a:tr>
              <a:tr h="5587025">
                <a:tc>
                  <a:txBody>
                    <a:bodyPr/>
                    <a:lstStyle/>
                    <a:p>
                      <a:pPr algn="l"/>
                      <a:endParaRPr lang="ru-RU" sz="2400" b="1" dirty="0" smtClean="0">
                        <a:solidFill>
                          <a:srgbClr val="050A5C"/>
                        </a:solidFill>
                        <a:latin typeface="Georgia"/>
                      </a:endParaRPr>
                    </a:p>
                    <a:p>
                      <a:pPr algn="l"/>
                      <a:r>
                        <a:rPr lang="ru-RU" sz="2400" b="1" dirty="0" smtClean="0">
                          <a:solidFill>
                            <a:srgbClr val="050A5C"/>
                          </a:solidFill>
                          <a:latin typeface="Georgia"/>
                        </a:rPr>
                        <a:t>Использование </a:t>
                      </a:r>
                      <a:r>
                        <a:rPr lang="ru-RU" sz="2400" b="1" dirty="0">
                          <a:solidFill>
                            <a:srgbClr val="050A5C"/>
                          </a:solidFill>
                          <a:latin typeface="Georgia"/>
                        </a:rPr>
                        <a:t>в цели глагола в неопределенной форме.</a:t>
                      </a:r>
                      <a:endParaRPr lang="ru-RU" sz="2400" dirty="0">
                        <a:solidFill>
                          <a:srgbClr val="2C3E50"/>
                        </a:solidFill>
                        <a:latin typeface="Georgia"/>
                      </a:endParaRPr>
                    </a:p>
                    <a:p>
                      <a:pPr algn="l"/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Georgia"/>
                        </a:rPr>
                        <a:t>Цель сформулирована как задача или процесс.</a:t>
                      </a:r>
                    </a:p>
                    <a:p>
                      <a:pPr algn="l"/>
                      <a:r>
                        <a:rPr lang="ru-RU" sz="2000" b="1" u="sng" dirty="0">
                          <a:solidFill>
                            <a:srgbClr val="2C3E50"/>
                          </a:solidFill>
                          <a:latin typeface="Georgia"/>
                        </a:rPr>
                        <a:t>Пример</a:t>
                      </a:r>
                      <a:r>
                        <a:rPr lang="ru-RU" sz="2000" b="1" dirty="0">
                          <a:solidFill>
                            <a:srgbClr val="2C3E50"/>
                          </a:solidFill>
                          <a:latin typeface="Georgia"/>
                        </a:rPr>
                        <a:t>: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ru-RU" sz="2000" b="1" dirty="0">
                          <a:solidFill>
                            <a:srgbClr val="2C3E50"/>
                          </a:solidFill>
                          <a:latin typeface="Georgia"/>
                        </a:rPr>
                        <a:t>решить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ru-RU" sz="2000" b="1" dirty="0">
                          <a:solidFill>
                            <a:srgbClr val="2C3E50"/>
                          </a:solidFill>
                          <a:latin typeface="Georgia"/>
                        </a:rPr>
                        <a:t>научить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ru-RU" sz="2000" b="1" dirty="0">
                          <a:solidFill>
                            <a:srgbClr val="2C3E50"/>
                          </a:solidFill>
                          <a:latin typeface="Georgia"/>
                        </a:rPr>
                        <a:t>будут сдавать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ru-RU" sz="2000" b="1" dirty="0">
                          <a:solidFill>
                            <a:srgbClr val="2C3E50"/>
                          </a:solidFill>
                          <a:latin typeface="Georgia"/>
                        </a:rPr>
                        <a:t>формирование</a:t>
                      </a:r>
                    </a:p>
                    <a:p>
                      <a:pPr algn="l"/>
                      <a:r>
                        <a:rPr lang="ru-RU" sz="2000" b="1" dirty="0">
                          <a:solidFill>
                            <a:srgbClr val="2C3E50"/>
                          </a:solidFill>
                          <a:latin typeface="Georgia"/>
                        </a:rPr>
                        <a:t>«…разработать проект…» (задача)</a:t>
                      </a:r>
                      <a:br>
                        <a:rPr lang="ru-RU" sz="2000" b="1" dirty="0">
                          <a:solidFill>
                            <a:srgbClr val="2C3E50"/>
                          </a:solidFill>
                          <a:latin typeface="Georgia"/>
                        </a:rPr>
                      </a:br>
                      <a:r>
                        <a:rPr lang="ru-RU" sz="2000" b="1" dirty="0">
                          <a:solidFill>
                            <a:srgbClr val="2C3E50"/>
                          </a:solidFill>
                          <a:latin typeface="Georgia"/>
                        </a:rPr>
                        <a:t>«…проведение праздника…» (процесс</a:t>
                      </a:r>
                      <a:r>
                        <a:rPr lang="ru-RU" sz="2400" b="1" dirty="0">
                          <a:solidFill>
                            <a:srgbClr val="2C3E50"/>
                          </a:solidFill>
                          <a:latin typeface="Georgia"/>
                        </a:rPr>
                        <a:t>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2400" b="1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b="1" i="0" kern="1200" dirty="0" smtClean="0">
                          <a:solidFill>
                            <a:srgbClr val="00660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Использование в цели глагола в настоящем и прошедшем времени.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400" b="1" i="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Цель сформулирована как результат.</a:t>
                      </a:r>
                    </a:p>
                    <a:p>
                      <a:r>
                        <a:rPr lang="ru-RU" sz="2400" b="1" i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Пример</a:t>
                      </a:r>
                      <a:r>
                        <a:rPr lang="ru-RU" sz="2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ru-RU" sz="2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решила (решили, решено)</a:t>
                      </a:r>
                    </a:p>
                    <a:p>
                      <a:r>
                        <a:rPr lang="ru-RU" sz="2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научила (научились, обучены)</a:t>
                      </a:r>
                    </a:p>
                    <a:p>
                      <a:r>
                        <a:rPr lang="ru-RU" sz="2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сдала (сдали, сдано)</a:t>
                      </a:r>
                    </a:p>
                    <a:p>
                      <a:r>
                        <a:rPr lang="ru-RU" sz="2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сформировано</a:t>
                      </a:r>
                    </a:p>
                    <a:p>
                      <a:r>
                        <a:rPr lang="ru-RU" sz="2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2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«…разработала проект…», «…разработан проект…»</a:t>
                      </a:r>
                      <a:br>
                        <a:rPr lang="ru-RU" sz="2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«…провела праздник…», «…проведен праздник…»</a:t>
                      </a:r>
                    </a:p>
                    <a:p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4290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85785" y="357167"/>
            <a:ext cx="628654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4" name="Group 78"/>
          <p:cNvGraphicFramePr>
            <a:graphicFrameLocks/>
          </p:cNvGraphicFramePr>
          <p:nvPr/>
        </p:nvGraphicFramePr>
        <p:xfrm>
          <a:off x="395288" y="714356"/>
          <a:ext cx="8280400" cy="2072640"/>
        </p:xfrm>
        <a:graphic>
          <a:graphicData uri="http://schemas.openxmlformats.org/drawingml/2006/table">
            <a:tbl>
              <a:tblPr/>
              <a:tblGrid>
                <a:gridCol w="4141787"/>
                <a:gridCol w="4138613"/>
              </a:tblGrid>
              <a:tr h="13717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знаю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хочу узнать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14744" y="3071810"/>
            <a:ext cx="1651000" cy="1981200"/>
          </a:xfrm>
          <a:prstGeom prst="rect">
            <a:avLst/>
          </a:prstGeom>
          <a:noFill/>
        </p:spPr>
      </p:pic>
      <p:pic>
        <p:nvPicPr>
          <p:cNvPr id="6" name="Picture 6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8596" y="3071810"/>
            <a:ext cx="2555875" cy="3349625"/>
          </a:xfrm>
          <a:prstGeom prst="rect">
            <a:avLst/>
          </a:prstGeom>
          <a:noFill/>
        </p:spPr>
      </p:pic>
      <p:pic>
        <p:nvPicPr>
          <p:cNvPr id="7" name="Picture 62"/>
          <p:cNvPicPr>
            <a:picLocks noChangeAspect="1" noChangeArrowheads="1"/>
          </p:cNvPicPr>
          <p:nvPr/>
        </p:nvPicPr>
        <p:blipFill>
          <a:blip r:embed="rId5"/>
          <a:srcRect l="12056" r="17543"/>
          <a:stretch>
            <a:fillRect/>
          </a:stretch>
        </p:blipFill>
        <p:spPr>
          <a:xfrm>
            <a:off x="5857884" y="3143248"/>
            <a:ext cx="2879725" cy="3349625"/>
          </a:xfrm>
          <a:prstGeom prst="rect">
            <a:avLst/>
          </a:prstGeom>
          <a:noFill/>
        </p:spPr>
      </p:pic>
      <p:sp>
        <p:nvSpPr>
          <p:cNvPr id="8" name="Line 79"/>
          <p:cNvSpPr>
            <a:spLocks noChangeShapeType="1"/>
          </p:cNvSpPr>
          <p:nvPr/>
        </p:nvSpPr>
        <p:spPr bwMode="auto">
          <a:xfrm flipH="1">
            <a:off x="2500298" y="3714752"/>
            <a:ext cx="1152525" cy="863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" name="Line 80"/>
          <p:cNvSpPr>
            <a:spLocks noChangeShapeType="1"/>
          </p:cNvSpPr>
          <p:nvPr/>
        </p:nvSpPr>
        <p:spPr bwMode="auto">
          <a:xfrm>
            <a:off x="5357818" y="3786190"/>
            <a:ext cx="936625" cy="9366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00100" y="0"/>
            <a:ext cx="7143800" cy="714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 smtClean="0"/>
          </a:p>
          <a:p>
            <a:pPr lvl="0" algn="ctr"/>
            <a:endParaRPr lang="ru-RU" sz="3200" b="1" dirty="0" smtClean="0">
              <a:solidFill>
                <a:srgbClr val="0000FF"/>
              </a:solidFill>
            </a:endParaRPr>
          </a:p>
          <a:p>
            <a:pPr lvl="0"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Метод «</a:t>
            </a:r>
            <a:r>
              <a:rPr lang="ru-RU" sz="3200" b="1" i="1" dirty="0" smtClean="0"/>
              <a:t>Таблица ЗХУ»</a:t>
            </a:r>
            <a:endParaRPr lang="ru-RU" sz="3200" dirty="0" smtClean="0"/>
          </a:p>
          <a:p>
            <a:pPr lvl="0"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/>
              <a:t> 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85785" y="357167"/>
            <a:ext cx="628654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57224" y="357166"/>
            <a:ext cx="771530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АМО фазы «Определение ожиданий  </a:t>
            </a:r>
          </a:p>
          <a:p>
            <a:pPr algn="ctr"/>
            <a:r>
              <a:rPr lang="ru-RU" sz="2800" b="1" dirty="0" smtClean="0"/>
              <a:t>( опасений ) учащихся» </a:t>
            </a: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0" y="1785926"/>
            <a:ext cx="6643734" cy="2495550"/>
            <a:chOff x="930" y="2931"/>
            <a:chExt cx="4504" cy="1572"/>
          </a:xfrm>
        </p:grpSpPr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30" y="2931"/>
              <a:ext cx="2100" cy="157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7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34" y="2931"/>
              <a:ext cx="2100" cy="1538"/>
            </a:xfrm>
            <a:prstGeom prst="rect">
              <a:avLst/>
            </a:prstGeom>
            <a:noFill/>
            <a:ln w="28575">
              <a:solidFill>
                <a:srgbClr val="CC99FF"/>
              </a:solidFill>
              <a:miter lim="800000"/>
              <a:headEnd/>
              <a:tailEnd/>
            </a:ln>
          </p:spPr>
        </p:pic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1928794" y="4143380"/>
            <a:ext cx="6715172" cy="2357430"/>
            <a:chOff x="930" y="1207"/>
            <a:chExt cx="4458" cy="1572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30" y="1207"/>
              <a:ext cx="2100" cy="1566"/>
            </a:xfrm>
            <a:prstGeom prst="rect">
              <a:avLst/>
            </a:prstGeom>
            <a:noFill/>
            <a:ln w="28575">
              <a:solidFill>
                <a:srgbClr val="CC99FF"/>
              </a:solidFill>
              <a:miter lim="800000"/>
              <a:headEnd/>
              <a:tailEnd/>
            </a:ln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88" y="1207"/>
              <a:ext cx="2100" cy="1572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>
          <a:xfrm>
            <a:off x="500034" y="1357298"/>
            <a:ext cx="36433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14045" algn="ctr">
              <a:lnSpc>
                <a:spcPct val="100000"/>
              </a:lnSpc>
              <a:spcBef>
                <a:spcPts val="405"/>
              </a:spcBef>
            </a:pPr>
            <a:r>
              <a:rPr lang="ru-RU" sz="2000" b="1" i="1" dirty="0" smtClean="0">
                <a:solidFill>
                  <a:srgbClr val="0000FF"/>
                </a:solidFill>
                <a:latin typeface="Arial Black" pitchFamily="34" charset="0"/>
                <a:cs typeface="Constantia"/>
              </a:rPr>
              <a:t>«Я </a:t>
            </a:r>
            <a:r>
              <a:rPr lang="ru-RU" sz="2000" b="1" i="1" spc="-15" dirty="0" smtClean="0">
                <a:solidFill>
                  <a:srgbClr val="0000FF"/>
                </a:solidFill>
                <a:latin typeface="Arial Black" pitchFamily="34" charset="0"/>
                <a:cs typeface="Constantia"/>
              </a:rPr>
              <a:t>хочу</a:t>
            </a:r>
            <a:r>
              <a:rPr lang="ru-RU" sz="2000" b="1" i="1" spc="-60" dirty="0" smtClean="0">
                <a:solidFill>
                  <a:srgbClr val="0000FF"/>
                </a:solidFill>
                <a:latin typeface="Arial Black" pitchFamily="34" charset="0"/>
                <a:cs typeface="Constantia"/>
              </a:rPr>
              <a:t> </a:t>
            </a:r>
            <a:r>
              <a:rPr lang="ru-RU" sz="2000" b="1" i="1" spc="-5" dirty="0" smtClean="0">
                <a:solidFill>
                  <a:srgbClr val="0000FF"/>
                </a:solidFill>
                <a:latin typeface="Arial Black" pitchFamily="34" charset="0"/>
                <a:cs typeface="Constantia"/>
              </a:rPr>
              <a:t>научиться»</a:t>
            </a:r>
            <a:endParaRPr lang="ru-RU" sz="2000" b="1" dirty="0">
              <a:solidFill>
                <a:srgbClr val="0000FF"/>
              </a:solidFill>
              <a:latin typeface="Arial Black" pitchFamily="34" charset="0"/>
              <a:cs typeface="Constantia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00496" y="1357298"/>
            <a:ext cx="46434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2560">
              <a:lnSpc>
                <a:spcPct val="100000"/>
              </a:lnSpc>
            </a:pPr>
            <a:r>
              <a:rPr lang="ru-RU" sz="2000" b="1" i="1" spc="-5" dirty="0" smtClean="0">
                <a:solidFill>
                  <a:srgbClr val="003300"/>
                </a:solidFill>
                <a:latin typeface="Arial Black" pitchFamily="34" charset="0"/>
                <a:cs typeface="Constantia"/>
              </a:rPr>
              <a:t>«Диаграмма</a:t>
            </a:r>
            <a:r>
              <a:rPr lang="ru-RU" sz="2000" b="1" i="1" spc="-85" dirty="0" smtClean="0">
                <a:solidFill>
                  <a:srgbClr val="003300"/>
                </a:solidFill>
                <a:latin typeface="Arial Black" pitchFamily="34" charset="0"/>
                <a:cs typeface="Constantia"/>
              </a:rPr>
              <a:t> </a:t>
            </a:r>
            <a:r>
              <a:rPr lang="ru-RU" sz="2000" b="1" i="1" spc="-5" dirty="0" smtClean="0">
                <a:solidFill>
                  <a:srgbClr val="003300"/>
                </a:solidFill>
                <a:latin typeface="Arial Black" pitchFamily="34" charset="0"/>
                <a:cs typeface="Constantia"/>
              </a:rPr>
              <a:t>ожиданий»</a:t>
            </a:r>
            <a:endParaRPr lang="ru-RU" sz="2000" b="1" dirty="0">
              <a:solidFill>
                <a:srgbClr val="003300"/>
              </a:solidFill>
              <a:latin typeface="Arial Black" pitchFamily="34" charset="0"/>
              <a:cs typeface="Constantia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00826" y="1785926"/>
            <a:ext cx="26431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Franklin Gothic Heavy" pitchFamily="34" charset="0"/>
              </a:rPr>
              <a:t>Метод «Что у меня на сердце»</a:t>
            </a:r>
            <a:endParaRPr lang="ru-RU" sz="2400" b="1" dirty="0">
              <a:solidFill>
                <a:srgbClr val="C00000"/>
              </a:solidFill>
              <a:latin typeface="Franklin Gothic Heavy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ru-RU" b="1" dirty="0" smtClean="0">
                <a:solidFill>
                  <a:srgbClr val="C00000"/>
                </a:solidFill>
                <a:latin typeface="Franklin Gothic Heavy" pitchFamily="34" charset="0"/>
              </a:rPr>
              <a:t> </a:t>
            </a:r>
            <a:endParaRPr lang="ru-RU" b="1" dirty="0">
              <a:solidFill>
                <a:srgbClr val="C00000"/>
              </a:solidFill>
              <a:latin typeface="Franklin Gothic Heavy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85785" y="357167"/>
            <a:ext cx="628654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928670"/>
            <a:ext cx="85725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Иногда мы можем услышать в общении друг с другом такие слова «у меня легко на сердце» или «у меня тяжело на сердце». Начиная любое дело, человек имеет ожидания и опасения. Ожидания напоминают нам что-то лёгкое, воздушное, а опасения – тяжёлое.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Необходимо определить с учениками, когда и почему на уроке может быть «на сердце» тяжело, а когда легко, и с чем это связано. Для этого на одной стороне сердечка ученики пишут причины, отчего у них «на сердце», сейчас тяжело, и причины, отчего у них «на сердце» легко.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конце занятия мы вернёмся к этим сердечкам и узнаем, подтвердились ли ваши опасения или вам было уютно и комфортно на уроке.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728" y="0"/>
            <a:ext cx="6500858" cy="9286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 Метод </a:t>
            </a:r>
            <a:r>
              <a:rPr lang="ru-RU" sz="3200" b="1" dirty="0" smtClean="0">
                <a:solidFill>
                  <a:srgbClr val="FF0000"/>
                </a:solidFill>
                <a:latin typeface="Franklin Gothic Heavy" pitchFamily="34" charset="0"/>
              </a:rPr>
              <a:t>«Что у меня на сердце»</a:t>
            </a:r>
          </a:p>
          <a:p>
            <a:pPr algn="ctr"/>
            <a:endParaRPr lang="ru-RU" sz="3200" b="1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85785" y="357167"/>
            <a:ext cx="628654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357298"/>
            <a:ext cx="8286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Цель:  выяснить ожидания участников урока</a:t>
            </a:r>
          </a:p>
          <a:p>
            <a:r>
              <a:rPr lang="ru-RU" sz="3200" b="1" dirty="0" smtClean="0"/>
              <a:t>Материалы: лист бумаги А4, маркеры, ручки</a:t>
            </a:r>
          </a:p>
          <a:p>
            <a:r>
              <a:rPr lang="ru-RU" sz="3200" b="1" dirty="0" smtClean="0"/>
              <a:t>Проведение: участникам предлагается обвести свою ладонь на листе бумаги. </a:t>
            </a:r>
          </a:p>
          <a:p>
            <a:r>
              <a:rPr lang="ru-RU" sz="3200" b="1" dirty="0" smtClean="0"/>
              <a:t>На листе, на каждом пальчике,  нужно написать ответ на вопрос: «Чего я ожидаю  от урока?»  Ответы зачитываются вслух.  Затем листы прикрепляются к ватману на доске до окончания урока.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85984" y="285728"/>
            <a:ext cx="507209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Метод</a:t>
            </a:r>
            <a:r>
              <a:rPr lang="ru-RU" sz="3600" b="1" dirty="0" smtClean="0">
                <a:solidFill>
                  <a:srgbClr val="FF33CC"/>
                </a:solidFill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</a:rPr>
              <a:t>«Ладошки»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85785" y="357167"/>
            <a:ext cx="628654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57158" y="214290"/>
            <a:ext cx="5429288" cy="63094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262626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Участники: все обучающиеся.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Необходимые материалы: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Карточки с изображением солнышка и тучи для каждого ученика.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Проведение:  дети, уверенные в своих силах прикрепляют на доске с помощью магнитов солнышко, не уверенные – тучу.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Оценка результата: по количеству тучек в начале урока можно отследить неуверенных в своих способностях учеников; по количеству солнышек в конце урока можно судить о качестве усвоения  нового материала; имена, записанные на картинках с изображениями тучек, позволять планировать индивидуальную работу на следующих уроках по этой теме.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5" name="Picture 4" descr="s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1818" y="0"/>
            <a:ext cx="3332182" cy="3428976"/>
          </a:xfrm>
          <a:prstGeom prst="rect">
            <a:avLst/>
          </a:prstGeom>
          <a:noFill/>
        </p:spPr>
      </p:pic>
      <p:pic>
        <p:nvPicPr>
          <p:cNvPr id="6" name="Picture 5" descr="429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357562"/>
            <a:ext cx="3357554" cy="3203741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0" y="0"/>
            <a:ext cx="5786478" cy="857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Метод</a:t>
            </a:r>
            <a:r>
              <a:rPr lang="ru-RU" sz="36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«Солнышко и туча»</a:t>
            </a:r>
            <a:r>
              <a:rPr lang="ru-RU" sz="3600" b="1" dirty="0" smtClean="0">
                <a:solidFill>
                  <a:schemeClr val="bg1"/>
                </a:solidFill>
              </a:rPr>
              <a:t>  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Этапы начала образовательного мероприятия </a:t>
            </a:r>
            <a:endParaRPr sz="3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1214422"/>
            <a:ext cx="4357718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Инициация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3000372"/>
            <a:ext cx="4286280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Вхождение </a:t>
            </a:r>
          </a:p>
          <a:p>
            <a:pPr algn="ctr"/>
            <a:r>
              <a:rPr lang="ru-RU" sz="2800" b="1" dirty="0" smtClean="0"/>
              <a:t>в тему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4714884"/>
            <a:ext cx="4286280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Определение ожиданий  </a:t>
            </a:r>
          </a:p>
          <a:p>
            <a:pPr algn="ctr"/>
            <a:r>
              <a:rPr lang="ru-RU" sz="2800" b="1" dirty="0" smtClean="0"/>
              <a:t>( опасений ) учащихся </a:t>
            </a: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4786314" y="928670"/>
            <a:ext cx="285752" cy="5357850"/>
          </a:xfrm>
          <a:prstGeom prst="rightBrace">
            <a:avLst>
              <a:gd name="adj1" fmla="val 8333"/>
              <a:gd name="adj2" fmla="val 50617"/>
            </a:avLst>
          </a:prstGeom>
          <a:solidFill>
            <a:srgbClr val="00206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43504" y="2786058"/>
            <a:ext cx="3286148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Начало образовательного мероприятия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85785" y="357167"/>
            <a:ext cx="628654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428604"/>
            <a:ext cx="8229600" cy="98903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000108"/>
            <a:ext cx="828680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/>
              <a:t>Численность:</a:t>
            </a:r>
            <a:r>
              <a:rPr lang="ru-RU" sz="2800" b="1" dirty="0" smtClean="0"/>
              <a:t> – весь класс.</a:t>
            </a:r>
          </a:p>
          <a:p>
            <a:r>
              <a:rPr lang="ru-RU" sz="2800" b="1" u="sng" dirty="0" smtClean="0"/>
              <a:t>Время:</a:t>
            </a:r>
            <a:r>
              <a:rPr lang="ru-RU" sz="2800" b="1" dirty="0" smtClean="0"/>
              <a:t> – 10 минут.</a:t>
            </a:r>
          </a:p>
          <a:p>
            <a:r>
              <a:rPr lang="ru-RU" sz="2800" b="1" u="sng" dirty="0" smtClean="0"/>
              <a:t>Подготовка</a:t>
            </a:r>
            <a:r>
              <a:rPr lang="ru-RU" sz="2800" b="1" dirty="0" smtClean="0"/>
              <a:t>: Заготовленные заранее из цветной бумаги шаблоны яблок и лимонов, фломастеры, плакат, скотч.</a:t>
            </a:r>
            <a:br>
              <a:rPr lang="ru-RU" sz="2800" b="1" dirty="0" smtClean="0"/>
            </a:br>
            <a:r>
              <a:rPr lang="ru-RU" sz="2800" b="1" dirty="0" smtClean="0"/>
              <a:t>Заранее готовятся два больших плаката с нарисованным на каждом из них деревом. Одно дерево подписано “Яблоня”, второе – “Лимонное дерево”. Обучающимся раздаются также заранее вырезанные из бумаги крупные яблоки и лимоны.</a:t>
            </a:r>
            <a:br>
              <a:rPr lang="ru-RU" sz="2800" b="1" dirty="0" smtClean="0"/>
            </a:br>
            <a:r>
              <a:rPr lang="ru-RU" sz="2800" b="1" dirty="0" smtClean="0"/>
              <a:t>Учитель предлагает обучающимся попробовать более четко определить, что они ожидают (хотели бы получить) от обучения и чего опасаются. 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57356" y="214290"/>
            <a:ext cx="5786478" cy="857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Метод</a:t>
            </a:r>
            <a:r>
              <a:rPr lang="ru-RU" sz="36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Фруктовый сад</a:t>
            </a:r>
            <a:r>
              <a:rPr lang="ru-RU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a typeface="Times New Roman" pitchFamily="18" charset="0"/>
                <a:cs typeface="Times New Roman" pitchFamily="18" charset="0"/>
              </a:rPr>
              <a:t> »</a:t>
            </a:r>
            <a:r>
              <a:rPr lang="ru-RU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  <a:endParaRPr lang="ru-RU" sz="36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85785" y="357167"/>
            <a:ext cx="628654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Заголовок 6"/>
          <p:cNvSpPr txBox="1">
            <a:spLocks/>
          </p:cNvSpPr>
          <p:nvPr/>
        </p:nvSpPr>
        <p:spPr>
          <a:xfrm>
            <a:off x="0" y="214290"/>
            <a:ext cx="8686800" cy="75722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МЕТОД «ФРУКТОВЫЙ САД»</a:t>
            </a:r>
            <a:endParaRPr kumimoji="0" lang="ru-RU" sz="4400" b="1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Содержимое 10" descr="12857a4edda0.jpg"/>
          <p:cNvPicPr>
            <a:picLocks noChangeAspect="1"/>
          </p:cNvPicPr>
          <p:nvPr/>
        </p:nvPicPr>
        <p:blipFill>
          <a:blip r:embed="rId3" cstate="print">
            <a:lum bright="-2000" contrast="2000"/>
          </a:blip>
          <a:stretch>
            <a:fillRect/>
          </a:stretch>
        </p:blipFill>
        <p:spPr>
          <a:xfrm>
            <a:off x="571500" y="1142984"/>
            <a:ext cx="4000500" cy="462519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6" name="Волна 5"/>
          <p:cNvSpPr/>
          <p:nvPr/>
        </p:nvSpPr>
        <p:spPr>
          <a:xfrm>
            <a:off x="1643042" y="4286256"/>
            <a:ext cx="2286016" cy="785818"/>
          </a:xfrm>
          <a:prstGeom prst="wave">
            <a:avLst>
              <a:gd name="adj1" fmla="val 11587"/>
              <a:gd name="adj2" fmla="val 1731"/>
            </a:avLst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ОЖИДАНИЯ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Содержимое 11" descr="LemonTree.jpg"/>
          <p:cNvPicPr>
            <a:picLocks noChangeAspect="1"/>
          </p:cNvPicPr>
          <p:nvPr/>
        </p:nvPicPr>
        <p:blipFill>
          <a:blip r:embed="rId4" cstate="print">
            <a:lum bright="-3000" contrast="4000"/>
          </a:blip>
          <a:stretch>
            <a:fillRect/>
          </a:stretch>
        </p:blipFill>
        <p:spPr>
          <a:xfrm>
            <a:off x="4429124" y="1285860"/>
            <a:ext cx="3667126" cy="4857783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8" name="Волна 7"/>
          <p:cNvSpPr/>
          <p:nvPr/>
        </p:nvSpPr>
        <p:spPr>
          <a:xfrm>
            <a:off x="5286380" y="4214818"/>
            <a:ext cx="2286016" cy="785818"/>
          </a:xfrm>
          <a:prstGeom prst="wave">
            <a:avLst>
              <a:gd name="adj1" fmla="val 11587"/>
              <a:gd name="adj2" fmla="val 1731"/>
            </a:avLst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ОПАСЕНИЯ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2060"/>
                </a:solidFill>
              </a:rPr>
              <a:t>Этапы начала образовательного мероприятия </a:t>
            </a: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2000240"/>
            <a:ext cx="4286280" cy="1196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b="1" dirty="0" smtClean="0"/>
              <a:t>Инициация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3643314"/>
            <a:ext cx="4286280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Вхождение </a:t>
            </a:r>
          </a:p>
          <a:p>
            <a:pPr algn="ctr"/>
            <a:r>
              <a:rPr lang="ru-RU" sz="2800" b="1" dirty="0" smtClean="0"/>
              <a:t>в тему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5286388"/>
            <a:ext cx="4286280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Вхождение </a:t>
            </a:r>
          </a:p>
          <a:p>
            <a:pPr algn="ctr"/>
            <a:r>
              <a:rPr lang="ru-RU" sz="2800" b="1" dirty="0" smtClean="0"/>
              <a:t>в тему</a:t>
            </a: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4714876" y="1500150"/>
            <a:ext cx="285752" cy="5357850"/>
          </a:xfrm>
          <a:prstGeom prst="rightBrace">
            <a:avLst>
              <a:gd name="adj1" fmla="val 8333"/>
              <a:gd name="adj2" fmla="val 50617"/>
            </a:avLst>
          </a:prstGeom>
          <a:solidFill>
            <a:srgbClr val="00206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2066" y="3429000"/>
            <a:ext cx="3286148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Начало образовательного мероприятия </a:t>
            </a:r>
          </a:p>
        </p:txBody>
      </p:sp>
      <p:sp>
        <p:nvSpPr>
          <p:cNvPr id="9" name="object 2"/>
          <p:cNvSpPr/>
          <p:nvPr/>
        </p:nvSpPr>
        <p:spPr>
          <a:xfrm>
            <a:off x="0" y="-214338"/>
            <a:ext cx="9144000" cy="70723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514350" indent="-514350" algn="ctr">
              <a:buNone/>
              <a:defRPr/>
            </a:pPr>
            <a:endParaRPr lang="ru-RU" b="1" dirty="0" smtClean="0"/>
          </a:p>
          <a:p>
            <a:pPr marL="514350" indent="-514350" algn="ctr">
              <a:buNone/>
              <a:defRPr/>
            </a:pPr>
            <a:endParaRPr lang="ru-RU" b="1" dirty="0" smtClean="0"/>
          </a:p>
          <a:p>
            <a:pPr marL="514350" indent="-514350" algn="ctr"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Тема «ВОДА» </a:t>
            </a:r>
          </a:p>
          <a:p>
            <a:pPr marL="514350" indent="-514350" algn="ctr">
              <a:defRPr/>
            </a:pPr>
            <a:endParaRPr lang="en-US" sz="2800" b="1" i="1" u="sng" dirty="0" smtClean="0"/>
          </a:p>
          <a:p>
            <a:pPr marL="514350" indent="-514350" algn="ctr">
              <a:defRPr/>
            </a:pPr>
            <a:endParaRPr lang="en-US" sz="2800" b="1" i="1" u="sng" dirty="0" smtClean="0"/>
          </a:p>
          <a:p>
            <a:pPr marL="514350" indent="-514350" algn="ctr">
              <a:defRPr/>
            </a:pPr>
            <a:r>
              <a:rPr lang="ru-RU" sz="2800" b="1" i="1" u="sng" dirty="0" smtClean="0"/>
              <a:t>В чёрном ящике –</a:t>
            </a:r>
          </a:p>
          <a:p>
            <a:pPr marL="457200" indent="-457200">
              <a:defRPr/>
            </a:pPr>
            <a:r>
              <a:rPr lang="ru-RU" sz="2800" b="1" dirty="0" smtClean="0"/>
              <a:t>           1.Вещество, без которого невозможна жизнь растений, животных и человека.</a:t>
            </a:r>
          </a:p>
          <a:p>
            <a:pPr marL="457200" indent="-457200">
              <a:defRPr/>
            </a:pPr>
            <a:r>
              <a:rPr lang="ru-RU" sz="2800" b="1" dirty="0" smtClean="0"/>
              <a:t>           2. Это химическое соединение необходимо переваривания пищи в желудке.</a:t>
            </a:r>
          </a:p>
          <a:p>
            <a:pPr marL="457200" indent="-457200">
              <a:defRPr/>
            </a:pPr>
            <a:r>
              <a:rPr lang="ru-RU" sz="2800" b="1" dirty="0" smtClean="0"/>
              <a:t>          3.В сутки организм человека выделяет до 3 л   </a:t>
            </a:r>
          </a:p>
          <a:p>
            <a:pPr marL="457200" indent="-457200">
              <a:defRPr/>
            </a:pPr>
            <a:r>
              <a:rPr lang="ru-RU" sz="2800" b="1" dirty="0" smtClean="0"/>
              <a:t>       этого вещества.</a:t>
            </a:r>
          </a:p>
          <a:p>
            <a:pPr marL="457200" indent="-457200">
              <a:defRPr/>
            </a:pPr>
            <a:r>
              <a:rPr lang="ru-RU" sz="2800" b="1" dirty="0" smtClean="0"/>
              <a:t>         4. Без этого вещества невозможна жизнь на Земле.</a:t>
            </a:r>
          </a:p>
          <a:p>
            <a:pPr>
              <a:defRPr/>
            </a:pPr>
            <a:r>
              <a:rPr lang="ru-RU" sz="2800" b="1" dirty="0" smtClean="0"/>
              <a:t>        5. Поверхность суши на ¾ покрыта этим веществом.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28662" y="785794"/>
            <a:ext cx="714380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 smtClean="0"/>
          </a:p>
          <a:p>
            <a:pPr lvl="0" algn="ctr"/>
            <a:endParaRPr lang="ru-RU" sz="3200" b="1" dirty="0" smtClean="0">
              <a:solidFill>
                <a:srgbClr val="0000FF"/>
              </a:solidFill>
            </a:endParaRPr>
          </a:p>
          <a:p>
            <a:pPr lvl="0" algn="ctr"/>
            <a:endParaRPr lang="ru-RU" sz="3200" b="1" dirty="0" smtClean="0">
              <a:solidFill>
                <a:schemeClr val="bg1"/>
              </a:solidFill>
            </a:endParaRPr>
          </a:p>
          <a:p>
            <a:pPr lvl="0" algn="ctr"/>
            <a:r>
              <a:rPr lang="en-US" sz="3200" b="1" dirty="0" smtClean="0">
                <a:solidFill>
                  <a:schemeClr val="bg1"/>
                </a:solidFill>
              </a:rPr>
              <a:t>1.</a:t>
            </a:r>
            <a:r>
              <a:rPr lang="ru-RU" sz="3200" b="1" dirty="0" smtClean="0">
                <a:solidFill>
                  <a:schemeClr val="bg1"/>
                </a:solidFill>
              </a:rPr>
              <a:t>АМО «Чёрный ящик»</a:t>
            </a:r>
          </a:p>
          <a:p>
            <a:pPr algn="ctr"/>
            <a:r>
              <a:rPr lang="ru-RU" sz="3200" b="1" dirty="0" smtClean="0"/>
              <a:t> 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7866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85785" y="357167"/>
            <a:ext cx="628654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85729"/>
            <a:ext cx="821537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i="1" dirty="0" smtClean="0">
                <a:solidFill>
                  <a:schemeClr val="tx2"/>
                </a:solidFill>
              </a:rPr>
              <a:t> </a:t>
            </a:r>
          </a:p>
          <a:p>
            <a:pPr algn="ctr">
              <a:defRPr/>
            </a:pPr>
            <a:r>
              <a:rPr lang="ru-RU" sz="3200" b="1" i="1" dirty="0" smtClean="0">
                <a:solidFill>
                  <a:schemeClr val="tx2"/>
                </a:solidFill>
              </a:rPr>
              <a:t> </a:t>
            </a:r>
          </a:p>
          <a:p>
            <a:pPr>
              <a:defRPr/>
            </a:pPr>
            <a:endParaRPr lang="ru-RU" sz="2800" b="1" i="1" dirty="0" smtClean="0">
              <a:solidFill>
                <a:schemeClr val="tx2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57188" y="1714500"/>
            <a:ext cx="8288337" cy="3714764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marL="838200" marR="0" lvl="0" indent="-838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О каком веществе идет речь?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838200" marR="0" lvl="0" indent="-838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1.«Это вещество – </a:t>
            </a:r>
            <a:r>
              <a:rPr kumimoji="0" lang="ru-RU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элексир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жизни»</a:t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838200" marR="0" lvl="0" indent="-838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«Это самое необыкновенное вещество на Земле»</a:t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838200" marR="0" lvl="0" indent="-838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«Это вещество – настоящее чудо природы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8662" y="214290"/>
            <a:ext cx="7358114" cy="9286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2.</a:t>
            </a:r>
            <a:r>
              <a:rPr lang="ru-RU" sz="3200" b="1" i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АМО "Отсроченная отгадка» </a:t>
            </a:r>
            <a:endParaRPr lang="ru-RU" sz="32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4290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85785" y="357167"/>
            <a:ext cx="628654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4" name="Group 78"/>
          <p:cNvGraphicFramePr>
            <a:graphicFrameLocks/>
          </p:cNvGraphicFramePr>
          <p:nvPr/>
        </p:nvGraphicFramePr>
        <p:xfrm>
          <a:off x="357158" y="642918"/>
          <a:ext cx="8280400" cy="2072640"/>
        </p:xfrm>
        <a:graphic>
          <a:graphicData uri="http://schemas.openxmlformats.org/drawingml/2006/table">
            <a:tbl>
              <a:tblPr/>
              <a:tblGrid>
                <a:gridCol w="4141787"/>
                <a:gridCol w="4138613"/>
              </a:tblGrid>
              <a:tr h="42291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знаю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хочу узнать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</a:tr>
              <a:tr h="422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</a:tr>
              <a:tr h="422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</a:tr>
              <a:tr h="422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14744" y="2928934"/>
            <a:ext cx="1651000" cy="1981200"/>
          </a:xfrm>
          <a:prstGeom prst="rect">
            <a:avLst/>
          </a:prstGeom>
          <a:noFill/>
        </p:spPr>
      </p:pic>
      <p:pic>
        <p:nvPicPr>
          <p:cNvPr id="6" name="Picture 6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7158" y="3286124"/>
            <a:ext cx="2555875" cy="3349625"/>
          </a:xfrm>
          <a:prstGeom prst="rect">
            <a:avLst/>
          </a:prstGeom>
          <a:noFill/>
        </p:spPr>
      </p:pic>
      <p:pic>
        <p:nvPicPr>
          <p:cNvPr id="7" name="Picture 62"/>
          <p:cNvPicPr>
            <a:picLocks noChangeAspect="1" noChangeArrowheads="1"/>
          </p:cNvPicPr>
          <p:nvPr/>
        </p:nvPicPr>
        <p:blipFill>
          <a:blip r:embed="rId5"/>
          <a:srcRect l="12056" r="17543"/>
          <a:stretch>
            <a:fillRect/>
          </a:stretch>
        </p:blipFill>
        <p:spPr>
          <a:xfrm>
            <a:off x="5940425" y="3284538"/>
            <a:ext cx="2879725" cy="3349625"/>
          </a:xfrm>
          <a:prstGeom prst="rect">
            <a:avLst/>
          </a:prstGeom>
          <a:noFill/>
        </p:spPr>
      </p:pic>
      <p:sp>
        <p:nvSpPr>
          <p:cNvPr id="8" name="Line 79"/>
          <p:cNvSpPr>
            <a:spLocks noChangeShapeType="1"/>
          </p:cNvSpPr>
          <p:nvPr/>
        </p:nvSpPr>
        <p:spPr bwMode="auto">
          <a:xfrm flipH="1">
            <a:off x="2500298" y="3714752"/>
            <a:ext cx="1152525" cy="863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" name="Line 80"/>
          <p:cNvSpPr>
            <a:spLocks noChangeShapeType="1"/>
          </p:cNvSpPr>
          <p:nvPr/>
        </p:nvSpPr>
        <p:spPr bwMode="auto">
          <a:xfrm>
            <a:off x="5357818" y="3786190"/>
            <a:ext cx="936625" cy="9366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00100" y="0"/>
            <a:ext cx="7143800" cy="714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 smtClean="0"/>
          </a:p>
          <a:p>
            <a:pPr lvl="0" algn="ctr"/>
            <a:endParaRPr lang="ru-RU" sz="3200" b="1" dirty="0" smtClean="0">
              <a:solidFill>
                <a:srgbClr val="0000FF"/>
              </a:solidFill>
            </a:endParaRPr>
          </a:p>
          <a:p>
            <a:pPr lvl="0"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3.</a:t>
            </a:r>
            <a:r>
              <a:rPr lang="ru-RU" sz="3200" b="1" dirty="0" smtClean="0">
                <a:solidFill>
                  <a:schemeClr val="bg1"/>
                </a:solidFill>
              </a:rPr>
              <a:t>АМО «</a:t>
            </a:r>
            <a:r>
              <a:rPr lang="ru-RU" sz="3200" b="1" i="1" dirty="0" smtClean="0"/>
              <a:t>Таблица ЗХУ»</a:t>
            </a:r>
            <a:endParaRPr lang="ru-RU" sz="3200" dirty="0" smtClean="0"/>
          </a:p>
          <a:p>
            <a:pPr lvl="0"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/>
              <a:t> 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85785" y="357167"/>
            <a:ext cx="628654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Содержимое 3" descr="https://arhivurokov.ru/uploads/public/files/Statya%20%C2%ABStadiya%20vyzova%20v%20tekhnologii%20razvitiya%20kriticheskogo%20myshleniya5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928662" y="214290"/>
            <a:ext cx="7143800" cy="714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 smtClean="0"/>
          </a:p>
          <a:p>
            <a:pPr lvl="0" algn="ctr"/>
            <a:endParaRPr lang="ru-RU" sz="3200" b="1" dirty="0" smtClean="0">
              <a:solidFill>
                <a:srgbClr val="0000FF"/>
              </a:solidFill>
            </a:endParaRPr>
          </a:p>
          <a:p>
            <a:pPr lvl="0"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 «</a:t>
            </a:r>
            <a:r>
              <a:rPr lang="ru-RU" sz="3200" b="1" i="1" dirty="0" smtClean="0"/>
              <a:t>Таблица ЗХУ»</a:t>
            </a:r>
            <a:endParaRPr lang="ru-RU" sz="3200" dirty="0" smtClean="0"/>
          </a:p>
          <a:p>
            <a:pPr lvl="0"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/>
              <a:t> 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 </a:t>
            </a:r>
            <a:endParaRPr sz="2800" b="1">
              <a:solidFill>
                <a:srgbClr val="0000FF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14348" y="1500174"/>
            <a:ext cx="7772400" cy="63184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 вы думаете?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136339"/>
            <a:ext cx="83582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Что должен учитывать человек , используя то или иное вещество?</a:t>
            </a:r>
          </a:p>
          <a:p>
            <a:r>
              <a:rPr lang="ru-RU" sz="3200" b="1" dirty="0" smtClean="0"/>
              <a:t>Отчего зависят свойства веществ?</a:t>
            </a:r>
          </a:p>
          <a:p>
            <a:r>
              <a:rPr lang="ru-RU" sz="3200" b="1" dirty="0" smtClean="0"/>
              <a:t>Постройте логическую цепочку из слов:</a:t>
            </a:r>
          </a:p>
          <a:p>
            <a:r>
              <a:rPr lang="ru-RU" sz="3200" b="1" dirty="0" smtClean="0"/>
              <a:t>строение </a:t>
            </a:r>
          </a:p>
          <a:p>
            <a:r>
              <a:rPr lang="ru-RU" sz="3200" b="1" dirty="0" smtClean="0"/>
              <a:t>применение</a:t>
            </a:r>
          </a:p>
          <a:p>
            <a:r>
              <a:rPr lang="ru-RU" sz="3200" b="1" dirty="0" smtClean="0"/>
              <a:t>свойства</a:t>
            </a:r>
          </a:p>
          <a:p>
            <a:r>
              <a:rPr lang="ru-RU" sz="3200" b="1" dirty="0" smtClean="0"/>
              <a:t>состав</a:t>
            </a:r>
          </a:p>
          <a:p>
            <a:r>
              <a:rPr lang="ru-RU" sz="3200" b="1" dirty="0" err="1" smtClean="0">
                <a:solidFill>
                  <a:srgbClr val="C00000"/>
                </a:solidFill>
              </a:rPr>
              <a:t>Состав-строение-свойства-применение</a:t>
            </a: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5" name="Подзаголовок 1"/>
          <p:cNvSpPr txBox="1">
            <a:spLocks/>
          </p:cNvSpPr>
          <p:nvPr/>
        </p:nvSpPr>
        <p:spPr>
          <a:xfrm>
            <a:off x="285720" y="785794"/>
            <a:ext cx="8568952" cy="8572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Тема «Кристаллические решётки»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786" y="0"/>
            <a:ext cx="7786742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 smtClean="0"/>
          </a:p>
          <a:p>
            <a:pPr lvl="0" algn="ctr"/>
            <a:endParaRPr lang="ru-RU" sz="3200" b="1" dirty="0" smtClean="0">
              <a:solidFill>
                <a:srgbClr val="0000FF"/>
              </a:solidFill>
            </a:endParaRPr>
          </a:p>
          <a:p>
            <a:pPr lvl="0"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4</a:t>
            </a:r>
            <a:r>
              <a:rPr lang="en-US" sz="3200" b="1" dirty="0" smtClean="0">
                <a:solidFill>
                  <a:schemeClr val="bg1"/>
                </a:solidFill>
              </a:rPr>
              <a:t>.</a:t>
            </a:r>
            <a:r>
              <a:rPr lang="ru-RU" sz="3200" b="1" dirty="0" smtClean="0">
                <a:solidFill>
                  <a:schemeClr val="bg1"/>
                </a:solidFill>
              </a:rPr>
              <a:t>АМО</a:t>
            </a:r>
            <a:r>
              <a:rPr lang="ru-RU" sz="3200" b="1" dirty="0" smtClean="0">
                <a:solidFill>
                  <a:schemeClr val="bg1"/>
                </a:solidFill>
              </a:rPr>
              <a:t>«Перевёрнутые логические цепи» </a:t>
            </a:r>
          </a:p>
          <a:p>
            <a:pPr algn="ctr"/>
            <a:endParaRPr lang="ru-RU" sz="3200" dirty="0" smtClean="0"/>
          </a:p>
          <a:p>
            <a:pPr lvl="0"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/>
              <a:t> 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85785" y="357167"/>
            <a:ext cx="628654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8596" y="214290"/>
            <a:ext cx="8443914" cy="78581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5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.АМО «Блиц-опрос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 (отвечай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быстро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)»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714356"/>
            <a:ext cx="85725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Качественный состав воды?</a:t>
            </a:r>
          </a:p>
          <a:p>
            <a:pPr algn="ctr"/>
            <a:r>
              <a:rPr lang="ru-RU" sz="2400" b="1" dirty="0" smtClean="0"/>
              <a:t>Вид лабораторной посуды для переливания воды?</a:t>
            </a:r>
          </a:p>
          <a:p>
            <a:pPr algn="ctr"/>
            <a:r>
              <a:rPr lang="ru-RU" sz="2400" b="1" dirty="0" smtClean="0"/>
              <a:t>Температура кипения воды?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ru-RU" sz="2400" b="1" dirty="0" smtClean="0"/>
              <a:t>Какое из данных веществ не растворяется в воде: соль, уксусная кислота, глина, сахар, марганцовка?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ru-RU" sz="2400" b="1" dirty="0" smtClean="0"/>
              <a:t>Сколько дней человек может прожить без воды?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ru-RU" sz="2400" b="1" dirty="0" smtClean="0"/>
              <a:t>Какой из данных металлов быстрее всего прореагирует с водой: цинк, свинец, натрий, алюминий?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ru-RU" sz="2400" b="1" dirty="0" smtClean="0"/>
              <a:t>В какое время года вода различных водоемов самая прозрачная и не содержит в себе никаких микробов?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85785" y="357167"/>
            <a:ext cx="628654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9750" y="214290"/>
            <a:ext cx="8229600" cy="6905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5.АМО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«Найдите ошибки в тексте»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928670"/>
            <a:ext cx="828680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dirty="0" smtClean="0"/>
              <a:t> </a:t>
            </a:r>
            <a:endParaRPr lang="en-US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800" b="1" dirty="0" smtClean="0"/>
              <a:t>Вода – это вещество, молекулы которого состоят из двух атомов кислорода и одного атома водорода.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800" b="1" dirty="0" smtClean="0"/>
              <a:t>Вода легко замерзает при высокой температуре.</a:t>
            </a:r>
            <a:endParaRPr lang="en-US" sz="2800" b="1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800" b="1" dirty="0" smtClean="0"/>
              <a:t> С ней активно взаимодействуют натрий и оксид натрия.</a:t>
            </a:r>
            <a:endParaRPr lang="en-US" sz="2800" b="1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800" b="1" dirty="0" smtClean="0"/>
              <a:t> Она менее активно реагирует с цинком и медью.</a:t>
            </a:r>
            <a:endParaRPr lang="en-US" sz="2800" b="1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800" b="1" dirty="0" smtClean="0"/>
              <a:t>Вода – это универсальный растворитель.</a:t>
            </a:r>
            <a:endParaRPr lang="en-US" sz="2800" b="1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800" b="1" dirty="0" smtClean="0"/>
              <a:t>Это вещество, находящееся в природе сразу в трех агрегатных состояниях. </a:t>
            </a:r>
            <a:endParaRPr lang="en-US" sz="2800" b="1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800" b="1" dirty="0" smtClean="0"/>
              <a:t>При реакции воды с оксидом углерода (</a:t>
            </a:r>
            <a:r>
              <a:rPr lang="en-US" sz="2800" b="1" dirty="0" err="1" smtClean="0"/>
              <a:t>lV</a:t>
            </a:r>
            <a:r>
              <a:rPr lang="ru-RU" sz="2800" b="1" dirty="0" smtClean="0"/>
              <a:t>) образуется серная кислота. </a:t>
            </a:r>
            <a:endParaRPr lang="en-US" sz="2800" b="1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800" b="1" dirty="0" smtClean="0"/>
              <a:t>Воду можно получить при реакции сгорания хлора в кислороде.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85785" y="357167"/>
            <a:ext cx="628654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428604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6.АМО«Знаете ли Вы, что…»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056042"/>
            <a:ext cx="8215370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b="1" i="1" dirty="0" smtClean="0"/>
              <a:t>Человек может прожить без пищи </a:t>
            </a:r>
            <a:r>
              <a:rPr lang="ru-RU" sz="2400" b="1" i="1" dirty="0" smtClean="0">
                <a:solidFill>
                  <a:srgbClr val="002060"/>
                </a:solidFill>
              </a:rPr>
              <a:t>около 40 дней</a:t>
            </a:r>
            <a:r>
              <a:rPr lang="ru-RU" sz="2400" b="1" i="1" dirty="0" smtClean="0"/>
              <a:t>, а </a:t>
            </a:r>
            <a:r>
              <a:rPr lang="ru-RU" sz="2400" b="1" i="1" u="sng" dirty="0" smtClean="0">
                <a:solidFill>
                  <a:srgbClr val="002060"/>
                </a:solidFill>
              </a:rPr>
              <a:t>без воды – лишь 3 суток 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i="1" dirty="0" smtClean="0"/>
              <a:t>Верблюд может прожить без </a:t>
            </a:r>
            <a:r>
              <a:rPr lang="ru-RU" sz="2400" b="1" i="1" dirty="0" smtClean="0">
                <a:solidFill>
                  <a:srgbClr val="002060"/>
                </a:solidFill>
              </a:rPr>
              <a:t>воды 8 дней 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i="1" dirty="0" smtClean="0"/>
              <a:t> Тело человека </a:t>
            </a:r>
            <a:r>
              <a:rPr lang="ru-RU" sz="2400" b="1" i="1" dirty="0" smtClean="0">
                <a:solidFill>
                  <a:srgbClr val="002060"/>
                </a:solidFill>
              </a:rPr>
              <a:t>на 65% </a:t>
            </a:r>
            <a:r>
              <a:rPr lang="ru-RU" sz="2400" b="1" i="1" dirty="0" smtClean="0"/>
              <a:t>состоит из воды 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i="1" dirty="0" smtClean="0"/>
              <a:t>В теле ребенка </a:t>
            </a:r>
            <a:r>
              <a:rPr lang="ru-RU" sz="2400" b="1" i="1" dirty="0" smtClean="0">
                <a:solidFill>
                  <a:srgbClr val="002060"/>
                </a:solidFill>
              </a:rPr>
              <a:t>при весе 40 кг  34 кг воды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i="1" dirty="0" smtClean="0"/>
              <a:t>Потеря организмом </a:t>
            </a:r>
            <a:r>
              <a:rPr lang="ru-RU" sz="2400" b="1" i="1" dirty="0" smtClean="0">
                <a:solidFill>
                  <a:srgbClr val="002060"/>
                </a:solidFill>
              </a:rPr>
              <a:t>более 10% </a:t>
            </a:r>
            <a:r>
              <a:rPr lang="ru-RU" sz="2400" b="1" i="1" dirty="0" smtClean="0"/>
              <a:t>воды может привести к </a:t>
            </a:r>
            <a:r>
              <a:rPr lang="ru-RU" sz="2400" b="1" i="1" dirty="0" smtClean="0">
                <a:solidFill>
                  <a:srgbClr val="002060"/>
                </a:solidFill>
              </a:rPr>
              <a:t>смерти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i="1" dirty="0" smtClean="0"/>
              <a:t>Больше всего воды содержит </a:t>
            </a:r>
            <a:r>
              <a:rPr lang="ru-RU" sz="2400" b="1" i="1" dirty="0" smtClean="0">
                <a:solidFill>
                  <a:srgbClr val="002060"/>
                </a:solidFill>
              </a:rPr>
              <a:t>мозг – 81%. </a:t>
            </a:r>
            <a:r>
              <a:rPr lang="ru-RU" sz="2400" b="1" i="1" dirty="0" smtClean="0"/>
              <a:t>В крови и железах – </a:t>
            </a:r>
            <a:r>
              <a:rPr lang="ru-RU" sz="2400" b="1" i="1" dirty="0" smtClean="0">
                <a:solidFill>
                  <a:srgbClr val="002060"/>
                </a:solidFill>
              </a:rPr>
              <a:t>73-80% 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i="1" dirty="0" smtClean="0"/>
              <a:t>На </a:t>
            </a:r>
            <a:r>
              <a:rPr lang="ru-RU" sz="2400" b="1" i="1" dirty="0" smtClean="0">
                <a:solidFill>
                  <a:srgbClr val="002060"/>
                </a:solidFill>
              </a:rPr>
              <a:t>5 л крови </a:t>
            </a:r>
            <a:r>
              <a:rPr lang="ru-RU" sz="2400" b="1" i="1" dirty="0" smtClean="0"/>
              <a:t>взрослого человека приходится почти </a:t>
            </a:r>
            <a:r>
              <a:rPr lang="ru-RU" sz="2400" b="1" i="1" dirty="0" smtClean="0">
                <a:solidFill>
                  <a:srgbClr val="002060"/>
                </a:solidFill>
              </a:rPr>
              <a:t>4 л воды 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i="1" dirty="0" smtClean="0"/>
              <a:t>В мышцах – </a:t>
            </a:r>
            <a:r>
              <a:rPr lang="ru-RU" sz="2400" b="1" i="1" dirty="0" smtClean="0">
                <a:solidFill>
                  <a:srgbClr val="002060"/>
                </a:solidFill>
              </a:rPr>
              <a:t>от 50 до 75% </a:t>
            </a:r>
            <a:r>
              <a:rPr lang="ru-RU" sz="2400" b="1" i="1" dirty="0" smtClean="0"/>
              <a:t>воды, в костях – </a:t>
            </a:r>
            <a:r>
              <a:rPr lang="ru-RU" sz="2400" b="1" i="1" dirty="0" smtClean="0">
                <a:solidFill>
                  <a:srgbClr val="002060"/>
                </a:solidFill>
              </a:rPr>
              <a:t>от 22 до 34% </a:t>
            </a:r>
            <a:r>
              <a:rPr lang="ru-RU" sz="2400" b="1" i="1" dirty="0" smtClean="0"/>
              <a:t>воды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i="1" dirty="0" smtClean="0"/>
              <a:t>Вода в организме человека </a:t>
            </a:r>
            <a:r>
              <a:rPr lang="ru-RU" sz="2400" b="1" i="1" dirty="0" smtClean="0">
                <a:solidFill>
                  <a:srgbClr val="002060"/>
                </a:solidFill>
              </a:rPr>
              <a:t>растворяет </a:t>
            </a:r>
            <a:r>
              <a:rPr lang="ru-RU" sz="2400" b="1" i="1" dirty="0" smtClean="0"/>
              <a:t>вещества, помогает </a:t>
            </a:r>
            <a:r>
              <a:rPr lang="ru-RU" sz="2400" b="1" i="1" dirty="0" smtClean="0">
                <a:solidFill>
                  <a:srgbClr val="002060"/>
                </a:solidFill>
              </a:rPr>
              <a:t>переваривать</a:t>
            </a:r>
            <a:r>
              <a:rPr lang="ru-RU" sz="2400" b="1" i="1" dirty="0" smtClean="0"/>
              <a:t> пищу и </a:t>
            </a:r>
            <a:r>
              <a:rPr lang="ru-RU" sz="2400" b="1" i="1" dirty="0" smtClean="0">
                <a:solidFill>
                  <a:srgbClr val="002060"/>
                </a:solidFill>
              </a:rPr>
              <a:t>регулирует температуру </a:t>
            </a:r>
            <a:r>
              <a:rPr lang="ru-RU" sz="2400" b="1" i="1" dirty="0" smtClean="0"/>
              <a:t>нашего тела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i="1" dirty="0" smtClean="0"/>
              <a:t>Из организма человека </a:t>
            </a:r>
            <a:r>
              <a:rPr lang="ru-RU" sz="2400" b="1" i="1" dirty="0" smtClean="0">
                <a:solidFill>
                  <a:srgbClr val="002060"/>
                </a:solidFill>
              </a:rPr>
              <a:t>за сутки выделяется 3 л воды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just">
              <a:spcAft>
                <a:spcPts val="0"/>
              </a:spcAft>
            </a:pP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endParaRPr lang="ru-RU" dirty="0">
              <a:latin typeface="Times New Roman"/>
              <a:ea typeface="Times New Roman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85785" y="357167"/>
            <a:ext cx="628654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457200" y="642918"/>
            <a:ext cx="8229600" cy="6000792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32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1" i="1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05435">
              <a:spcBef>
                <a:spcPts val="420"/>
              </a:spcBef>
            </a:pPr>
            <a:r>
              <a:rPr lang="ru-RU" sz="3200" b="1" i="1" dirty="0" smtClean="0"/>
              <a:t>Методы:«Улыбнемся друг другу», «Японские поклоны»,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ru-RU" sz="3200" b="1" i="1" spc="-10" dirty="0" smtClean="0">
                <a:solidFill>
                  <a:srgbClr val="080808"/>
                </a:solidFill>
                <a:cs typeface="Constantia"/>
              </a:rPr>
              <a:t>«Подари</a:t>
            </a:r>
            <a:r>
              <a:rPr lang="ru-RU" sz="3200" b="1" i="1" spc="-85" dirty="0" smtClean="0">
                <a:solidFill>
                  <a:srgbClr val="080808"/>
                </a:solidFill>
                <a:cs typeface="Constantia"/>
              </a:rPr>
              <a:t> </a:t>
            </a:r>
            <a:r>
              <a:rPr lang="ru-RU" sz="3200" b="1" i="1" spc="-10" dirty="0" smtClean="0">
                <a:solidFill>
                  <a:srgbClr val="080808"/>
                </a:solidFill>
                <a:cs typeface="Constantia"/>
              </a:rPr>
              <a:t>улыбку»,</a:t>
            </a:r>
            <a:endParaRPr lang="ru-RU" sz="3200" b="1" dirty="0" smtClean="0">
              <a:cs typeface="Constantia"/>
            </a:endParaRPr>
          </a:p>
          <a:p>
            <a:pPr marL="358775"/>
            <a:r>
              <a:rPr lang="ru-RU" sz="3200" b="1" i="1" spc="-10" dirty="0" smtClean="0">
                <a:solidFill>
                  <a:srgbClr val="080808"/>
                </a:solidFill>
                <a:cs typeface="Constantia"/>
              </a:rPr>
              <a:t>«Невидимая</a:t>
            </a:r>
            <a:r>
              <a:rPr lang="ru-RU" sz="3200" b="1" i="1" spc="-40" dirty="0" smtClean="0">
                <a:solidFill>
                  <a:srgbClr val="080808"/>
                </a:solidFill>
                <a:cs typeface="Constantia"/>
              </a:rPr>
              <a:t> </a:t>
            </a:r>
            <a:r>
              <a:rPr lang="ru-RU" sz="3200" b="1" i="1" spc="-5" dirty="0" smtClean="0">
                <a:solidFill>
                  <a:srgbClr val="080808"/>
                </a:solidFill>
                <a:cs typeface="Constantia"/>
              </a:rPr>
              <a:t>связь»,</a:t>
            </a:r>
            <a:r>
              <a:rPr lang="ru-RU" sz="3200" b="1" i="1" dirty="0" smtClean="0">
                <a:solidFill>
                  <a:srgbClr val="080808"/>
                </a:solidFill>
                <a:cs typeface="Constantia"/>
              </a:rPr>
              <a:t>«</a:t>
            </a:r>
            <a:r>
              <a:rPr lang="ru-RU" sz="3200" b="1" i="1" spc="-45" dirty="0" smtClean="0">
                <a:solidFill>
                  <a:srgbClr val="080808"/>
                </a:solidFill>
                <a:cs typeface="Constantia"/>
              </a:rPr>
              <a:t>П</a:t>
            </a:r>
            <a:r>
              <a:rPr lang="ru-RU" sz="3200" b="1" i="1" spc="-15" dirty="0" smtClean="0">
                <a:solidFill>
                  <a:srgbClr val="080808"/>
                </a:solidFill>
                <a:cs typeface="Constantia"/>
              </a:rPr>
              <a:t>о</a:t>
            </a:r>
            <a:r>
              <a:rPr lang="ru-RU" sz="3200" b="1" i="1" spc="-5" dirty="0" smtClean="0">
                <a:solidFill>
                  <a:srgbClr val="080808"/>
                </a:solidFill>
                <a:cs typeface="Constantia"/>
              </a:rPr>
              <a:t>з</a:t>
            </a:r>
            <a:r>
              <a:rPr lang="ru-RU" sz="3200" b="1" i="1" spc="-25" dirty="0" smtClean="0">
                <a:solidFill>
                  <a:srgbClr val="080808"/>
                </a:solidFill>
                <a:cs typeface="Constantia"/>
              </a:rPr>
              <a:t>д</a:t>
            </a:r>
            <a:r>
              <a:rPr lang="ru-RU" sz="3200" b="1" i="1" dirty="0" smtClean="0">
                <a:solidFill>
                  <a:srgbClr val="080808"/>
                </a:solidFill>
                <a:cs typeface="Constantia"/>
              </a:rPr>
              <a:t>о</a:t>
            </a:r>
            <a:r>
              <a:rPr lang="ru-RU" sz="3200" b="1" i="1" spc="-5" dirty="0" smtClean="0">
                <a:solidFill>
                  <a:srgbClr val="080808"/>
                </a:solidFill>
                <a:cs typeface="Constantia"/>
              </a:rPr>
              <a:t>ров</a:t>
            </a:r>
            <a:r>
              <a:rPr lang="ru-RU" sz="3200" b="1" i="1" spc="-15" dirty="0" smtClean="0">
                <a:solidFill>
                  <a:srgbClr val="080808"/>
                </a:solidFill>
                <a:cs typeface="Constantia"/>
              </a:rPr>
              <a:t>а</a:t>
            </a:r>
            <a:r>
              <a:rPr lang="ru-RU" sz="3200" b="1" i="1" spc="-5" dirty="0" smtClean="0">
                <a:solidFill>
                  <a:srgbClr val="080808"/>
                </a:solidFill>
                <a:cs typeface="Constantia"/>
              </a:rPr>
              <a:t>й</a:t>
            </a:r>
            <a:r>
              <a:rPr lang="ru-RU" sz="3200" b="1" i="1" spc="-20" dirty="0" smtClean="0">
                <a:solidFill>
                  <a:srgbClr val="080808"/>
                </a:solidFill>
                <a:cs typeface="Constantia"/>
              </a:rPr>
              <a:t>с</a:t>
            </a:r>
            <a:r>
              <a:rPr lang="ru-RU" sz="3200" b="1" i="1" dirty="0" smtClean="0">
                <a:solidFill>
                  <a:srgbClr val="080808"/>
                </a:solidFill>
                <a:cs typeface="Constantia"/>
              </a:rPr>
              <a:t>я  </a:t>
            </a:r>
            <a:r>
              <a:rPr lang="ru-RU" sz="3200" b="1" i="1" spc="-5" dirty="0" smtClean="0">
                <a:solidFill>
                  <a:srgbClr val="080808"/>
                </a:solidFill>
                <a:cs typeface="Constantia"/>
              </a:rPr>
              <a:t>локтями</a:t>
            </a:r>
            <a:r>
              <a:rPr lang="ru-RU" sz="3200" b="1" spc="-5" dirty="0" smtClean="0">
                <a:solidFill>
                  <a:srgbClr val="080808"/>
                </a:solidFill>
                <a:cs typeface="Arial"/>
              </a:rPr>
              <a:t>»,</a:t>
            </a:r>
            <a:r>
              <a:rPr lang="ru-RU" sz="3200" b="1" i="1" dirty="0" smtClean="0"/>
              <a:t> «Поздоровайся глазами» ,</a:t>
            </a:r>
            <a:r>
              <a:rPr lang="ru-RU" sz="3200" b="1" dirty="0" smtClean="0">
                <a:solidFill>
                  <a:srgbClr val="FF0000"/>
                </a:solidFill>
                <a:latin typeface="Franklin Gothic Heavy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ea typeface="Calibri" pitchFamily="34" charset="0"/>
                <a:cs typeface="Times New Roman" pitchFamily="18" charset="0"/>
              </a:rPr>
              <a:t>«Поздороваемся ладошками!»,</a:t>
            </a:r>
            <a:endParaRPr lang="ru-RU" sz="3200" b="1" i="1" dirty="0" smtClean="0">
              <a:cs typeface="Arial"/>
            </a:endParaRPr>
          </a:p>
          <a:p>
            <a:pPr marL="305435"/>
            <a:r>
              <a:rPr lang="ru-RU" sz="3200" b="1" i="1" spc="-5" dirty="0" smtClean="0">
                <a:solidFill>
                  <a:srgbClr val="080808"/>
                </a:solidFill>
                <a:cs typeface="Constantia"/>
              </a:rPr>
              <a:t>«</a:t>
            </a:r>
            <a:r>
              <a:rPr lang="ru-RU" sz="3200" b="1" i="1" spc="-5" dirty="0" err="1" smtClean="0">
                <a:solidFill>
                  <a:srgbClr val="080808"/>
                </a:solidFill>
                <a:cs typeface="Constantia"/>
              </a:rPr>
              <a:t>Энергизатор</a:t>
            </a:r>
            <a:r>
              <a:rPr lang="ru-RU" sz="3200" b="1" i="1" spc="-5" dirty="0" smtClean="0">
                <a:solidFill>
                  <a:srgbClr val="080808"/>
                </a:solidFill>
                <a:cs typeface="Constantia"/>
              </a:rPr>
              <a:t>»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,</a:t>
            </a:r>
            <a:r>
              <a:rPr lang="ru-RU" sz="3200" b="1" i="1" dirty="0" smtClean="0"/>
              <a:t> 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«Измерим друг друга», «Летающие имена</a:t>
            </a:r>
            <a:r>
              <a:rPr lang="ru-RU" sz="3200" b="1" i="1" dirty="0" smtClean="0"/>
              <a:t>», «Мой цветок», «Галерея портретов»,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помогут начать урок, задать нужный ритм.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00232" y="428604"/>
            <a:ext cx="535785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АМО фазы «Инициация»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85785" y="357167"/>
            <a:ext cx="628654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20" y="285728"/>
            <a:ext cx="8643998" cy="19828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7.Восстановите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подпорченную дождем страничку книги, на которой описывались свойства воды 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357430"/>
            <a:ext cx="8215370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1. Р</a:t>
            </a:r>
            <a:r>
              <a:rPr lang="ru-RU" sz="32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+   Н</a:t>
            </a:r>
            <a:r>
              <a:rPr lang="ru-RU" sz="32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 = _________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_____ + Н</a:t>
            </a:r>
            <a:r>
              <a:rPr lang="ru-RU" sz="32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 =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(ОН)</a:t>
            </a:r>
            <a:r>
              <a:rPr lang="ru-RU" sz="32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3. _____ + _____ = 2 КОН + Н</a:t>
            </a:r>
            <a:r>
              <a:rPr lang="ru-RU" sz="32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↑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ru-RU" sz="32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+ _______ =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ru-RU" sz="32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32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 +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= __________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3643301" y="2357430"/>
            <a:ext cx="2857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43174" y="2857496"/>
            <a:ext cx="10080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ВаО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43504" y="2285992"/>
            <a:ext cx="1800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ru-RU" sz="28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sz="28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14546" y="3357562"/>
            <a:ext cx="7921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00430" y="3286124"/>
            <a:ext cx="1266825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 Н</a:t>
            </a:r>
            <a:r>
              <a:rPr lang="ru-RU" sz="3200" b="1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29058" y="3786190"/>
            <a:ext cx="958850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072066" y="4357694"/>
            <a:ext cx="15128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2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LiOH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85785" y="357167"/>
            <a:ext cx="628654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0143059">
            <a:off x="397409" y="3524769"/>
            <a:ext cx="8719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spc="-5" dirty="0" smtClean="0">
                <a:solidFill>
                  <a:srgbClr val="6F2F9F"/>
                </a:solidFill>
                <a:latin typeface="Constantia"/>
                <a:cs typeface="Constantia"/>
              </a:rPr>
              <a:t> </a:t>
            </a:r>
            <a:r>
              <a:rPr lang="ru-RU" sz="6000" b="1" spc="-5" dirty="0" smtClean="0">
                <a:solidFill>
                  <a:srgbClr val="6F2F9F"/>
                </a:solidFill>
                <a:latin typeface="Constantia"/>
                <a:cs typeface="Constantia"/>
              </a:rPr>
              <a:t>Желаю успеха!</a:t>
            </a:r>
            <a:endParaRPr lang="ru-RU" sz="6000" dirty="0"/>
          </a:p>
        </p:txBody>
      </p:sp>
      <p:pic>
        <p:nvPicPr>
          <p:cNvPr id="5" name="Picture 4" descr="s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571480"/>
            <a:ext cx="3332182" cy="34289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628" y="4357694"/>
            <a:ext cx="3714776" cy="2155462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66040" marR="5080" indent="1767839" algn="ctr">
              <a:lnSpc>
                <a:spcPct val="120100"/>
              </a:lnSpc>
              <a:tabLst>
                <a:tab pos="5043170" algn="l"/>
              </a:tabLst>
            </a:pPr>
            <a:r>
              <a:rPr lang="ru-RU" b="1" i="1" spc="-15" dirty="0" smtClean="0"/>
              <a:t>сайт      </a:t>
            </a:r>
            <a:r>
              <a:rPr lang="ru-RU" b="1" i="1" spc="-10" dirty="0" smtClean="0"/>
              <a:t>факультета  </a:t>
            </a:r>
            <a:r>
              <a:rPr lang="ru-RU" b="1" spc="-5" dirty="0" smtClean="0"/>
              <a:t>технологий</a:t>
            </a:r>
            <a:r>
              <a:rPr lang="ru-RU" b="1" spc="10" dirty="0" smtClean="0"/>
              <a:t> </a:t>
            </a:r>
            <a:r>
              <a:rPr lang="ru-RU" b="1" spc="-5" dirty="0" smtClean="0"/>
              <a:t>и</a:t>
            </a:r>
            <a:r>
              <a:rPr lang="ru-RU" b="1" dirty="0" smtClean="0"/>
              <a:t>н</a:t>
            </a:r>
            <a:r>
              <a:rPr lang="ru-RU" b="1" spc="-5" dirty="0" smtClean="0"/>
              <a:t>тера</a:t>
            </a:r>
            <a:r>
              <a:rPr lang="ru-RU" b="1" dirty="0" smtClean="0"/>
              <a:t>к</a:t>
            </a:r>
            <a:r>
              <a:rPr lang="ru-RU" b="1" spc="-5" dirty="0" smtClean="0"/>
              <a:t>тив</a:t>
            </a:r>
            <a:r>
              <a:rPr lang="ru-RU" b="1" dirty="0" smtClean="0"/>
              <a:t>н</a:t>
            </a:r>
            <a:r>
              <a:rPr lang="ru-RU" b="1" spc="-5" dirty="0" smtClean="0"/>
              <a:t>ого     о</a:t>
            </a:r>
            <a:r>
              <a:rPr lang="ru-RU" b="1" spc="-50" dirty="0" smtClean="0"/>
              <a:t>б</a:t>
            </a:r>
            <a:r>
              <a:rPr lang="ru-RU" b="1" spc="-5" dirty="0" smtClean="0"/>
              <a:t>уче</a:t>
            </a:r>
            <a:r>
              <a:rPr lang="ru-RU" b="1" dirty="0" smtClean="0"/>
              <a:t>н</a:t>
            </a:r>
            <a:r>
              <a:rPr lang="ru-RU" b="1" spc="-5" dirty="0" smtClean="0"/>
              <a:t>ия </a:t>
            </a:r>
            <a:r>
              <a:rPr lang="ru-RU" b="1" i="1" spc="-5" dirty="0" smtClean="0"/>
              <a:t>образовательного</a:t>
            </a:r>
            <a:r>
              <a:rPr lang="ru-RU" b="1" i="1" spc="-25" dirty="0" smtClean="0"/>
              <a:t> </a:t>
            </a:r>
            <a:r>
              <a:rPr lang="ru-RU" b="1" i="1" spc="-5" dirty="0" smtClean="0"/>
              <a:t>портала</a:t>
            </a:r>
          </a:p>
          <a:p>
            <a:pPr marL="136525" algn="r">
              <a:lnSpc>
                <a:spcPct val="100000"/>
              </a:lnSpc>
              <a:spcBef>
                <a:spcPts val="675"/>
              </a:spcBef>
            </a:pPr>
            <a:r>
              <a:rPr lang="ru-RU" b="1" i="1" spc="-20" dirty="0" smtClean="0">
                <a:latin typeface="Constantia"/>
                <a:cs typeface="Constantia"/>
              </a:rPr>
              <a:t>«Мой</a:t>
            </a:r>
            <a:r>
              <a:rPr lang="ru-RU" b="1" i="1" spc="-75" dirty="0" smtClean="0">
                <a:latin typeface="Constantia"/>
                <a:cs typeface="Constantia"/>
              </a:rPr>
              <a:t> </a:t>
            </a:r>
            <a:r>
              <a:rPr lang="ru-RU" b="1" i="1" spc="-5" dirty="0" smtClean="0">
                <a:latin typeface="Constantia"/>
                <a:cs typeface="Constantia"/>
              </a:rPr>
              <a:t>университет»</a:t>
            </a:r>
          </a:p>
          <a:p>
            <a:pPr marL="57785" algn="r">
              <a:lnSpc>
                <a:spcPct val="100000"/>
              </a:lnSpc>
              <a:spcBef>
                <a:spcPts val="670"/>
              </a:spcBef>
            </a:pPr>
            <a:r>
              <a:rPr lang="ru-RU" b="1" i="1" spc="-25" dirty="0" smtClean="0">
                <a:solidFill>
                  <a:schemeClr val="bg1"/>
                </a:solidFill>
                <a:latin typeface="Constantia" pitchFamily="18" charset="0"/>
                <a:cs typeface="Constantia"/>
                <a:hlinkClick r:id="rId4"/>
              </a:rPr>
              <a:t>http://www.moi-amour.ru</a:t>
            </a:r>
            <a:endParaRPr lang="ru-RU" b="1" i="1" spc="-25" dirty="0">
              <a:solidFill>
                <a:schemeClr val="bg1"/>
              </a:solidFill>
              <a:latin typeface="Constantia" pitchFamily="18" charset="0"/>
              <a:cs typeface="Constantia"/>
              <a:hlinkClick r:id="rId4"/>
            </a:endParaRPr>
          </a:p>
        </p:txBody>
      </p:sp>
      <p:pic>
        <p:nvPicPr>
          <p:cNvPr id="44034" name="Picture 2" descr="https://proxy.imgsmail.ru/?email=foteeva-v%40mail.ru&amp;e=1487775255&amp;h=0ceONLW9rI2HRvtAsOBgRw&amp;url171=c3RhdGljMS5tbHNlbmRydS5jb20vZGF0YS9idWlsZGVyLzM2MTA5NjkvMjAxNjEwMjQyMzE4NTkzMDJfMTAwXzEwMF8xXzAuanBlZw~~&amp;is_https=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5643578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85785" y="357167"/>
            <a:ext cx="628654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57158" y="714356"/>
            <a:ext cx="842968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u="sng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/>
              <a:t>Численность:</a:t>
            </a:r>
            <a:r>
              <a:rPr lang="ru-RU" b="1" dirty="0" smtClean="0"/>
              <a:t> – весь класс.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/>
              <a:t>Время:</a:t>
            </a:r>
            <a:r>
              <a:rPr lang="ru-RU" b="1" dirty="0" smtClean="0"/>
              <a:t> – 3–5 минут.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Уважаемые коллеги, для положительного настроя на работу  я предлагаю начать наше мероприятие с упражнения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Franklin Gothic Heavy" pitchFamily="34" charset="0"/>
                <a:ea typeface="Calibri" pitchFamily="34" charset="0"/>
                <a:cs typeface="Times New Roman" pitchFamily="18" charset="0"/>
              </a:rPr>
              <a:t>«Поздороваемся ладошками!» или « Ладошка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Franklin Gothic Heavy" pitchFamily="34" charset="0"/>
                <a:ea typeface="Calibri" pitchFamily="34" charset="0"/>
                <a:cs typeface="Times New Roman" pitchFamily="18" charset="0"/>
              </a:rPr>
              <a:t> желаний»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Franklin Gothic Heavy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Franklin Gothic Heavy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Пожелаем друг другу здоровья. Повернитесь друг к другу, посмотрите в глаза, улыбнитесь. Разверните ладони друг к другу, но не прикасайтесь. Теперь соединяем пальцы со словами: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Желаю (большой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Успеха (Указательный)</a:t>
            </a:r>
            <a:endParaRPr lang="en-US" sz="20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Большого (средний)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всем (мизинец)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Здравствуй ( всей ладонью)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- А теперь я хочу подарить вам свою ладошку на память и пожелать всем нам интересной и плодотворной работы.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00166" y="0"/>
            <a:ext cx="6429420" cy="11429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Инициация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Franklin Gothic Heavy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Franklin Gothic Heavy" pitchFamily="34" charset="0"/>
                <a:ea typeface="Calibri" pitchFamily="34" charset="0"/>
                <a:cs typeface="Times New Roman" pitchFamily="18" charset="0"/>
              </a:rPr>
              <a:t>Метод «Поздороваемся ладошками!» </a:t>
            </a:r>
            <a:endParaRPr lang="ru-RU" sz="2800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85785" y="357167"/>
            <a:ext cx="628654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1"/>
            <a:ext cx="878687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/>
              <a:t>Численность:</a:t>
            </a:r>
            <a:r>
              <a:rPr lang="ru-RU" sz="2000" b="1" dirty="0" smtClean="0"/>
              <a:t> – весь класс.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/>
              <a:t>Время:</a:t>
            </a:r>
            <a:r>
              <a:rPr lang="ru-RU" sz="2000" b="1" dirty="0" smtClean="0"/>
              <a:t> – 3–5 минут.</a:t>
            </a:r>
          </a:p>
          <a:p>
            <a:pPr algn="ctr"/>
            <a:r>
              <a:rPr lang="ru-RU" sz="2800" b="1" dirty="0" smtClean="0"/>
              <a:t>Здравствуйте! Какое у вас настроение? Поднимите карточку, цвет которой подходит вашему настроению. Если имеет место плохое настроение, педагог предлагает улучшить его, сделав другу комплимент. </a:t>
            </a:r>
          </a:p>
          <a:p>
            <a:pPr algn="ctr"/>
            <a:r>
              <a:rPr lang="ru-RU" sz="2800" b="1" dirty="0" smtClean="0"/>
              <a:t>Карточки различный цветов: зеленого цвета- хорошее настроение, желтого нейтральное, красного – плохое настроение Учитель объясняет детям, что они должны выразить своё настроение с помощью цвета карточки. Затем учитель предлагает улучшить настроение (при необходимости), сказав друг другу комплимент. </a:t>
            </a:r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14546" y="357166"/>
            <a:ext cx="4857752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Инициация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Franklin Gothic Heavy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Heavy" pitchFamily="34" charset="0"/>
                <a:ea typeface="Calibri" pitchFamily="34" charset="0"/>
                <a:cs typeface="Times New Roman" pitchFamily="18" charset="0"/>
              </a:rPr>
              <a:t>Метод </a:t>
            </a: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Heavy" pitchFamily="34" charset="0"/>
              </a:rPr>
              <a:t>«Комплимент» </a:t>
            </a:r>
          </a:p>
          <a:p>
            <a:pPr algn="ctr"/>
            <a:endParaRPr lang="ru-RU" sz="2800" b="1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85785" y="357167"/>
            <a:ext cx="628654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5919" y="357166"/>
            <a:ext cx="6429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/>
                </a:solidFill>
                <a:latin typeface="Franklin Gothic Heavy" pitchFamily="34" charset="0"/>
              </a:rPr>
              <a:t>Метод “Поздоровайся локтями”</a:t>
            </a:r>
            <a:endParaRPr lang="ru-RU" sz="2800" dirty="0">
              <a:solidFill>
                <a:schemeClr val="accent3"/>
              </a:solidFill>
              <a:latin typeface="Franklin Gothic Heavy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14282" y="785794"/>
            <a:ext cx="8572560" cy="607220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Численность: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весь класс.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Время: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3–5 минут.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Учитель просит учеников встать в круг. Затем он предлагает им рассчитаться на первый-второй-третий и сделать следующее: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Каждый “номер первый” складывает руки за головой так, чтобы локти были направлены в разные стороны;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Каждый “номер второй” упирается руками в бедра так, чтобы локти также были направлены вправо и влево;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Каждый “номер третий” нагибается вперед, кладет ладони на колени и выставляет локти в стороны.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Учитель говорит обучающимся, что на выполнение задания им дается только три минуты. За это время они должны поздороваться с как можно большим числом одноклассников, просто назвав свое имя и коснувшись друг друга локтями.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85785" y="357167"/>
            <a:ext cx="628654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28596" y="714356"/>
            <a:ext cx="8286808" cy="529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Franklin Gothic Heavy" pitchFamily="34" charset="0"/>
                <a:ea typeface="Times New Roman" pitchFamily="18" charset="0"/>
                <a:cs typeface="Times New Roman" pitchFamily="18" charset="0"/>
              </a:rPr>
              <a:t>Метод "Здороваемся глазами"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Franklin Gothic Heavy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3600" b="1" u="sng" dirty="0" smtClean="0"/>
              <a:t>Численность:</a:t>
            </a:r>
            <a:r>
              <a:rPr lang="ru-RU" sz="3600" b="1" dirty="0" smtClean="0"/>
              <a:t> – весь класс.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3600" b="1" u="sng" dirty="0" smtClean="0"/>
              <a:t>Время:</a:t>
            </a:r>
            <a:r>
              <a:rPr lang="ru-RU" sz="3600" b="1" dirty="0" smtClean="0"/>
              <a:t> –</a:t>
            </a:r>
            <a:r>
              <a:rPr lang="en-US" sz="3600" b="1" dirty="0" smtClean="0"/>
              <a:t>2-3</a:t>
            </a:r>
            <a:r>
              <a:rPr lang="ru-RU" sz="3600" b="1" dirty="0" smtClean="0"/>
              <a:t> минуты.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Сейчас я с каждым из вас поздороваюсь. Но поздороваюсь не словами, а молча - глазами. При этом постарайтесь глазами показать, какое у вас сегодня настроение.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85785" y="357167"/>
            <a:ext cx="628654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-93900"/>
            <a:ext cx="91440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rgbClr val="C00000"/>
                </a:solidFill>
                <a:latin typeface="Franklin Gothic Heavy" pitchFamily="34" charset="0"/>
                <a:cs typeface="Times New Roman" pitchFamily="18" charset="0"/>
              </a:rPr>
              <a:t>М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Franklin Gothic Heavy" pitchFamily="34" charset="0"/>
                <a:cs typeface="Times New Roman" pitchFamily="18" charset="0"/>
              </a:rPr>
              <a:t>етод «Рифмованное начало  урока»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haroni" pitchFamily="2" charset="-79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Всем, всем - добрый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день!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Прочь с дороги,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злая лень!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</a:b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Times New Roman" pitchFamily="18" charset="0"/>
                <a:cs typeface="Aharoni" pitchFamily="2" charset="-79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haroni" pitchFamily="2" charset="-79"/>
              </a:rPr>
              <a:t>-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Руки?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– НА МЕСТЕ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  Ноги?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– НА МЕСТЕ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  Локти? –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У   КРАЯ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  Спина? –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ПРЯМАЯ.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На уроке наши глаза внимательно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Смотрят и все …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(видят).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Уши внимательно слушают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И всё …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(слышат)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.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Голова хорошо …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(думает).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- Прозвенел и смолк звонок.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Начинается урок.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</a:b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haroni" pitchFamily="2" charset="-79"/>
                <a:ea typeface="Times New Roman" pitchFamily="18" charset="0"/>
                <a:cs typeface="Aharoni" pitchFamily="2" charset="-79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2313</Words>
  <Application>Microsoft Office PowerPoint</Application>
  <PresentationFormat>Экран (4:3)</PresentationFormat>
  <Paragraphs>831</Paragraphs>
  <Slides>41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Метод «Интересные факты»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 Этапы начала образовательного мероприятия   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Вера Андреевна</dc:creator>
  <cp:lastModifiedBy>Вера Андреевна</cp:lastModifiedBy>
  <cp:revision>120</cp:revision>
  <dcterms:created xsi:type="dcterms:W3CDTF">2017-02-02T13:17:37Z</dcterms:created>
  <dcterms:modified xsi:type="dcterms:W3CDTF">2017-03-13T11:28:24Z</dcterms:modified>
</cp:coreProperties>
</file>