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4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0493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565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53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969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202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061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313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368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874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749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588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91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38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099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07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27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89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14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25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38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  <a:defRPr sz="26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None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00B5FF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None/>
              <a:defRPr sz="1600" b="1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00B5FF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None/>
              <a:defRPr sz="1600" b="1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583362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Georgia"/>
              <a:buNone/>
              <a:def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Char char="•"/>
              <a:defRPr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Calibri"/>
              <a:buNone/>
              <a:defRPr sz="4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eorgia"/>
              <a:buNone/>
              <a:defRPr sz="21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 rot="10800000" flipH="1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Shape 7"/>
          <p:cNvSpPr txBox="1"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Shape 8"/>
          <p:cNvSpPr txBox="1"/>
          <p:nvPr/>
        </p:nvSpPr>
        <p:spPr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Shape 9"/>
          <p:cNvSpPr txBox="1"/>
          <p:nvPr/>
        </p:nvSpPr>
        <p:spPr>
          <a:xfrm rot="10800000" flipH="1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0"/>
          <p:cNvSpPr txBox="1"/>
          <p:nvPr/>
        </p:nvSpPr>
        <p:spPr>
          <a:xfrm rot="10800000" flipH="1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" name="Shape 15"/>
          <p:cNvSpPr txBox="1"/>
          <p:nvPr/>
        </p:nvSpPr>
        <p:spPr>
          <a:xfrm rot="10800000" flipH="1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" name="Shape 32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" name="Shape 33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Shape 100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Shape 101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Shape 128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Shape 129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583362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  <a:defRPr sz="1800" b="0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ctrTitle"/>
          </p:nvPr>
        </p:nvSpPr>
        <p:spPr>
          <a:xfrm>
            <a:off x="357187" y="1743075"/>
            <a:ext cx="84296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FBED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CAFBED"/>
                </a:solidFill>
                <a:latin typeface="Calibri"/>
                <a:ea typeface="Calibri"/>
                <a:cs typeface="Calibri"/>
                <a:sym typeface="Calibri"/>
              </a:rPr>
              <a:t>Аморфные и кристаллические вещества. Кристаллические решетки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78581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Закон постоянства состава </a:t>
            </a:r>
            <a:b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(Пруст, 1799-1803)</a:t>
            </a: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14375" y="2249487"/>
            <a:ext cx="7972425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None/>
            </a:pPr>
            <a:r>
              <a:rPr lang="en-US" sz="3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Молекулярные химические соединения независимо от способа их получения имеют постоянный состав и свойства.</a:t>
            </a:r>
            <a:endParaRPr/>
          </a:p>
        </p:txBody>
      </p:sp>
      <p:cxnSp>
        <p:nvCxnSpPr>
          <p:cNvPr id="244" name="Shape 244"/>
          <p:cNvCxnSpPr/>
          <p:nvPr/>
        </p:nvCxnSpPr>
        <p:spPr>
          <a:xfrm rot="5400000">
            <a:off x="34925" y="3106737"/>
            <a:ext cx="1500187" cy="1587"/>
          </a:xfrm>
          <a:prstGeom prst="straightConnector1">
            <a:avLst/>
          </a:prstGeom>
          <a:noFill/>
          <a:ln w="38100" cap="flat" cmpd="dbl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5715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Особенности аморфных веществ</a:t>
            </a: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571625"/>
            <a:ext cx="8229600" cy="500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3887" marR="0" lvl="0" indent="-5143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Нет строгого расположения частиц, нет кристаллической решетки.</a:t>
            </a:r>
            <a:endParaRPr/>
          </a:p>
          <a:p>
            <a:pPr marL="623887" marR="0" lvl="0" indent="-51434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Нет строго определенных Т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и Т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кип</a:t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37" y="3071812"/>
            <a:ext cx="3357562" cy="35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6375" y="3000375"/>
            <a:ext cx="3038475" cy="367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7143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Аморфные вещества</a:t>
            </a:r>
            <a:endParaRPr/>
          </a:p>
        </p:txBody>
      </p:sp>
      <p:pic>
        <p:nvPicPr>
          <p:cNvPr id="258" name="Shape 2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1714500"/>
            <a:ext cx="3500437" cy="350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1937" y="2286000"/>
            <a:ext cx="4554537" cy="36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7143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Аморфные вещества</a:t>
            </a:r>
            <a:endParaRPr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2571750"/>
            <a:ext cx="4743450" cy="39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9250" y="928687"/>
            <a:ext cx="3286125" cy="273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7143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Аморфные вещества</a:t>
            </a:r>
            <a:endParaRPr/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3286125"/>
            <a:ext cx="3810000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7687" y="1571625"/>
            <a:ext cx="4570412" cy="342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50006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Аморфные вещества</a:t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0062" y="1566862"/>
            <a:ext cx="4762500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37" y="1500187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429125"/>
            <a:ext cx="3786187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7143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Аморфные вещества</a:t>
            </a:r>
            <a:endParaRPr/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1785937"/>
            <a:ext cx="4357687" cy="326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875" y="2571750"/>
            <a:ext cx="428625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7143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Аморфные вещества</a:t>
            </a:r>
            <a:endParaRPr/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" y="1928812"/>
            <a:ext cx="4000500" cy="27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7" y="2071687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21431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Аморфные вещества</a:t>
            </a:r>
            <a:endParaRPr/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1071562"/>
            <a:ext cx="48291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7812" y="857250"/>
            <a:ext cx="3429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212" y="3500437"/>
            <a:ext cx="394335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7143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0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Задание.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Определите тип кристаллической решетки в веществах</a:t>
            </a:r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Georgia"/>
              <a:buNone/>
            </a:pPr>
            <a:r>
              <a:rPr lang="en-US" sz="3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KNO</a:t>
            </a:r>
            <a:r>
              <a:rPr lang="en-US" sz="36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Georgia"/>
              <a:buNone/>
            </a:pPr>
            <a:r>
              <a:rPr lang="en-US" sz="3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</a:t>
            </a:r>
            <a:r>
              <a:rPr lang="en-US" sz="36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Georgia"/>
              <a:buNone/>
            </a:pPr>
            <a:r>
              <a:rPr lang="en-US" sz="3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</a:t>
            </a:r>
            <a:r>
              <a:rPr lang="en-US" sz="36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Georgia"/>
              <a:buNone/>
            </a:pPr>
            <a:r>
              <a:rPr lang="en-US" sz="3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Georgia"/>
              <a:buNone/>
            </a:pPr>
            <a:r>
              <a:rPr lang="en-US" sz="3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Georgia"/>
              <a:buNone/>
            </a:pPr>
            <a:r>
              <a:rPr lang="en-US" sz="3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NaF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Georgia"/>
              <a:buNone/>
            </a:pPr>
            <a:r>
              <a:rPr lang="en-US" sz="3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Агрегатное состояние вещества </a:t>
            </a:r>
            <a:b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(на примере кислорода О</a:t>
            </a:r>
            <a:r>
              <a:rPr lang="en-US" sz="3600" b="0" i="0" u="none" strike="noStrike" cap="none" baseline="-2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777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60" name="Shape 160"/>
          <p:cNvCxnSpPr/>
          <p:nvPr/>
        </p:nvCxnSpPr>
        <p:spPr>
          <a:xfrm>
            <a:off x="285750" y="3784600"/>
            <a:ext cx="8501062" cy="1587"/>
          </a:xfrm>
          <a:prstGeom prst="straightConnector1">
            <a:avLst/>
          </a:prstGeom>
          <a:noFill/>
          <a:ln w="63500" cap="rnd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lg" len="lg"/>
          </a:ln>
        </p:spPr>
      </p:cxnSp>
      <p:cxnSp>
        <p:nvCxnSpPr>
          <p:cNvPr id="161" name="Shape 161"/>
          <p:cNvCxnSpPr/>
          <p:nvPr/>
        </p:nvCxnSpPr>
        <p:spPr>
          <a:xfrm rot="5400000">
            <a:off x="2463800" y="3751262"/>
            <a:ext cx="50165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2" name="Shape 162"/>
          <p:cNvCxnSpPr/>
          <p:nvPr/>
        </p:nvCxnSpPr>
        <p:spPr>
          <a:xfrm rot="5400000">
            <a:off x="4320381" y="3750468"/>
            <a:ext cx="501650" cy="158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 rot="5400000">
            <a:off x="6892925" y="3751262"/>
            <a:ext cx="50165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4" name="Shape 164"/>
          <p:cNvSpPr txBox="1"/>
          <p:nvPr/>
        </p:nvSpPr>
        <p:spPr>
          <a:xfrm>
            <a:off x="2214562" y="4059237"/>
            <a:ext cx="1092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- 218,8°</a:t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4143375" y="4059237"/>
            <a:ext cx="8810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- 194°</a:t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7021512" y="4071937"/>
            <a:ext cx="4333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0°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8264525" y="4071937"/>
            <a:ext cx="5937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en-US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t°, C</a:t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2389187" y="2857500"/>
            <a:ext cx="7826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 </a:t>
            </a:r>
            <a:r>
              <a:rPr lang="en-US" sz="2800" b="1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</a:t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4286250" y="2905125"/>
            <a:ext cx="9286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 </a:t>
            </a:r>
            <a:r>
              <a:rPr lang="en-US" sz="2800" b="1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кип</a:t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-214312" y="3357562"/>
            <a:ext cx="2928937" cy="857250"/>
          </a:xfrm>
          <a:custGeom>
            <a:avLst/>
            <a:gdLst/>
            <a:ahLst/>
            <a:cxnLst/>
            <a:rect l="0" t="0" r="0" b="0"/>
            <a:pathLst>
              <a:path w="2928958" h="857256" extrusionOk="0">
                <a:moveTo>
                  <a:pt x="1075257" y="15416"/>
                </a:moveTo>
                <a:lnTo>
                  <a:pt x="1075257" y="15416"/>
                </a:lnTo>
                <a:cubicBezTo>
                  <a:pt x="1292661" y="-2126"/>
                  <a:pt x="1521001" y="-4736"/>
                  <a:pt x="1742418" y="7790"/>
                </a:cubicBezTo>
                <a:cubicBezTo>
                  <a:pt x="1963835" y="20317"/>
                  <a:pt x="2172402" y="47645"/>
                  <a:pt x="2351809" y="87637"/>
                </a:cubicBezTo>
                <a:cubicBezTo>
                  <a:pt x="2531215" y="127629"/>
                  <a:pt x="2676659" y="179215"/>
                  <a:pt x="2776765" y="238360"/>
                </a:cubicBezTo>
                <a:cubicBezTo>
                  <a:pt x="2876871" y="297506"/>
                  <a:pt x="2928960" y="362627"/>
                  <a:pt x="2928957" y="428631"/>
                </a:cubicBezTo>
                <a:lnTo>
                  <a:pt x="1464479" y="428628"/>
                </a:lnTo>
                <a:close/>
              </a:path>
              <a:path w="2928958" h="857256" fill="none" extrusionOk="0">
                <a:moveTo>
                  <a:pt x="1075257" y="15416"/>
                </a:moveTo>
                <a:lnTo>
                  <a:pt x="1075257" y="15416"/>
                </a:lnTo>
                <a:cubicBezTo>
                  <a:pt x="1292661" y="-2126"/>
                  <a:pt x="1521001" y="-4736"/>
                  <a:pt x="1742418" y="7790"/>
                </a:cubicBezTo>
                <a:cubicBezTo>
                  <a:pt x="1963835" y="20317"/>
                  <a:pt x="2172402" y="47645"/>
                  <a:pt x="2351809" y="87637"/>
                </a:cubicBezTo>
                <a:cubicBezTo>
                  <a:pt x="2531215" y="127629"/>
                  <a:pt x="2676659" y="179215"/>
                  <a:pt x="2776765" y="238360"/>
                </a:cubicBezTo>
                <a:cubicBezTo>
                  <a:pt x="2876871" y="297506"/>
                  <a:pt x="2928960" y="362627"/>
                  <a:pt x="2928957" y="428631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714625" y="3357562"/>
            <a:ext cx="1857375" cy="785812"/>
          </a:xfrm>
          <a:custGeom>
            <a:avLst/>
            <a:gdLst/>
            <a:ahLst/>
            <a:cxnLst/>
            <a:rect l="0" t="0" r="0" b="0"/>
            <a:pathLst>
              <a:path w="1857388" h="785818" extrusionOk="0">
                <a:moveTo>
                  <a:pt x="2299" y="420541"/>
                </a:moveTo>
                <a:lnTo>
                  <a:pt x="2299" y="420541"/>
                </a:lnTo>
                <a:cubicBezTo>
                  <a:pt x="-15413" y="314245"/>
                  <a:pt x="69822" y="209345"/>
                  <a:pt x="238274" y="130126"/>
                </a:cubicBezTo>
                <a:cubicBezTo>
                  <a:pt x="406726" y="50906"/>
                  <a:pt x="644308" y="3992"/>
                  <a:pt x="896020" y="243"/>
                </a:cubicBezTo>
                <a:cubicBezTo>
                  <a:pt x="1147731" y="-3505"/>
                  <a:pt x="1392523" y="36224"/>
                  <a:pt x="1573726" y="110235"/>
                </a:cubicBezTo>
                <a:cubicBezTo>
                  <a:pt x="1754928" y="184247"/>
                  <a:pt x="1857389" y="286351"/>
                  <a:pt x="1857387" y="392911"/>
                </a:cubicBezTo>
                <a:lnTo>
                  <a:pt x="928694" y="392909"/>
                </a:lnTo>
                <a:close/>
              </a:path>
              <a:path w="1857388" h="785818" fill="none" extrusionOk="0">
                <a:moveTo>
                  <a:pt x="2299" y="420541"/>
                </a:moveTo>
                <a:lnTo>
                  <a:pt x="2299" y="420541"/>
                </a:lnTo>
                <a:cubicBezTo>
                  <a:pt x="-15413" y="314245"/>
                  <a:pt x="69822" y="209345"/>
                  <a:pt x="238274" y="130126"/>
                </a:cubicBezTo>
                <a:cubicBezTo>
                  <a:pt x="406726" y="50906"/>
                  <a:pt x="644308" y="3992"/>
                  <a:pt x="896020" y="243"/>
                </a:cubicBezTo>
                <a:cubicBezTo>
                  <a:pt x="1147731" y="-3505"/>
                  <a:pt x="1392523" y="36224"/>
                  <a:pt x="1573726" y="110235"/>
                </a:cubicBezTo>
                <a:cubicBezTo>
                  <a:pt x="1754928" y="184247"/>
                  <a:pt x="1857389" y="286351"/>
                  <a:pt x="1857387" y="392911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4578350" y="3328987"/>
            <a:ext cx="3803650" cy="444500"/>
          </a:xfrm>
          <a:prstGeom prst="arc">
            <a:avLst>
              <a:gd name="adj1" fmla="val 13602746"/>
              <a:gd name="adj2" fmla="val 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25500" y="3357562"/>
            <a:ext cx="11747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твердое</a:t>
            </a: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3155950" y="3357562"/>
            <a:ext cx="11303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жидкое</a:t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5754687" y="3386137"/>
            <a:ext cx="5635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газ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5715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Особенности кристаллических веществ</a:t>
            </a: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571625"/>
            <a:ext cx="8229600" cy="500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3887" marR="0" lvl="0" indent="-5143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Строгое расположение частиц, образующих кристаллическую решетку </a:t>
            </a:r>
            <a:endParaRPr/>
          </a:p>
          <a:p>
            <a:pPr marL="623887" marR="0" lvl="0" indent="-51434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Строго определенные Т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и Т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кип</a:t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286125"/>
            <a:ext cx="3856037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5429250" y="4000500"/>
            <a:ext cx="30797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Узлы кристаллической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решетки</a:t>
            </a:r>
            <a:endParaRPr/>
          </a:p>
        </p:txBody>
      </p:sp>
      <p:cxnSp>
        <p:nvCxnSpPr>
          <p:cNvPr id="184" name="Shape 184"/>
          <p:cNvCxnSpPr/>
          <p:nvPr/>
        </p:nvCxnSpPr>
        <p:spPr>
          <a:xfrm rot="10800000">
            <a:off x="4429125" y="3857625"/>
            <a:ext cx="1071562" cy="35718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85" name="Shape 185"/>
          <p:cNvCxnSpPr/>
          <p:nvPr/>
        </p:nvCxnSpPr>
        <p:spPr>
          <a:xfrm flipH="1">
            <a:off x="4357687" y="4354512"/>
            <a:ext cx="1071562" cy="431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86" name="Shape 186"/>
          <p:cNvCxnSpPr/>
          <p:nvPr/>
        </p:nvCxnSpPr>
        <p:spPr>
          <a:xfrm flipH="1">
            <a:off x="4357687" y="4643437"/>
            <a:ext cx="1143000" cy="107156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64293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Типы кристаллических решеток</a:t>
            </a:r>
            <a:endParaRPr/>
          </a:p>
        </p:txBody>
      </p:sp>
      <p:pic>
        <p:nvPicPr>
          <p:cNvPr id="192" name="Shape 1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0687" y="1566862"/>
            <a:ext cx="8278812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50482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Ионная кристаллическая решетка</a:t>
            </a:r>
            <a:endParaRPr/>
          </a:p>
        </p:txBody>
      </p:sp>
      <p:pic>
        <p:nvPicPr>
          <p:cNvPr id="198" name="Shape 1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2071687"/>
            <a:ext cx="2960687" cy="393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3286125" y="1500187"/>
            <a:ext cx="5400675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узлах решетки 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ионы.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Химическая связь 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ионная.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Свойства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веществ: </a:t>
            </a:r>
            <a:b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1) относительно высокая твердость, прочность, </a:t>
            </a:r>
            <a:b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 хрупкость, </a:t>
            </a:r>
            <a:b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3) термостойкость, </a:t>
            </a:r>
            <a:b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4) тугоплавкость, </a:t>
            </a:r>
            <a:b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5) нелетучесть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Примеры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соли (NaCl, K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), основания (Ca(OH)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NaOH)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6312" y="1089025"/>
            <a:ext cx="3595687" cy="269716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50482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Атомная кристаллическая решетка</a:t>
            </a: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3786187" y="1357312"/>
            <a:ext cx="5400675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Georgia"/>
              <a:buNone/>
            </a:pPr>
            <a:r>
              <a:rPr lang="en-US" sz="26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узлах решетки</a:t>
            </a: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атомы.</a:t>
            </a:r>
            <a:endParaRPr/>
          </a:p>
          <a:p>
            <a:pPr marL="365125" marR="0" lvl="0" indent="-255587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Georgia"/>
              <a:buNone/>
            </a:pPr>
            <a:r>
              <a:rPr lang="en-US" sz="26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Химическая связь</a:t>
            </a: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ковалентная неполярная.</a:t>
            </a:r>
            <a:endParaRPr/>
          </a:p>
          <a:p>
            <a:pPr marL="365125" marR="0" lvl="0" indent="-255587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Georgia"/>
              <a:buNone/>
            </a:pPr>
            <a:r>
              <a:rPr lang="en-US" sz="26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Свойства</a:t>
            </a: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веществ: </a:t>
            </a:r>
            <a:b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1) очень высокая твердость, прочность, </a:t>
            </a:r>
            <a:b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 очень высокая Тпл (алмаз 3500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С),</a:t>
            </a:r>
            <a:b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3) тугоплавкость,</a:t>
            </a:r>
            <a:endParaRPr/>
          </a:p>
          <a:p>
            <a:pPr marL="365125" marR="0" lvl="0" indent="-255587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Georgia"/>
              <a:buNone/>
            </a:pP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4) практически нерастворимы, </a:t>
            </a:r>
            <a:b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5) нелетучесть</a:t>
            </a:r>
            <a:endParaRPr/>
          </a:p>
          <a:p>
            <a:pPr marL="365125" marR="0" lvl="0" indent="-255587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Georgia"/>
              <a:buNone/>
            </a:pPr>
            <a:r>
              <a:rPr lang="en-US" sz="26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Примеры</a:t>
            </a: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простые вещества (алмаз, графит, бор и др.), сложные вещества (Al</a:t>
            </a:r>
            <a:r>
              <a:rPr lang="en-US" sz="26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26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SiO</a:t>
            </a:r>
            <a:r>
              <a:rPr lang="en-US" sz="26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26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1625" y="3929062"/>
            <a:ext cx="2363787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571500" y="1833562"/>
            <a:ext cx="12128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алмаз</a:t>
            </a: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71437" y="5976937"/>
            <a:ext cx="14446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графит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4071937"/>
            <a:ext cx="3284537" cy="257333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35718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Молекулярная кристаллическая решетка</a:t>
            </a: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786187" y="1143000"/>
            <a:ext cx="5400675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узлах решетки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молекулы.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Химическая связь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ковалентная полярная и неполярная.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Свойства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веществ: </a:t>
            </a:r>
            <a:b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1) малая твердость, прочность, </a:t>
            </a:r>
            <a:b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 низкие Тпл, Ткип, </a:t>
            </a:r>
            <a:b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3) при комнатной Т обычно жидкость или газ, </a:t>
            </a:r>
            <a:b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4) высокая летучесть.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Примеры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простые вещества (H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N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O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F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P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S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Ne, He), сложные вещества (СО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H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O, сахар С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22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 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др.) </a:t>
            </a:r>
            <a:endParaRPr/>
          </a:p>
        </p:txBody>
      </p:sp>
      <p:pic>
        <p:nvPicPr>
          <p:cNvPr id="217" name="Shape 2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65250" y="1214437"/>
            <a:ext cx="23495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71437" y="1357312"/>
            <a:ext cx="1314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йод   I</a:t>
            </a:r>
            <a:r>
              <a:rPr lang="en-US" sz="2800" b="1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0" y="3500437"/>
            <a:ext cx="37719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углекислый  газ   СО</a:t>
            </a:r>
            <a:r>
              <a:rPr lang="en-US" sz="2800" b="1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0" y="1428750"/>
            <a:ext cx="3457575" cy="25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42862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Молекулярная кристаллическая решетка</a:t>
            </a: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35731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Белый фосфор Р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4648200" y="135731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Сера S</a:t>
            </a:r>
            <a:r>
              <a:rPr lang="en-US" sz="2800" b="0" i="0" u="none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2000250"/>
            <a:ext cx="3571875" cy="31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1937" y="4000500"/>
            <a:ext cx="47625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847248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Металлическая кристаллическая решетка</a:t>
            </a: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786187" y="1357312"/>
            <a:ext cx="5400675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узлах решетки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атом-ионы.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Химическая связь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металлическая.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Свойства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веществ: </a:t>
            </a:r>
            <a:b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1) металлический блеск, </a:t>
            </a:r>
            <a:b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 тепло- и электропроводность,</a:t>
            </a:r>
            <a:b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3) ковкость и пластичность,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4) непрозрачность.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Примеры</a:t>
            </a:r>
            <a:r>
              <a:rPr lang="en-US" sz="2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металлы</a:t>
            </a:r>
            <a:endParaRPr/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368425"/>
            <a:ext cx="2773362" cy="241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62" y="4143375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Городская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ородская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(4:3)</PresentationFormat>
  <Paragraphs>66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</vt:lpstr>
      <vt:lpstr>Georgia</vt:lpstr>
      <vt:lpstr>Noto Sans Symbols</vt:lpstr>
      <vt:lpstr>1_Городская</vt:lpstr>
      <vt:lpstr>Городская</vt:lpstr>
      <vt:lpstr>2_Городская</vt:lpstr>
      <vt:lpstr>3_Городская</vt:lpstr>
      <vt:lpstr>Аморфные и кристаллические вещества. Кристаллические решетки</vt:lpstr>
      <vt:lpstr>Агрегатное состояние вещества  (на примере кислорода О2)</vt:lpstr>
      <vt:lpstr>Особенности кристаллических веществ</vt:lpstr>
      <vt:lpstr>Типы кристаллических решеток</vt:lpstr>
      <vt:lpstr>Ионная кристаллическая решетка</vt:lpstr>
      <vt:lpstr>Атомная кристаллическая решетка</vt:lpstr>
      <vt:lpstr>Молекулярная кристаллическая решетка</vt:lpstr>
      <vt:lpstr>Молекулярная кристаллическая решетка</vt:lpstr>
      <vt:lpstr>Металлическая кристаллическая решетка</vt:lpstr>
      <vt:lpstr>Закон постоянства состава  (Пруст, 1799-1803)</vt:lpstr>
      <vt:lpstr>Особенности аморфных веществ</vt:lpstr>
      <vt:lpstr>Аморфные вещества</vt:lpstr>
      <vt:lpstr>Аморфные вещества</vt:lpstr>
      <vt:lpstr>Аморфные вещества</vt:lpstr>
      <vt:lpstr>Аморфные вещества</vt:lpstr>
      <vt:lpstr>Аморфные вещества</vt:lpstr>
      <vt:lpstr>Аморфные вещества</vt:lpstr>
      <vt:lpstr>Аморфные вещества</vt:lpstr>
      <vt:lpstr>Задание. Определите тип кристаллической решетки в веществах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Аморфные и кристаллические вещества. Кристаллические решетки</dc:title>
  <cp:lastModifiedBy>Farkhad Tarikhov</cp:lastModifiedBy>
  <cp:revision>2</cp:revision>
  <dcterms:modified xsi:type="dcterms:W3CDTF">2020-09-23T03:55:44Z</dcterms:modified>
</cp:coreProperties>
</file>