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2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90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5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3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5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2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8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0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3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8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0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1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5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6D08F9-3799-4B1A-BA48-90B460B632F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AC3BBA-E27C-4FD4-8821-643E1BB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5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9407C3-3A28-4761-BCFF-C0C3E14B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развития транспортно- экономических связей в современных условиях хозяйствования.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AC87C-2835-455C-BDA6-F8F6E8C08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42" y="2019455"/>
            <a:ext cx="6295197" cy="47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9EEAD6-7C21-4D1D-B8A5-1C23A1D281C0}"/>
              </a:ext>
            </a:extLst>
          </p:cNvPr>
          <p:cNvSpPr/>
          <p:nvPr/>
        </p:nvSpPr>
        <p:spPr>
          <a:xfrm>
            <a:off x="145366" y="136548"/>
            <a:ext cx="11901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дальнейшего анализа рынка автотранспортных услуг Липецкого региона предлагается определить основные характерные черты конкуренции участников рынка АТУ, в том числе и с позиции цивилизованного рынка (цивилизованная конкуренция), адекватности требованиям времени управленческих механизмов экономических отношений (табл. 4).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D1F098-A8AB-4296-9879-C1C8520C3DED}"/>
              </a:ext>
            </a:extLst>
          </p:cNvPr>
          <p:cNvSpPr/>
          <p:nvPr/>
        </p:nvSpPr>
        <p:spPr>
          <a:xfrm>
            <a:off x="1406768" y="1336877"/>
            <a:ext cx="9847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Таблица 4. Классификационная характеристика рынка автотранспортных услуг Липецкого региона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27E70F4-A6C9-4A02-94C2-A3D3FA757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48073"/>
              </p:ext>
            </p:extLst>
          </p:nvPr>
        </p:nvGraphicFramePr>
        <p:xfrm>
          <a:off x="1161757" y="2084675"/>
          <a:ext cx="8932984" cy="454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5740187" imgH="4219439" progId="Word.Document.12">
                  <p:embed/>
                </p:oleObj>
              </mc:Choice>
              <mc:Fallback>
                <p:oleObj name="Document" r:id="rId3" imgW="5740187" imgH="4219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1757" y="2084675"/>
                        <a:ext cx="8932984" cy="454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3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17FD1D-4239-4868-8D8A-76B277D37E14}"/>
              </a:ext>
            </a:extLst>
          </p:cNvPr>
          <p:cNvSpPr/>
          <p:nvPr/>
        </p:nvSpPr>
        <p:spPr>
          <a:xfrm>
            <a:off x="0" y="122481"/>
            <a:ext cx="11774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 общеэкономической точки зрения все формы и схемы интеграции ГАТ в силу специфики автотранспортной деятельности можно разделить на укрупненные группы (табл. 5):</a:t>
            </a:r>
          </a:p>
          <a:p>
            <a:r>
              <a:rPr lang="ru-RU" sz="2000" dirty="0"/>
              <a:t>  первая группа – ресурсное направление интеграции;</a:t>
            </a:r>
          </a:p>
          <a:p>
            <a:r>
              <a:rPr lang="ru-RU" sz="2000" dirty="0"/>
              <a:t>  вторая группа – маркетинговое направление интеграции;</a:t>
            </a:r>
          </a:p>
          <a:p>
            <a:r>
              <a:rPr lang="ru-RU" sz="2000" dirty="0"/>
              <a:t> третья группа – социальное направление интеграции.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124AC-85E5-4613-9998-C460532F4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4" b="18913"/>
          <a:stretch/>
        </p:blipFill>
        <p:spPr>
          <a:xfrm>
            <a:off x="439067" y="1876178"/>
            <a:ext cx="10896524" cy="49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6355BA-1DB2-4E05-8BCE-2EE922CC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073" y="1"/>
            <a:ext cx="128325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3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F5D4A3-5B78-4F26-B066-05148054102D}"/>
              </a:ext>
            </a:extLst>
          </p:cNvPr>
          <p:cNvSpPr/>
          <p:nvPr/>
        </p:nvSpPr>
        <p:spPr>
          <a:xfrm>
            <a:off x="0" y="13972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Экономическая модель определения эффективной мощности субъекта хозяйствования как интегрированной структуры на основе принципов синергетики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0468E8-D13B-4CD4-BC3C-3DBB8C3DD4C3}"/>
              </a:ext>
            </a:extLst>
          </p:cNvPr>
          <p:cNvSpPr/>
          <p:nvPr/>
        </p:nvSpPr>
        <p:spPr>
          <a:xfrm>
            <a:off x="0" y="78606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Реализация эффекта масштаба при укрупнении автотранспортного бизнеса оправдана только в случае рационального использования ресурсов, следовательно, прежде всего регулирования </a:t>
            </a:r>
          </a:p>
          <a:p>
            <a:r>
              <a:rPr lang="ru-RU" dirty="0"/>
              <a:t>уровня постоянных расходов ГАТП. Для дальнейшего исследования целесообразности укрупнения автотранспортных предприятий был проведен отбор показателей, отражающих влияние уровня постоянных затрат на финансовое состояние предприятия: запас финансовой прочности (ЗФП), операционный рычаг ( ОР), коэффициент ликвидности денежного потока (КЛДП). Именно эти показатели отражают взаимосвязь объемов реализации, выручки, переменных и постоянных затрат , прибыли от реализации, в то же время эти показатели реагируют на увеличение доли постоянных затрат в части роста предпринимательского риска.</a:t>
            </a:r>
          </a:p>
          <a:p>
            <a:pPr algn="ctr"/>
            <a:r>
              <a:rPr lang="ru-RU" dirty="0"/>
              <a:t>ЗФП = </a:t>
            </a:r>
            <a:r>
              <a:rPr lang="ru-RU" dirty="0" err="1"/>
              <a:t>Вр</a:t>
            </a:r>
            <a:r>
              <a:rPr lang="ru-RU" dirty="0"/>
              <a:t> – ТБ,	</a:t>
            </a:r>
          </a:p>
          <a:p>
            <a:r>
              <a:rPr lang="ru-RU" dirty="0"/>
              <a:t>где ЗФП – запас финансовой прочности.</a:t>
            </a:r>
          </a:p>
          <a:p>
            <a:r>
              <a:rPr lang="ru-RU" dirty="0"/>
              <a:t>Для определения запаса финансовой прочности в относительном выражении предлагается рассчитывать коэффициент запаса финансовой прочности:</a:t>
            </a:r>
          </a:p>
          <a:p>
            <a:pPr algn="ctr"/>
            <a:r>
              <a:rPr lang="ru-RU" dirty="0" err="1"/>
              <a:t>Кзфп</a:t>
            </a:r>
            <a:r>
              <a:rPr lang="ru-RU" dirty="0"/>
              <a:t> = (</a:t>
            </a:r>
            <a:r>
              <a:rPr lang="ru-RU" dirty="0" err="1"/>
              <a:t>Вр</a:t>
            </a:r>
            <a:r>
              <a:rPr lang="ru-RU" dirty="0"/>
              <a:t> – ТБ) / </a:t>
            </a:r>
            <a:r>
              <a:rPr lang="ru-RU" dirty="0" err="1"/>
              <a:t>Вр</a:t>
            </a:r>
            <a:r>
              <a:rPr lang="ru-RU" dirty="0"/>
              <a:t>,	</a:t>
            </a:r>
          </a:p>
          <a:p>
            <a:r>
              <a:rPr lang="ru-RU" dirty="0"/>
              <a:t>где </a:t>
            </a:r>
            <a:r>
              <a:rPr lang="ru-RU" dirty="0" err="1"/>
              <a:t>Кзфп</a:t>
            </a:r>
            <a:r>
              <a:rPr lang="ru-RU" dirty="0"/>
              <a:t> – коэффициент запаса финансовой прочности.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27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EB462-2E8F-4F72-BD4A-AA1CE51D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84" y="1899308"/>
            <a:ext cx="5742432" cy="8244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DF0B9-2E5F-48A5-8D6F-8F6622D5A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84" y="2617352"/>
            <a:ext cx="5742432" cy="104089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AE75DD-1378-4DE8-AF95-D2C9693D0980}"/>
              </a:ext>
            </a:extLst>
          </p:cNvPr>
          <p:cNvSpPr/>
          <p:nvPr/>
        </p:nvSpPr>
        <p:spPr>
          <a:xfrm>
            <a:off x="445476" y="674988"/>
            <a:ext cx="10991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определяется операционный рычаг или операционный леверидж.</a:t>
            </a:r>
          </a:p>
          <a:p>
            <a:r>
              <a:rPr lang="ru-RU" dirty="0"/>
              <a:t>Операционный рычаг – показатель, позволяющий определить, на сколько процентов изменяется прибыль предприятия в зависимости от изменен я выручки предприятия на 1%.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9B011B-9C20-4FF0-9663-7D4EC0ED503B}"/>
              </a:ext>
            </a:extLst>
          </p:cNvPr>
          <p:cNvSpPr/>
          <p:nvPr/>
        </p:nvSpPr>
        <p:spPr>
          <a:xfrm>
            <a:off x="445476" y="3838530"/>
            <a:ext cx="10991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ОР – операционный рычаг.</a:t>
            </a:r>
          </a:p>
          <a:p>
            <a:endParaRPr lang="ru-RU" dirty="0"/>
          </a:p>
          <a:p>
            <a:r>
              <a:rPr lang="ru-RU" dirty="0"/>
              <a:t>Этот эффект обусловлен различной степенью влияния степени затрат постоянных и затрат переменных при изменении объемов производства.</a:t>
            </a:r>
          </a:p>
          <a:p>
            <a:r>
              <a:rPr lang="ru-RU" dirty="0"/>
              <a:t>Чем больше уровень затрат постоянных и больше сила воздействия операционного рычага, тем выше вероятность финансовых потерь при сокращении объема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35284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94D3D1-CA5B-4B76-890B-B05D69DDB4D2}"/>
              </a:ext>
            </a:extLst>
          </p:cNvPr>
          <p:cNvSpPr/>
          <p:nvPr/>
        </p:nvSpPr>
        <p:spPr>
          <a:xfrm>
            <a:off x="0" y="1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Используя величину операционного рычага, можно определить изменение прибыли в процентах при заданном значении изменения выручки:</a:t>
            </a:r>
          </a:p>
          <a:p>
            <a:endParaRPr lang="ru-RU" dirty="0"/>
          </a:p>
          <a:p>
            <a:pPr algn="ctr"/>
            <a:r>
              <a:rPr lang="ru-RU" dirty="0"/>
              <a:t>П = ОР  </a:t>
            </a:r>
            <a:r>
              <a:rPr lang="ru-RU" dirty="0" err="1"/>
              <a:t>Вр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Где П – изменение прибыли, %; </a:t>
            </a:r>
            <a:r>
              <a:rPr lang="ru-RU" dirty="0" err="1"/>
              <a:t>Вр</a:t>
            </a:r>
            <a:r>
              <a:rPr lang="ru-RU" dirty="0"/>
              <a:t> – изменение выручки, %. Указывая на темп падения прибыли с каждым процентом</a:t>
            </a:r>
          </a:p>
          <a:p>
            <a:r>
              <a:rPr lang="ru-RU" dirty="0"/>
              <a:t>снижения выручки, сила операционного рычага свидетельствует об уровне предпринимательского риска данного предприятия. Действие основано на том, что наличие в составе операционных затрат всех видов постоянных затрат приводит к тому, что при изменении объема реализации продукции сумма операционной прибыли изменяется всегда более высокими темпами.</a:t>
            </a:r>
          </a:p>
          <a:p>
            <a:r>
              <a:rPr lang="ru-RU" dirty="0"/>
              <a:t>При неопределенной рыночной позиции операционный рычаг показывает возможность потерь. Показатель операционного рычага часто применяют для оценки предпринимательского риска: чем выше числовое значение, тем выше риск.</a:t>
            </a:r>
          </a:p>
          <a:p>
            <a:r>
              <a:rPr lang="ru-RU" dirty="0"/>
              <a:t>Управление операционным рычагом может осуществляться путем воздействия как на постоянные, так и на переменные операционные затраты.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99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3BFABC-6D43-4BC5-8A72-A4CB65F1EA98}"/>
              </a:ext>
            </a:extLst>
          </p:cNvPr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управлении затратами постоянными учитываются:</a:t>
            </a:r>
          </a:p>
          <a:p>
            <a:endParaRPr lang="ru-RU" dirty="0"/>
          </a:p>
          <a:p>
            <a:r>
              <a:rPr lang="ru-RU" dirty="0"/>
              <a:t>-	отраслевая особенность;</a:t>
            </a:r>
          </a:p>
          <a:p>
            <a:r>
              <a:rPr lang="ru-RU" dirty="0"/>
              <a:t>-	дифференциация уровня механизации и автоматизации;</a:t>
            </a:r>
          </a:p>
          <a:p>
            <a:r>
              <a:rPr lang="ru-RU" dirty="0"/>
              <a:t>-	существенное сокращение накладных расходов при неблагоприятной конъюнктуре товарного рынка;</a:t>
            </a:r>
          </a:p>
          <a:p>
            <a:r>
              <a:rPr lang="ru-RU" dirty="0"/>
              <a:t>-	продажа части неиспользуемого оборудования и нематериальных активов с целью снижения амортизационных отчислений;</a:t>
            </a:r>
          </a:p>
          <a:p>
            <a:r>
              <a:rPr lang="ru-RU" dirty="0"/>
              <a:t>-	использование краткосрочных форм лизинга машин, оборудования;</a:t>
            </a:r>
          </a:p>
          <a:p>
            <a:r>
              <a:rPr lang="ru-RU" dirty="0"/>
              <a:t>-	сокращение объемов потребляемых коммуникационных услуг. При управлении затратами переменными основным ориентиром должно быть обеспечение их постоянной экономии. Преодоление предприятием точки безубыточности ведет к росту суммы маржинальной прибыли и позволяет быстрее преодолеть эту точку за счет:</a:t>
            </a:r>
          </a:p>
          <a:p>
            <a:r>
              <a:rPr lang="ru-RU" dirty="0"/>
              <a:t>-	снижения численности работников основного и вспомогательного производства при обеспечении роста производительности их труда;</a:t>
            </a:r>
          </a:p>
          <a:p>
            <a:r>
              <a:rPr lang="ru-RU" dirty="0"/>
              <a:t>-	сокращения размеров запасов сырья, материалов, готовой продукции в периоды неблагоприятной конъюнктуры товарного рынка;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обеспечения выгодных для предприятия условий поставки сырья и материалов.</a:t>
            </a:r>
          </a:p>
          <a:p>
            <a:r>
              <a:rPr lang="ru-RU" dirty="0"/>
              <a:t>Планирование и контроль постоянных расходов, а также их доли в выручке ГАТП целесообразно проводить как до укрупнения(слияния) организаций, так и после формирования корпоративной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120095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54F8A-88CF-4B2C-B94E-6CC2CCDDD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34" y="327952"/>
            <a:ext cx="8374158" cy="276693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CDAC2D-0ADB-4D67-BDF7-6FFEBE1F8F31}"/>
              </a:ext>
            </a:extLst>
          </p:cNvPr>
          <p:cNvSpPr/>
          <p:nvPr/>
        </p:nvSpPr>
        <p:spPr>
          <a:xfrm>
            <a:off x="436097" y="3198951"/>
            <a:ext cx="11324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образом, укрупнение автотранспортного бизнеса Липецкого региона с использованием интеграционных схем позволит экономистам решать задачи эффективного управления финансовым состоянием автотранспортных предприятий за счет регулирования доли постоянных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val="1049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5C7F75-90E9-4AC4-8FBE-415958C94698}"/>
              </a:ext>
            </a:extLst>
          </p:cNvPr>
          <p:cNvSpPr/>
          <p:nvPr/>
        </p:nvSpPr>
        <p:spPr>
          <a:xfrm>
            <a:off x="140677" y="58847"/>
            <a:ext cx="120513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Вопросы и задания</a:t>
            </a:r>
          </a:p>
          <a:p>
            <a:endParaRPr lang="ru-RU" sz="2000" dirty="0"/>
          </a:p>
          <a:p>
            <a:r>
              <a:rPr lang="ru-RU" sz="2000" dirty="0"/>
              <a:t>1. Как оценить концентрацию рынка по индексу </a:t>
            </a:r>
            <a:r>
              <a:rPr lang="ru-RU" sz="2000" dirty="0" err="1"/>
              <a:t>Херфиндаля-Хиршмана</a:t>
            </a:r>
            <a:r>
              <a:rPr lang="ru-RU" sz="2000" dirty="0"/>
              <a:t> (HHI)?</a:t>
            </a:r>
          </a:p>
          <a:p>
            <a:endParaRPr lang="ru-RU" sz="2000" dirty="0"/>
          </a:p>
          <a:p>
            <a:r>
              <a:rPr lang="ru-RU" sz="2000" dirty="0"/>
              <a:t>2. Охарактеризуйте основные признаки рынка автотранспортных услуг.</a:t>
            </a:r>
          </a:p>
          <a:p>
            <a:endParaRPr lang="ru-RU" sz="2000" dirty="0"/>
          </a:p>
          <a:p>
            <a:r>
              <a:rPr lang="ru-RU" sz="2000" dirty="0"/>
              <a:t>3. Перечислите формы и виды интеграции организаций на рынке автотранспортных услуг по целевой направленности.</a:t>
            </a:r>
          </a:p>
          <a:p>
            <a:endParaRPr lang="ru-RU" sz="2000" dirty="0"/>
          </a:p>
          <a:p>
            <a:r>
              <a:rPr lang="ru-RU" sz="2000" dirty="0"/>
              <a:t>4. Перечислите основные условия проведения операционного анализа при оценке целесообразности интеграции.</a:t>
            </a:r>
          </a:p>
          <a:p>
            <a:endParaRPr lang="ru-RU" sz="2000" dirty="0"/>
          </a:p>
          <a:p>
            <a:r>
              <a:rPr lang="ru-RU" sz="2000" dirty="0"/>
              <a:t>5. Если будут увеличиваться постоянные расходы, как поведет себя показатель «точка безубыточности»?</a:t>
            </a:r>
          </a:p>
          <a:p>
            <a:endParaRPr lang="ru-RU" sz="2000" dirty="0"/>
          </a:p>
          <a:p>
            <a:r>
              <a:rPr lang="ru-RU" sz="2000" dirty="0"/>
              <a:t>6. При каких условиях переменные затраты будут значительно меньше постоянных?</a:t>
            </a:r>
          </a:p>
          <a:p>
            <a:endParaRPr lang="ru-RU" sz="2000" dirty="0"/>
          </a:p>
          <a:p>
            <a:r>
              <a:rPr lang="ru-RU" sz="2000" dirty="0"/>
              <a:t>7. При каких условиях операционный рычаг отражает степень предпринимательского риска?</a:t>
            </a:r>
          </a:p>
        </p:txBody>
      </p:sp>
    </p:spTree>
    <p:extLst>
      <p:ext uri="{BB962C8B-B14F-4D97-AF65-F5344CB8AC3E}">
        <p14:creationId xmlns:p14="http://schemas.microsoft.com/office/powerpoint/2010/main" val="332429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E76ED4-AD4C-46D7-A688-D6CF2A1D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0" b="17000"/>
          <a:stretch/>
        </p:blipFill>
        <p:spPr>
          <a:xfrm>
            <a:off x="2255520" y="3611880"/>
            <a:ext cx="8077200" cy="32461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6DF587-C499-4284-9405-5F110A46E557}"/>
              </a:ext>
            </a:extLst>
          </p:cNvPr>
          <p:cNvSpPr/>
          <p:nvPr/>
        </p:nvSpPr>
        <p:spPr>
          <a:xfrm>
            <a:off x="0" y="0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Транспорт	–	важнейший	элемент	производственной инфраструктуры государства, обеспечивающий развитие национальной и мировой экономики и отражающий современные тенденции усиления роли кооперативного звена реального сектора хозяйствования.</a:t>
            </a:r>
          </a:p>
          <a:p>
            <a:pPr algn="just"/>
            <a:r>
              <a:rPr lang="ru-RU" sz="2000" dirty="0"/>
              <a:t>Интеграция с точки зрения самоорганизации системы формирует определенную временную однородность элементов, т.е. с экономической позиции позволит достигнуть их конвергенции, или сближение различных экономических систем, в том числе стирание различий между ними, обусловленное общностью социально-экономических проблем и наличием единых объективных закономерностей развития.</a:t>
            </a:r>
          </a:p>
          <a:p>
            <a:pPr algn="just"/>
            <a:r>
              <a:rPr lang="ru-RU" sz="2000" dirty="0"/>
              <a:t>Свойства сложной системы определяются не только характеристиками каждого элемента, но и характером их взаимодействий. В социально-экономической системе, в отличие от систем других типов, важнейшим элементом выступает сознательно действующий человек, выполняющий функции управления. Люди как элементы системы активно восприимчивы к внешним факторам, под их воздействием участники системы группируются в новые структуры, кооперируются, гармонизируя свои усилия. В	качестве приоритетов на различных этапах развития экономического общества могут выступать: выживание (экономия ресурсов), обогащение (захват ресурсов), инновационное развитие (эффективное использование ресурсов, гармонизация бизнеса).</a:t>
            </a:r>
          </a:p>
        </p:txBody>
      </p:sp>
    </p:spTree>
    <p:extLst>
      <p:ext uri="{BB962C8B-B14F-4D97-AF65-F5344CB8AC3E}">
        <p14:creationId xmlns:p14="http://schemas.microsoft.com/office/powerpoint/2010/main" val="161685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47B9AF-6C0B-4520-9822-D8770E04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7" y="70670"/>
            <a:ext cx="7282135" cy="68715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4F7B9E-E08F-4B84-B056-B7023A85A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4000" r="3625" b="7250"/>
          <a:stretch/>
        </p:blipFill>
        <p:spPr>
          <a:xfrm>
            <a:off x="7533132" y="2324100"/>
            <a:ext cx="466236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6E2B73-0564-4511-BEBB-AB1BFFCC7D95}"/>
              </a:ext>
            </a:extLst>
          </p:cNvPr>
          <p:cNvSpPr/>
          <p:nvPr/>
        </p:nvSpPr>
        <p:spPr>
          <a:xfrm>
            <a:off x="2998004" y="135374"/>
            <a:ext cx="552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Таблица 2. Классификация интегрированных структур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1AC0F3A-9BE5-46B7-9478-B49FE08D0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59956"/>
              </p:ext>
            </p:extLst>
          </p:nvPr>
        </p:nvGraphicFramePr>
        <p:xfrm>
          <a:off x="534572" y="504706"/>
          <a:ext cx="1139952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428">
                  <a:extLst>
                    <a:ext uri="{9D8B030D-6E8A-4147-A177-3AD203B41FA5}">
                      <a16:colId xmlns:a16="http://schemas.microsoft.com/office/drawing/2014/main" val="4158105912"/>
                    </a:ext>
                  </a:extLst>
                </a:gridCol>
                <a:gridCol w="5838092">
                  <a:extLst>
                    <a:ext uri="{9D8B030D-6E8A-4147-A177-3AD203B41FA5}">
                      <a16:colId xmlns:a16="http://schemas.microsoft.com/office/drawing/2014/main" val="550555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Классификационные признаки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Виды интегрированных предпринимательских структур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03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Организационно-правовые формы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 холдинг</a:t>
                      </a:r>
                    </a:p>
                    <a:p>
                      <a:r>
                        <a:rPr lang="ru-RU" sz="1800" dirty="0"/>
                        <a:t>- финансово-промышленная группа</a:t>
                      </a:r>
                    </a:p>
                    <a:p>
                      <a:r>
                        <a:rPr lang="ru-RU" sz="1800" dirty="0"/>
                        <a:t>- простое товарищество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8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Способы организации и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-горизонтальные</a:t>
                      </a:r>
                    </a:p>
                    <a:p>
                      <a:r>
                        <a:rPr lang="ru-RU" sz="1800" dirty="0"/>
                        <a:t>- вертикальные</a:t>
                      </a:r>
                    </a:p>
                    <a:p>
                      <a:r>
                        <a:rPr lang="ru-RU" sz="1800" dirty="0"/>
                        <a:t>- смешанные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1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Волеизъявление участников</a:t>
                      </a:r>
                    </a:p>
                    <a:p>
                      <a:r>
                        <a:rPr lang="ru-RU" sz="1800" dirty="0"/>
                        <a:t>интегрированных структур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 добровольные</a:t>
                      </a:r>
                    </a:p>
                    <a:p>
                      <a:r>
                        <a:rPr lang="ru-RU" sz="1800" dirty="0"/>
                        <a:t>- принудительные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Необходимость государственной</a:t>
                      </a:r>
                    </a:p>
                    <a:p>
                      <a:r>
                        <a:rPr lang="ru-RU" sz="1800" dirty="0"/>
                        <a:t>регистрации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-подлежащие уведомительной</a:t>
                      </a:r>
                    </a:p>
                    <a:p>
                      <a:r>
                        <a:rPr lang="ru-RU" sz="1800" dirty="0"/>
                        <a:t>регистрации</a:t>
                      </a:r>
                    </a:p>
                    <a:p>
                      <a:r>
                        <a:rPr lang="ru-RU" sz="1800" dirty="0"/>
                        <a:t>- не подлежащие регистрации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71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Вид взаимодействия участников и</a:t>
                      </a:r>
                    </a:p>
                    <a:p>
                      <a:r>
                        <a:rPr lang="ru-RU" sz="1800" dirty="0"/>
                        <a:t>организации управления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 на основе договоров о сотрудничестве юридических лиц</a:t>
                      </a:r>
                    </a:p>
                    <a:p>
                      <a:r>
                        <a:rPr lang="ru-RU" sz="1800" dirty="0"/>
                        <a:t>- с переуступкой части прав и полномочий головной организации</a:t>
                      </a:r>
                    </a:p>
                    <a:p>
                      <a:r>
                        <a:rPr lang="ru-RU" sz="1800" dirty="0"/>
                        <a:t>- с утратой хозяйственной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3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17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8A79227-61CC-478A-9472-043C81040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34410"/>
              </p:ext>
            </p:extLst>
          </p:nvPr>
        </p:nvGraphicFramePr>
        <p:xfrm>
          <a:off x="436099" y="137160"/>
          <a:ext cx="1074771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858">
                  <a:extLst>
                    <a:ext uri="{9D8B030D-6E8A-4147-A177-3AD203B41FA5}">
                      <a16:colId xmlns:a16="http://schemas.microsoft.com/office/drawing/2014/main" val="1494479743"/>
                    </a:ext>
                  </a:extLst>
                </a:gridCol>
                <a:gridCol w="5373858">
                  <a:extLst>
                    <a:ext uri="{9D8B030D-6E8A-4147-A177-3AD203B41FA5}">
                      <a16:colId xmlns:a16="http://schemas.microsoft.com/office/drawing/2014/main" val="3810482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Отраслевая принадлежность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отраслевые</a:t>
                      </a:r>
                    </a:p>
                    <a:p>
                      <a:r>
                        <a:rPr lang="ru-RU" dirty="0"/>
                        <a:t>- межотраслевые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9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Масштабы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 национальные  (региональные  и</a:t>
                      </a:r>
                    </a:p>
                    <a:p>
                      <a:r>
                        <a:rPr lang="ru-RU" dirty="0"/>
                        <a:t>межрегиональные)</a:t>
                      </a:r>
                    </a:p>
                    <a:p>
                      <a:r>
                        <a:rPr lang="ru-RU" dirty="0"/>
                        <a:t>-транснациональные</a:t>
                      </a:r>
                    </a:p>
                    <a:p>
                      <a:r>
                        <a:rPr lang="ru-RU" dirty="0"/>
                        <a:t>(межгосударственные, международные)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56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Цели создания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получение наибольшей прибыли</a:t>
                      </a:r>
                    </a:p>
                    <a:p>
                      <a:r>
                        <a:rPr lang="ru-RU" dirty="0"/>
                        <a:t>- экономическое господство на рынке</a:t>
                      </a:r>
                    </a:p>
                    <a:p>
                      <a:r>
                        <a:rPr lang="ru-RU" dirty="0"/>
                        <a:t>повышение конкурентоспособности</a:t>
                      </a:r>
                    </a:p>
                    <a:p>
                      <a:r>
                        <a:rPr lang="ru-RU" dirty="0"/>
                        <a:t>- продвижение продукции на рынке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2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Формы взаимодействия</a:t>
                      </a:r>
                    </a:p>
                    <a:p>
                      <a:r>
                        <a:rPr lang="ru-RU" sz="1800" dirty="0"/>
                        <a:t>предпринимательских структур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</a:t>
                      </a:r>
                      <a:r>
                        <a:rPr lang="ru-RU" dirty="0" err="1"/>
                        <a:t>интрапренерские</a:t>
                      </a:r>
                      <a:endParaRPr lang="ru-RU" dirty="0"/>
                    </a:p>
                    <a:p>
                      <a:r>
                        <a:rPr lang="ru-RU" dirty="0"/>
                        <a:t>- </a:t>
                      </a:r>
                      <a:r>
                        <a:rPr lang="ru-RU" dirty="0" err="1"/>
                        <a:t>инкубаторские</a:t>
                      </a:r>
                      <a:endParaRPr lang="ru-RU" dirty="0"/>
                    </a:p>
                    <a:p>
                      <a:r>
                        <a:rPr lang="ru-RU" dirty="0"/>
                        <a:t>- </a:t>
                      </a:r>
                      <a:r>
                        <a:rPr lang="ru-RU" dirty="0" err="1"/>
                        <a:t>саттелитные</a:t>
                      </a:r>
                      <a:r>
                        <a:rPr lang="ru-RU" dirty="0"/>
                        <a:t> (реализуются в основном по </a:t>
                      </a:r>
                      <a:r>
                        <a:rPr lang="ru-RU" dirty="0" err="1"/>
                        <a:t>субконтрактации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98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Характер взаимосвязей между</a:t>
                      </a:r>
                    </a:p>
                    <a:p>
                      <a:r>
                        <a:rPr lang="ru-RU" sz="1800" dirty="0"/>
                        <a:t>предпринимательскими структурами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дипольные (реализуются во франчайзинге)</a:t>
                      </a:r>
                    </a:p>
                    <a:p>
                      <a:r>
                        <a:rPr lang="ru-RU" dirty="0"/>
                        <a:t>- атомарные (реализуются во франчайзинге)</a:t>
                      </a:r>
                    </a:p>
                    <a:p>
                      <a:r>
                        <a:rPr lang="ru-RU" dirty="0"/>
                        <a:t>- сетчатые</a:t>
                      </a:r>
                    </a:p>
                    <a:p>
                      <a:r>
                        <a:rPr lang="ru-RU" dirty="0"/>
                        <a:t>- корпоративные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5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Область взаимодействия групп</a:t>
                      </a:r>
                    </a:p>
                    <a:p>
                      <a:r>
                        <a:rPr lang="ru-RU" sz="1800" dirty="0"/>
                        <a:t>предпринимательских структур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кластерные</a:t>
                      </a:r>
                    </a:p>
                    <a:p>
                      <a:r>
                        <a:rPr lang="ru-RU" dirty="0"/>
                        <a:t>- секторальные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36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2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FC4246-4C9B-4FA9-BD94-C9B5B3FD30C8}"/>
              </a:ext>
            </a:extLst>
          </p:cNvPr>
          <p:cNvSpPr/>
          <p:nvPr/>
        </p:nvSpPr>
        <p:spPr>
          <a:xfrm>
            <a:off x="140677" y="184110"/>
            <a:ext cx="11437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Систематизировав представленные в отечественной и зарубежной литературе функции, определим их последовательность для различных интеграционных схем (табл. 3).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5A68C42-81B4-4637-9DF3-998FE05E4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75694"/>
              </p:ext>
            </p:extLst>
          </p:nvPr>
        </p:nvGraphicFramePr>
        <p:xfrm>
          <a:off x="1125415" y="1660003"/>
          <a:ext cx="9467558" cy="501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740187" imgH="3288797" progId="Word.Document.12">
                  <p:embed/>
                </p:oleObj>
              </mc:Choice>
              <mc:Fallback>
                <p:oleObj name="Document" r:id="rId3" imgW="5740187" imgH="32887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415" y="1660003"/>
                        <a:ext cx="9467558" cy="501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C46845-9708-43C9-ACAD-E245ADAD511A}"/>
              </a:ext>
            </a:extLst>
          </p:cNvPr>
          <p:cNvSpPr/>
          <p:nvPr/>
        </p:nvSpPr>
        <p:spPr>
          <a:xfrm>
            <a:off x="1491175" y="895905"/>
            <a:ext cx="7652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Таблица 3. Систематизация функций управления интеграцией</a:t>
            </a:r>
          </a:p>
        </p:txBody>
      </p:sp>
    </p:spTree>
    <p:extLst>
      <p:ext uri="{BB962C8B-B14F-4D97-AF65-F5344CB8AC3E}">
        <p14:creationId xmlns:p14="http://schemas.microsoft.com/office/powerpoint/2010/main" val="216819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1FEE64-F6CD-4582-A5F7-FC5DEF7CE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8000" r="3926" b="4262"/>
          <a:stretch/>
        </p:blipFill>
        <p:spPr>
          <a:xfrm>
            <a:off x="7514433" y="3672605"/>
            <a:ext cx="4677567" cy="302258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2B7F46-36FE-4233-BBF5-8BC0C6CE9EC9}"/>
              </a:ext>
            </a:extLst>
          </p:cNvPr>
          <p:cNvSpPr/>
          <p:nvPr/>
        </p:nvSpPr>
        <p:spPr>
          <a:xfrm>
            <a:off x="2822916" y="29229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Теоретические аспекты экономической интеграции транспорта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ABFBF0-796C-466B-AEFD-AF54E158FF48}"/>
              </a:ext>
            </a:extLst>
          </p:cNvPr>
          <p:cNvSpPr/>
          <p:nvPr/>
        </p:nvSpPr>
        <p:spPr>
          <a:xfrm>
            <a:off x="422030" y="938627"/>
            <a:ext cx="11043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Рассматривая теоретические аспекты экономической интеграции на транспорте, в первую очередь следует обосновать тезис об имманентности интеграционных процессов экономической природы транспорта. В основе этого утверждения лежат: предположение о всеобщем характере интеграционных процессов в экономике; представление интеграции как проявление свойств большой системы (социально-экономической, производственной и т.п.); сущностная трактовка интеграции с позиции макро- и микроэкономики; оценка интеграции как результата конкретных управленческий решений, принимаемых в том числе и на транспортных предприятия.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C746E3-E5CA-407C-9006-F22D8884F08A}"/>
              </a:ext>
            </a:extLst>
          </p:cNvPr>
          <p:cNvSpPr/>
          <p:nvPr/>
        </p:nvSpPr>
        <p:spPr>
          <a:xfrm>
            <a:off x="422029" y="3185396"/>
            <a:ext cx="6908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Именно  транспортный  комплекс  выступает объектом формирования интеграционного потенциала автомобильного транспорта, который проявляется посредством возникновения типичных, устойчивых и взаимообусловленных совокупностей экономических взаимодействий автотранспортных организаций с прочими хозяйствующими субъектами, осуществляющими транспортную и производственную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71979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BDE0B2-C81B-4013-9B06-9C33CF911353}"/>
              </a:ext>
            </a:extLst>
          </p:cNvPr>
          <p:cNvSpPr/>
          <p:nvPr/>
        </p:nvSpPr>
        <p:spPr>
          <a:xfrm>
            <a:off x="3878603" y="247915"/>
            <a:ext cx="4283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Анализ рынка транспортных услуг РФ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700928-20C6-436D-871A-A01013DF04C8}"/>
              </a:ext>
            </a:extLst>
          </p:cNvPr>
          <p:cNvSpPr/>
          <p:nvPr/>
        </p:nvSpPr>
        <p:spPr>
          <a:xfrm>
            <a:off x="182880" y="617247"/>
            <a:ext cx="118027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Современный этап развития страны требует от транспортных предприятий адекватной ориентации на меняющиеся внешние условия. Проанализировав тенденции развития автотранспортного комплекса РФ, сопоставив их с темпами роста объемных показателей и	структурными преобразованиями в отрасли, а также использовав прогнозы развития транспорта, можно сделать вывод, что в перспективе в этой сфере деятельности ожидается рост</a:t>
            </a:r>
          </a:p>
          <a:p>
            <a:r>
              <a:rPr lang="ru-RU" sz="2000" dirty="0"/>
              <a:t>интеграционного движения и концентрация капитала на базе интеграции и глобализации экономик регионов РФ. Анализ концентрации рынка транспортных услуг на уровне Липецкого региона показал, что примерно 505 организаций осуществляют перевозку грузов на коммерческой основе и являются участниками рынка автотранспортных услуг. При этом только 8 организаций имеют в своем распоряжении более 100 единиц подвижного состава (ПС) (1,6% от указанного количества организаций), 8 организаций владеют ПС в количестве от 100 до 50 ед. (1,6%), 80 организаций – от 50 до 20 автомобилей (15,8%), а от 10 до 20 ед. ПС сосредоточено в руках 106 владельцев (21 %), оставшиеся 303 владельца имеют в своем распоряжении менее 10 ед. грузовой автотранспортной техники (60% от общего количества обследованных организаций). Если  учесть,  что  в  состав  наиболее  крупных  владельцев</a:t>
            </a:r>
          </a:p>
          <a:p>
            <a:r>
              <a:rPr lang="ru-RU" sz="2000" dirty="0"/>
              <a:t>грузового автотранспорта (от 250 до 20 ед.) включены ведомственные организации, составляющие 73%, то для дальнейшего исследования следует выбрать оставшиеся 65 автотранспортных организаций общего пользования, на балансе которых находится не менее 10 грузовых автомобилей. Выбранные организации относятся к частной форме собственности.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61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6AD78A-CD05-4F4E-B95D-D381A5B1693D}"/>
              </a:ext>
            </a:extLst>
          </p:cNvPr>
          <p:cNvSpPr/>
          <p:nvPr/>
        </p:nvSpPr>
        <p:spPr>
          <a:xfrm>
            <a:off x="0" y="0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рассмотреть среднесписочную численность подвижного состава этих организаций и степень его использования, можно сделать следующие выводы: среднесписочная численность парка постоянно снижается и в среднем не превышает 100 единиц, а коэффициент использования автомобилей – от 0,2 до 0,5. На 4 крупные автотранспортные фирмы приходится 35% объемов перевозок грузов, при этом их доля постоянно снижается, что говорит об увеличении конкуренции и уменьшении влияния крупных автоперевозчиков. Однако на оставшуюся 61 организацию приходятся 65% объемов перевозок грузов, таким образом, на одного участника рынка с количеством ПС более 20 ед. приходится не более 1,10% доли рынка. Следовательно, уровень конкуренции по отношению к лидерам снижается и уходит в плоскость индивидуального бизнеса. Измерение концентрации на уровне грузового автотранспортного комплекса Липецкого региона по индексу </a:t>
            </a:r>
            <a:r>
              <a:rPr lang="ru-RU" dirty="0" err="1"/>
              <a:t>Херфиндаля-Хиршмана</a:t>
            </a:r>
            <a:r>
              <a:rPr lang="ru-RU" dirty="0"/>
              <a:t> (HHI) позволяет сделать вывод о возможном укрупнении небольших автоперевозчиков для усиления их влияния на рынке. Формула для определения индекса HHI имеет вид 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A6DB4-6070-4D2C-B232-9823BEA8E2DD}"/>
                  </a:ext>
                </a:extLst>
              </p:cNvPr>
              <p:cNvSpPr txBox="1"/>
              <p:nvPr/>
            </p:nvSpPr>
            <p:spPr>
              <a:xfrm>
                <a:off x="4258068" y="3137095"/>
                <a:ext cx="1837932" cy="385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𝐻𝐻𝐼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A6DB4-6070-4D2C-B232-9823BEA8E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68" y="3137095"/>
                <a:ext cx="1837932" cy="385875"/>
              </a:xfrm>
              <a:prstGeom prst="rect">
                <a:avLst/>
              </a:prstGeom>
              <a:blipFill>
                <a:blip r:embed="rId2"/>
                <a:stretch>
                  <a:fillRect t="-150794" r="-30233" b="-2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2EDAB-B02D-4F75-8F93-E5F5BCDF5F1F}"/>
              </a:ext>
            </a:extLst>
          </p:cNvPr>
          <p:cNvSpPr txBox="1"/>
          <p:nvPr/>
        </p:nvSpPr>
        <p:spPr>
          <a:xfrm>
            <a:off x="5676314" y="2935886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E3F873-36C5-4BB2-B631-3CC2AF866B0D}"/>
              </a:ext>
            </a:extLst>
          </p:cNvPr>
          <p:cNvSpPr/>
          <p:nvPr/>
        </p:nvSpPr>
        <p:spPr>
          <a:xfrm>
            <a:off x="2899179" y="3504218"/>
            <a:ext cx="5240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где </a:t>
            </a:r>
            <a:r>
              <a:rPr lang="ru-RU" dirty="0" err="1"/>
              <a:t>Si</a:t>
            </a:r>
            <a:r>
              <a:rPr lang="ru-RU" dirty="0"/>
              <a:t> – продажи i-й фирмы; S – продажи в отрасли.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BB68F5-82DE-42AF-803A-790939F550DE}"/>
              </a:ext>
            </a:extLst>
          </p:cNvPr>
          <p:cNvSpPr/>
          <p:nvPr/>
        </p:nvSpPr>
        <p:spPr>
          <a:xfrm>
            <a:off x="0" y="407255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использовать данные предыдущих расчетов, то индекс HHI для грузового автотранспорта Липецкой области, рассчитанный за период 2014–2019 гг., колеблется от 260 до 280 , при том что умеренно </a:t>
            </a:r>
            <a:r>
              <a:rPr lang="ru-RU" dirty="0" err="1"/>
              <a:t>концентрованная</a:t>
            </a:r>
            <a:r>
              <a:rPr lang="ru-RU" dirty="0"/>
              <a:t> отрасль характеризуется HHI в пределах между 1000 1800.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8452C2-16E0-4E8F-8F6F-6FEFB6678A95}"/>
              </a:ext>
            </a:extLst>
          </p:cNvPr>
          <p:cNvSpPr/>
          <p:nvPr/>
        </p:nvSpPr>
        <p:spPr>
          <a:xfrm>
            <a:off x="0" y="4913446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образом, грузовой автотранспортный комплекс региона имеет достаточно низкий уровень концентрации и любое приращение этого индекса за счет укрупнения мелких автотранспортных фирм не скажется отрицательно на развитии рыночных отношений, а привнесет экономические преимущества, состоящие в централизации</a:t>
            </a:r>
          </a:p>
          <a:p>
            <a:r>
              <a:rPr lang="ru-RU" dirty="0"/>
              <a:t>ресурсов, аккумуляции синергетического эффекта за счет уменьшения совокупных издержек, формирования новых</a:t>
            </a:r>
          </a:p>
          <a:p>
            <a:r>
              <a:rPr lang="ru-RU" dirty="0"/>
              <a:t>конкурентных преимуществ и, как следствие, минимизации предпринимательского риска.</a:t>
            </a:r>
          </a:p>
          <a:p>
            <a:r>
              <a:rPr lang="ru-RU" dirty="0"/>
              <a:t>В современной экономической ситуации на рынке транспортных услуг нарастает степень конкурентной борьбы между автотранспортными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603588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159</TotalTime>
  <Words>1818</Words>
  <Application>Microsoft Office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Tw Cen MT</vt:lpstr>
      <vt:lpstr>Капля</vt:lpstr>
      <vt:lpstr>Документ Microsoft Word</vt:lpstr>
      <vt:lpstr>Анализ развития транспортно- экономических связей в современных условиях хозяйствования.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развития транспортно- экономических связей в современных условиях хозяйствования.</dc:title>
  <dc:creator>1</dc:creator>
  <cp:lastModifiedBy>1</cp:lastModifiedBy>
  <cp:revision>17</cp:revision>
  <dcterms:created xsi:type="dcterms:W3CDTF">2020-04-22T06:47:55Z</dcterms:created>
  <dcterms:modified xsi:type="dcterms:W3CDTF">2020-04-22T09:27:15Z</dcterms:modified>
</cp:coreProperties>
</file>