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D6FC-0AF8-4C52-94D4-FA62F87FCEA7}" type="datetimeFigureOut">
              <a:rPr lang="ru-RU" smtClean="0"/>
              <a:t>25.11.2021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31C0-5AB1-4131-AD1C-1046A9DBEE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8318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D6FC-0AF8-4C52-94D4-FA62F87FCEA7}" type="datetimeFigureOut">
              <a:rPr lang="ru-RU" smtClean="0"/>
              <a:t>25.11.2021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31C0-5AB1-4131-AD1C-1046A9DBEE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8609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D6FC-0AF8-4C52-94D4-FA62F87FCEA7}" type="datetimeFigureOut">
              <a:rPr lang="ru-RU" smtClean="0"/>
              <a:t>25.11.2021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31C0-5AB1-4131-AD1C-1046A9DBEE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843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D6FC-0AF8-4C52-94D4-FA62F87FCEA7}" type="datetimeFigureOut">
              <a:rPr lang="ru-RU" smtClean="0"/>
              <a:t>25.11.2021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31C0-5AB1-4131-AD1C-1046A9DBEE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109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D6FC-0AF8-4C52-94D4-FA62F87FCEA7}" type="datetimeFigureOut">
              <a:rPr lang="ru-RU" smtClean="0"/>
              <a:t>25.11.2021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31C0-5AB1-4131-AD1C-1046A9DBEE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573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D6FC-0AF8-4C52-94D4-FA62F87FCEA7}" type="datetimeFigureOut">
              <a:rPr lang="ru-RU" smtClean="0"/>
              <a:t>25.11.2021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31C0-5AB1-4131-AD1C-1046A9DBEE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419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D6FC-0AF8-4C52-94D4-FA62F87FCEA7}" type="datetimeFigureOut">
              <a:rPr lang="ru-RU" smtClean="0"/>
              <a:t>25.11.2021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31C0-5AB1-4131-AD1C-1046A9DBEE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1384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D6FC-0AF8-4C52-94D4-FA62F87FCEA7}" type="datetimeFigureOut">
              <a:rPr lang="ru-RU" smtClean="0"/>
              <a:t>25.11.2021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31C0-5AB1-4131-AD1C-1046A9DBEE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8187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D6FC-0AF8-4C52-94D4-FA62F87FCEA7}" type="datetimeFigureOut">
              <a:rPr lang="ru-RU" smtClean="0"/>
              <a:t>25.11.2021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31C0-5AB1-4131-AD1C-1046A9DBEE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5538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D6FC-0AF8-4C52-94D4-FA62F87FCEA7}" type="datetimeFigureOut">
              <a:rPr lang="ru-RU" smtClean="0"/>
              <a:t>25.11.2021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31C0-5AB1-4131-AD1C-1046A9DBEE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8023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D6FC-0AF8-4C52-94D4-FA62F87FCEA7}" type="datetimeFigureOut">
              <a:rPr lang="ru-RU" smtClean="0"/>
              <a:t>25.11.2021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31C0-5AB1-4131-AD1C-1046A9DBEE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2611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2D6FC-0AF8-4C52-94D4-FA62F87FCEA7}" type="datetimeFigureOut">
              <a:rPr lang="ru-RU" smtClean="0"/>
              <a:t>25.11.2021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31C0-5AB1-4131-AD1C-1046A9DBEE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1526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052737"/>
            <a:ext cx="9036496" cy="2547714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Анализ стихотворения </a:t>
            </a:r>
            <a:r>
              <a:rPr lang="en-US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А. С. Пушкина  </a:t>
            </a:r>
            <a:b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«Поэт»</a:t>
            </a:r>
            <a:endParaRPr lang="ru-RU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9390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0"/>
            <a:ext cx="8928992" cy="6741368"/>
          </a:xfrm>
        </p:spPr>
        <p:txBody>
          <a:bodyPr>
            <a:normAutofit lnSpcReduction="10000"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Сюжет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первом четверостишии Пушкин обращается к поэту, призывая его «не дорожить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любовию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народной».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втором четверостишии содержится призыв следовать собственной художественной правде.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третьей строфе (первом трёхстишии) автор напоминает, что «поэт» — «сам свой высший суд».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четвёртой строфе (втором трёхстишии) содержится вывод: если ты доволен произведением, тебе должно быть безразлично поведение толпы.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988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Композиция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Стихотворению присуща линейная композиция. Четыре части композиции распределены по двум катренам и двум терцетам.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первом катрене намечена завязка «Поэт! не дорожи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любовию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народной…». Далее следует расшифровка данного послания.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втором катрене развитие сюжета обретает форму напутствия поэту.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двух терцетах содержится вывод (он же развязка) о том, что оценить произведение по достоинству может лишь сам автор («взыскательный художник»).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859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 rot="21233750">
            <a:off x="226386" y="26806"/>
            <a:ext cx="5353744" cy="223224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Оно сочетает разные виды рифмовки: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строфа — перекрёстная,	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строфа — кольцевая,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и 4 строфы — параллельная с взаимной рифмовкой последней строки каждой из терцин.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 rot="1400452">
            <a:off x="6268235" y="2323763"/>
            <a:ext cx="2915691" cy="239458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Схематически это  </a:t>
            </a:r>
          </a:p>
          <a:p>
            <a:pPr algn="ctr"/>
            <a:r>
              <a:rPr lang="ru-RU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выглядит так: АБАБ ВГГВ ДДЕ ЖЖЕ.</a:t>
            </a:r>
            <a:endParaRPr lang="ru-RU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 rot="20213889">
            <a:off x="-180529" y="2400650"/>
            <a:ext cx="3275856" cy="214898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Стихотворение «Поэту» написано четырёхстопным ямбом с чередованием женских и мужских рифм.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 rot="20854927">
            <a:off x="165886" y="4243789"/>
            <a:ext cx="4903869" cy="235920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Звукопись стихотворения настраивает на возвышенный лад. Используются ассонансы («о», «э», «у»), которые подчёркивают силу и непреклонность поэта перед лицом толпы.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 rot="941490">
            <a:off x="4051355" y="4158314"/>
            <a:ext cx="4771636" cy="253785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Синтаксически текст представляет собой развёрнутое обращение к поэту, побуждение к действию выражено с помощью обращения «Поэт!», простых и осложнённых предложений с однородными сказуемыми.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 rot="884458">
            <a:off x="4642911" y="90764"/>
            <a:ext cx="4480144" cy="22688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Пушкин употребляет высокую книжную лексику, намеренно смешивая её с просторечными словами. Так выражается контраст в отношении толпы и поэта: «И плюет на алтарь, где твой огонь горит».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417001" y="2079872"/>
            <a:ext cx="4418478" cy="232207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Художественное своеобразие произведения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015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0"/>
            <a:ext cx="8928992" cy="6858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55576" y="2564904"/>
            <a:ext cx="7128792" cy="223224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Средства художественной выразительности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 rot="1098056">
            <a:off x="3856231" y="401766"/>
            <a:ext cx="5284424" cy="225457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питеты («взыскательный художник», «толпы холодной»)</a:t>
            </a:r>
            <a:endParaRPr lang="ru-RU" sz="32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 rot="19627264">
            <a:off x="-258750" y="910823"/>
            <a:ext cx="5112568" cy="201622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етафоры («алтарь, где твой огонь горит», «треножник»)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841775" y="4797152"/>
            <a:ext cx="5040560" cy="172819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равнения («ты – царь»)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343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0"/>
            <a:ext cx="9036496" cy="6858000"/>
          </a:xfrm>
        </p:spPr>
        <p:txBody>
          <a:bodyPr>
            <a:normAutofit lnSpcReduction="10000"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Значение произведения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Данное произведение стало хрестоматийным, благодаря утверждению Пушкиным принципов творческой свободы поэта от суда публики. В некотором смысле оно стало революционным для самосознания художников той эпохи.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 этом поэт не призывает относиться к читателям с презрением, он лишь напоминает, что мирское признание временно, а писать нужно для вечности.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553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Стихотворение Пушкина продолжает быть актуальным для современных поэтов.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Сейчас роль писателя в жизни общества не так велика, как в пушкинскую эпоху, но к его мнению продолжают прислушиваться. В ситуации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бездуховности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оно становится особенно важным.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Нередко художники, пытающиеся образумить современное общество призывами к добру и красоте, подвергаются насмешкам. Но это не должно смущать настоящего творца, ведь его удел – служить прекрасному, несмотря ни на что.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545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0"/>
            <a:ext cx="9036496" cy="6858000"/>
          </a:xfrm>
        </p:spPr>
        <p:txBody>
          <a:bodyPr/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Моё отношение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Пушкинское стихотворение вызывает во мне чувство благодарности, ведь в нём выражена правда о творчестве.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Нельзя сворачивать с выбранной дороги и отступать от идеалов в угоду мнению того или иного критика. Лишь оставаясь верным себе, художник может убедить в чём-то других людей.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909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741368"/>
          </a:xfrm>
        </p:spPr>
        <p:txBody>
          <a:bodyPr>
            <a:normAutofit lnSpcReduction="10000"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Чему учит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Данное произведение учит бережно и внимательно относиться ко всем явлениям искусства. Чтобы научиться понимать поэта, нужно и самому быть творцом. Не стоит спешить с оценкой творения, если ты в нём не разобрался.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Быть может, лучше подумать, какая идея стоит за тем или иным образом, внимательно вчитаться в текст, попробовать сделать маленькое личное открытие вместе с поэтом. Тогда мы не будем плевать на его алтарь, а благоговейно сохраним для всего мира чистый огонь творчества.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534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 анализа стихотворения включает в себя следующие этапы.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	Автор и название стихотворения.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	История создания стихотворения: когда оно было написано, по какому поводу, кому автор его посвятил.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	Жанр стихотворения.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	Тема, идея, основная мысль стихотворения.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	Композиция стихотворения, его деление на строфы.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	Образ лирического героя, авторское «Я» в стихотворении.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	С помощью каких художественных средств выразительности раскрывается основная мысль автора, тема и идея стихотворения.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	Ритм стиха, стихотворный размер, рифма.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9.	Моё восприятие стихотворения.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10.	Значение этого стихотворения в творчестве поэта.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0225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История создания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Автограф к стихотворению «Поэту», имевшего подзаголовок «Сонет», был датирован 7-м июля 1830 года.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Изначально его текст отличался от ныне существующего варианта. В своём окончательном виде оно появилось в печати в декабре 1830 года в журнале «Северные цветы», что позволяет сделать вывод о доработке произведения автором в период «болдинской осени» (с 4 сентября по 5 ноября 1830 года).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этот период Пушкин сталкивается с непониманием собственных творческих замыслов широкой публикой. Разгромные рецензии Ф.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Булгарина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журнале «Северная пчела» вызывают злость и досаду поэта.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Пушкин тратит немало душевных сил на эту полемику, отвечает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Булгарину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едкими эпиграммами, но, осознав, что для свободы творчества необходимо абстрагироваться от мелких нападок, создаёт программное стихотворение о самодостаточности художника.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830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987824" y="2060849"/>
            <a:ext cx="2880320" cy="115212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Стихотворение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А.С.Пушкина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«Поэт»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88640"/>
            <a:ext cx="2304256" cy="31683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Литературное направление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Стихотворение принадлежит к реалистическому направлению. В нём раскрывается конфликт отдельного человека и общества.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99792" y="404664"/>
            <a:ext cx="3312368" cy="15481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Род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роду литературы текст относится к лирике и имеет все отличительные черты лирического текста.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31840" y="3356993"/>
            <a:ext cx="2870813" cy="33843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Стихотворение «Поэту» изначально имело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подзаголовок «Сонет»,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которое указывало на его жанровую принадлежность. В данном случае мы имеет дело с итальянским сонетом, состоящим из двух катренов и двух терцетов.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3645024"/>
            <a:ext cx="2210544" cy="28803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Тематика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стихотворении звучит тема личностной самодостаточности поэта, его свободы от общественного мнения.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63680" y="1160748"/>
            <a:ext cx="2628800" cy="496855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Пафос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Эмоциональным фоном стихотворения становится отрицание сиюминутного мирского успеха, снижение важности «толпы» относительно величавого замысла поэта и призыв следовать в своём творчестве «дорогою свободной».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884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0"/>
            <a:ext cx="9036496" cy="6858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331640" y="2955288"/>
            <a:ext cx="6030057" cy="16561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Проблематика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 rot="2514189">
            <a:off x="209869" y="898099"/>
            <a:ext cx="3708190" cy="158417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проблема отношения поэта и общества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 rot="19455837">
            <a:off x="4808578" y="957800"/>
            <a:ext cx="3915690" cy="164551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проблема самооценки художника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068288" y="4869160"/>
            <a:ext cx="4519935" cy="172819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проблема творческой свободы</a:t>
            </a:r>
            <a:endParaRPr lang="ru-RU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047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Идея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Идея стихотворения состоит в том, что, служа народу, поэт должен быть свободен от его переменчивой любви. Он обязан служить высокой идее («Иди, куда влечёт тебя свободный ум…»), а не искать бесконечного одобрения публики.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Мерило состоятельности произведения – совесть самого художника: «Ты сам свой высший суд». Свой нелёгкий труд он выполняет бескорыстно («Не требуя наград за подвиг благородный»).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518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036496" cy="6858000"/>
          </a:xfrm>
        </p:spPr>
        <p:txBody>
          <a:bodyPr>
            <a:normAutofit fontScale="85000" lnSpcReduction="20000"/>
          </a:bodyPr>
          <a:lstStyle/>
          <a:p>
            <a:r>
              <a:rPr lang="ru-RU" sz="5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Система образов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Структуру стихотворения образует противопоставление образов «поэта» и «толпы».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Публика характеризуется через такие образы, как «суд глупца», «смех толпы холодной», уничижительные глагольные метафоры «плюет на алтарь» и « в детской резвости колеблет твой треножник».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Величие и цельность образа поэта подчёркивают эпитеты «твёрд, спокоен и угрюм», метафорические конструкции «плоды любимых дум», «подвиг благородный», «высший суд», «взыскательный художник».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Для понимания идеи стихотворения проводится сравнение поэта с царём, подчёркивающее особый статус и предназначение стихотворца в мире.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272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9036496" cy="6741368"/>
          </a:xfrm>
        </p:spPr>
        <p:txBody>
          <a:bodyPr>
            <a:normAutofit fontScale="92500"/>
          </a:bodyPr>
          <a:lstStyle/>
          <a:p>
            <a:r>
              <a:rPr lang="ru-RU" sz="5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Центральные персонажи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Центральными персонажами стихотворения выступают поэт и толпа.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Поэт угрюм, сосредоточен и погружён в мысли о собственном творении, а толпа переменчива, легкомысленна, склонна к осуждению.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Действия стихотворца противопоставляются нелепому и неразумному поведению толпы, которая «плюет на алтарь, где твой огонь горит» и «в детской резвости колеблет твой треножник».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129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036496" cy="6858000"/>
          </a:xfrm>
        </p:spPr>
        <p:txBody>
          <a:bodyPr>
            <a:normAutofit fontScale="92500" lnSpcReduction="20000"/>
          </a:bodyPr>
          <a:lstStyle/>
          <a:p>
            <a:r>
              <a:rPr lang="ru-RU" sz="5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Лирический герой</a:t>
            </a:r>
          </a:p>
          <a:p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Можно говорить о том, что лирическое «я» Пушкин преобразует в поэтическое «ты». То есть образы автора и поэта, к которому этот автор обращаются, сливаются в единого лирического героя.</a:t>
            </a:r>
          </a:p>
          <a:p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В стихотворении он обращается не только к отвлечённому «Поэту», но и прежде всего к самому себе. Он утверждает ценности свободного творчества и независимость творца.</a:t>
            </a:r>
          </a:p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987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1147</Words>
  <Application>Microsoft Office PowerPoint</Application>
  <PresentationFormat>Экран (4:3)</PresentationFormat>
  <Paragraphs>87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Анализ стихотворения  А. С. Пушкина   «Поэт»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стихотворения  А. С. Пушкина   «Поэт»</dc:title>
  <dc:creator>SuperUser</dc:creator>
  <cp:lastModifiedBy>SuperUser</cp:lastModifiedBy>
  <cp:revision>8</cp:revision>
  <dcterms:created xsi:type="dcterms:W3CDTF">2021-11-25T16:37:04Z</dcterms:created>
  <dcterms:modified xsi:type="dcterms:W3CDTF">2021-11-25T17:54:53Z</dcterms:modified>
</cp:coreProperties>
</file>