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58" r:id="rId4"/>
    <p:sldId id="283" r:id="rId5"/>
    <p:sldId id="260" r:id="rId6"/>
    <p:sldId id="284" r:id="rId7"/>
    <p:sldId id="269" r:id="rId8"/>
    <p:sldId id="270" r:id="rId9"/>
    <p:sldId id="271" r:id="rId10"/>
    <p:sldId id="261" r:id="rId11"/>
    <p:sldId id="262" r:id="rId12"/>
    <p:sldId id="263" r:id="rId13"/>
    <p:sldId id="274" r:id="rId14"/>
    <p:sldId id="275" r:id="rId15"/>
    <p:sldId id="265" r:id="rId16"/>
    <p:sldId id="266" r:id="rId17"/>
    <p:sldId id="286" r:id="rId18"/>
    <p:sldId id="268" r:id="rId19"/>
    <p:sldId id="28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0C50A-91F8-4DD4-9BA5-984042993E5B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08624-36FA-4451-A02F-F2AF5997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63053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84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0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82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10327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0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93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2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934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119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CC17786-6A7B-42B9-A4EC-34137E0C5D0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6B8D993-6C87-4503-8514-2041130B040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998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86" y="1197561"/>
            <a:ext cx="4483867" cy="37398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3152" y="1114097"/>
            <a:ext cx="5024847" cy="4293926"/>
          </a:xfrm>
        </p:spPr>
        <p:txBody>
          <a:bodyPr/>
          <a:lstStyle/>
          <a:p>
            <a:r>
              <a:rPr lang="ru-RU" sz="3200" dirty="0" smtClean="0">
                <a:latin typeface="Century" panose="02040604050505020304" pitchFamily="18" charset="0"/>
              </a:rPr>
              <a:t> </a:t>
            </a:r>
            <a:r>
              <a:rPr lang="ru-RU" sz="4000" b="1" i="1" dirty="0" smtClean="0">
                <a:latin typeface="Century" panose="02040604050505020304" pitchFamily="18" charset="0"/>
              </a:rPr>
              <a:t>Андрей </a:t>
            </a:r>
            <a:br>
              <a:rPr lang="ru-RU" sz="4000" b="1" i="1" dirty="0" smtClean="0">
                <a:latin typeface="Century" panose="02040604050505020304" pitchFamily="18" charset="0"/>
              </a:rPr>
            </a:br>
            <a:r>
              <a:rPr lang="ru-RU" sz="4000" b="1" i="1" dirty="0" smtClean="0">
                <a:latin typeface="Century" panose="02040604050505020304" pitchFamily="18" charset="0"/>
              </a:rPr>
              <a:t>Дмитриевич</a:t>
            </a:r>
            <a:br>
              <a:rPr lang="ru-RU" sz="4000" b="1" i="1" dirty="0" smtClean="0">
                <a:latin typeface="Century" panose="02040604050505020304" pitchFamily="18" charset="0"/>
              </a:rPr>
            </a:br>
            <a:r>
              <a:rPr lang="ru-RU" sz="4000" b="1" i="1" dirty="0" smtClean="0">
                <a:latin typeface="Century" panose="02040604050505020304" pitchFamily="18" charset="0"/>
              </a:rPr>
              <a:t> сахаров –</a:t>
            </a:r>
            <a:br>
              <a:rPr lang="ru-RU" sz="4000" b="1" i="1" dirty="0" smtClean="0">
                <a:latin typeface="Century" panose="02040604050505020304" pitchFamily="18" charset="0"/>
              </a:rPr>
            </a:br>
            <a:r>
              <a:rPr lang="ru-RU" sz="3200" dirty="0" smtClean="0">
                <a:latin typeface="Century" panose="02040604050505020304" pitchFamily="18" charset="0"/>
              </a:rPr>
              <a:t> </a:t>
            </a:r>
            <a:r>
              <a:rPr lang="ru-RU" sz="2800" dirty="0" smtClean="0">
                <a:latin typeface="Century" panose="02040604050505020304" pitchFamily="18" charset="0"/>
              </a:rPr>
              <a:t>Гуманист,</a:t>
            </a:r>
            <a:r>
              <a:rPr lang="ru-RU" sz="2800" dirty="0">
                <a:latin typeface="Century" panose="02040604050505020304" pitchFamily="18" charset="0"/>
              </a:rPr>
              <a:t/>
            </a:r>
            <a:br>
              <a:rPr lang="ru-RU" sz="2800" dirty="0">
                <a:latin typeface="Century" panose="02040604050505020304" pitchFamily="18" charset="0"/>
              </a:rPr>
            </a:br>
            <a:r>
              <a:rPr lang="ru-RU" sz="2800" dirty="0">
                <a:latin typeface="Century" panose="02040604050505020304" pitchFamily="18" charset="0"/>
              </a:rPr>
              <a:t>учёный,</a:t>
            </a:r>
            <a:br>
              <a:rPr lang="ru-RU" sz="2800" dirty="0">
                <a:latin typeface="Century" panose="02040604050505020304" pitchFamily="18" charset="0"/>
              </a:rPr>
            </a:br>
            <a:r>
              <a:rPr lang="ru-RU" sz="2800" dirty="0">
                <a:latin typeface="Century" panose="02040604050505020304" pitchFamily="18" charset="0"/>
              </a:rPr>
              <a:t>гражданин</a:t>
            </a:r>
            <a:br>
              <a:rPr lang="ru-RU" sz="2800" dirty="0">
                <a:latin typeface="Century" panose="02040604050505020304" pitchFamily="18" charset="0"/>
              </a:rPr>
            </a:br>
            <a:r>
              <a:rPr lang="ru-RU" sz="2800" dirty="0" smtClean="0">
                <a:latin typeface="Century" panose="02040604050505020304" pitchFamily="18" charset="0"/>
              </a:rPr>
              <a:t/>
            </a:r>
            <a:br>
              <a:rPr lang="ru-RU" sz="2800" dirty="0" smtClean="0">
                <a:latin typeface="Century" panose="02040604050505020304" pitchFamily="18" charset="0"/>
              </a:rPr>
            </a:br>
            <a:r>
              <a:rPr lang="ru-RU" sz="2800" dirty="0" smtClean="0">
                <a:latin typeface="Century" panose="02040604050505020304" pitchFamily="18" charset="0"/>
              </a:rPr>
              <a:t/>
            </a:r>
            <a:br>
              <a:rPr lang="ru-RU" sz="2800" dirty="0" smtClean="0">
                <a:latin typeface="Century" panose="02040604050505020304" pitchFamily="18" charset="0"/>
              </a:rPr>
            </a:br>
            <a:endParaRPr lang="ru-RU" sz="2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2149" y="130794"/>
            <a:ext cx="113298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Century" panose="02040604050505020304" pitchFamily="18" charset="0"/>
              </a:rPr>
              <a:t>ГБПОУ РО «Новочеркасский колледж </a:t>
            </a:r>
            <a:r>
              <a:rPr lang="ru-RU" sz="2200" b="1" dirty="0" smtClean="0">
                <a:latin typeface="Century" panose="02040604050505020304" pitchFamily="18" charset="0"/>
              </a:rPr>
              <a:t>промышленных </a:t>
            </a:r>
            <a:r>
              <a:rPr lang="ru-RU" sz="2200" b="1" dirty="0" smtClean="0">
                <a:latin typeface="Century" panose="02040604050505020304" pitchFamily="18" charset="0"/>
              </a:rPr>
              <a:t>технологий и управления»</a:t>
            </a:r>
            <a:endParaRPr lang="ru-RU" sz="2200" b="1" dirty="0">
              <a:latin typeface="Century" panose="0204060405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268" y="5042516"/>
            <a:ext cx="8412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/>
            </a:r>
            <a:br>
              <a:rPr lang="ru-RU" b="1" dirty="0" smtClean="0">
                <a:latin typeface="Century" panose="02040604050505020304" pitchFamily="18" charset="0"/>
              </a:rPr>
            </a:br>
            <a:r>
              <a:rPr lang="ru-RU" b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Ейст Н.А., преподаватель физики и астрономии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pic>
        <p:nvPicPr>
          <p:cNvPr id="8" name="Рисунок 7" descr="C:\Users\Сотрудник\Documents\менеджмент качества\логотип5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33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158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931" y="262759"/>
            <a:ext cx="5598560" cy="483475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Century" panose="02040604050505020304" pitchFamily="18" charset="0"/>
                <a:ea typeface="Cambria Math" panose="02040503050406030204" pitchFamily="18" charset="0"/>
              </a:rPr>
              <a:t>Правозащитная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932" y="840827"/>
            <a:ext cx="5728138" cy="48873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С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конца 1950-х годов Сахаров занимался правозащитной деятельностью. В 1958 году вышли две его статьи о вредном действии радиоактивности ядерных взрывов на наследственность и, как следствие, снижении средней продолжительности жизни. В том же году Сахаров пытался повлиять на продление объявленного СССР моратория на атомные взрывы. В 1966 году он подписал письмо "25 знаменитостей" к XXIII съезду КПСС против реабилитации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Сталина.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1968 году Сахаров написал манифест "Размышления о прогрессе, мирном сосуществовании и интеллектуальной свободе". Осуждая гонку ядерных вооружений, документ призывал к сотрудничеству Советского Союза и Соединенных Штатов, требовал объединения советских и американских ресурсов для борьбы с глобальной угрозой голода, перенаселения и загрязнения окружающей среды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1970 году Сахаров стал одним из учредителей Московского комитета по правам человека, высказывался за отмену смертной казни, за право на эмиграцию, против принудительного лечения "инакомыслящих" в психиатрических больницах.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95" y="1019503"/>
            <a:ext cx="4981904" cy="407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530" y="3005563"/>
            <a:ext cx="4014952" cy="34484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7255" y="1092692"/>
            <a:ext cx="56650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В 1971 году он обратился с "Памятной запиской" к советскому правительству о неотложных вопросах внутренней и внешней политики, в 1974 году опубликовал за границей статью "Мир через полвека", в которой размышлял о перспективах научно-технического прогресса и излагал свое видение устройства мира.</a:t>
            </a:r>
          </a:p>
          <a:p>
            <a:pPr algn="just"/>
            <a:endParaRPr lang="ru-RU" sz="1600" dirty="0" smtClean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В 1975 году Андрей Сахаров написал книгу "О стране и мире". В том же году был удостоен Нобелевской премии мира за "бесстрашную поддержку фундаментальных принципов мира между людьми" и за "мужественную борьбу со злоупотреблением властью и любыми формами подавления человеческого достоинства".</a:t>
            </a:r>
          </a:p>
          <a:p>
            <a:pPr algn="just"/>
            <a:endParaRPr lang="ru-RU" sz="1600" dirty="0" smtClean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В 1976 году Сахаров был избран вице-президентом Международной лиги прав человека.</a:t>
            </a:r>
          </a:p>
          <a:p>
            <a:pPr algn="just"/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Неоднократно выступал против ввода советских войск в Афганистан.</a:t>
            </a:r>
            <a:endParaRPr lang="ru-RU" sz="16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255" y="631027"/>
            <a:ext cx="4613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Правозащитная деятельность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349" y="168165"/>
            <a:ext cx="2019313" cy="27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739" y="630621"/>
            <a:ext cx="3450695" cy="39939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Ссылка в Горький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104" y="1629105"/>
            <a:ext cx="5888421" cy="439332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700" dirty="0" smtClean="0">
                <a:latin typeface="Century" panose="02040604050505020304" pitchFamily="18" charset="0"/>
                <a:cs typeface="Arial" panose="020B0604020202020204" pitchFamily="34" charset="0"/>
              </a:rPr>
              <a:t>8 </a:t>
            </a:r>
            <a:r>
              <a:rPr lang="ru-RU" sz="1700" dirty="0">
                <a:latin typeface="Century" panose="02040604050505020304" pitchFamily="18" charset="0"/>
                <a:cs typeface="Arial" panose="020B0604020202020204" pitchFamily="34" charset="0"/>
              </a:rPr>
              <a:t>января 1980 года Указом Президиума Верховного Совета СССР Андрей Сахаров был лишен всех правительственных наград и премий, включая звания трижды Героя Социалистического труда.</a:t>
            </a:r>
          </a:p>
          <a:p>
            <a:pPr marL="0" indent="0" algn="just">
              <a:buNone/>
            </a:pPr>
            <a:r>
              <a:rPr lang="ru-RU" sz="17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22 </a:t>
            </a:r>
            <a:r>
              <a:rPr lang="ru-RU" sz="1700" dirty="0">
                <a:latin typeface="Century" panose="02040604050505020304" pitchFamily="18" charset="0"/>
                <a:cs typeface="Arial" panose="020B0604020202020204" pitchFamily="34" charset="0"/>
              </a:rPr>
              <a:t>января 1980 года он был сослан в город Горький (ныне Нижний Новгород). Находясь в условиях почти полной изоляции, провел три длительных голодовки (1981, 1984, 1985), в общей сумме которые длились 178 дней. В течение этого времени Сахарова неоднократно госпитализировали и подвергали принудительному кормлению.</a:t>
            </a:r>
          </a:p>
          <a:p>
            <a:pPr marL="0" indent="0" algn="just">
              <a:buNone/>
            </a:pPr>
            <a:r>
              <a:rPr lang="ru-RU" sz="17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В </a:t>
            </a:r>
            <a:r>
              <a:rPr lang="ru-RU" sz="1700" dirty="0">
                <a:latin typeface="Century" panose="02040604050505020304" pitchFamily="18" charset="0"/>
                <a:cs typeface="Arial" panose="020B0604020202020204" pitchFamily="34" charset="0"/>
              </a:rPr>
              <a:t>течение всего времени горьковской ссылки А. Сахарова во многих странах мира шла кампания в его защиту. Например, площадь в пяти минутах ходьбы от Белого Дома, где находилось советское посольство в Вашингтоне, была переименована в «Площадь Сахарова». </a:t>
            </a: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965" y="261122"/>
            <a:ext cx="4549785" cy="3265100"/>
          </a:xfrm>
          <a:prstGeom prst="rect">
            <a:avLst/>
          </a:prstGeom>
        </p:spPr>
      </p:pic>
      <p:pic>
        <p:nvPicPr>
          <p:cNvPr id="5" name="Рисунок 4" descr="https://novayagazeta-vlad.ru/uploads/news/2016/07/11/4258ce8ab5aca179ecc5be8fefffddf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49" y="3618411"/>
            <a:ext cx="3884022" cy="3122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8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021" y="128752"/>
            <a:ext cx="7030601" cy="817179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b="1" dirty="0">
                <a:latin typeface="Century" panose="02040604050505020304" pitchFamily="18" charset="0"/>
              </a:rPr>
              <a:t>Начало нового периода в жизни академика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021" y="945931"/>
            <a:ext cx="6784427" cy="573864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3400" dirty="0" smtClean="0">
                <a:latin typeface="Century" panose="02040604050505020304" pitchFamily="18" charset="0"/>
                <a:cs typeface="Arial" panose="020B0604020202020204" pitchFamily="34" charset="0"/>
              </a:rPr>
              <a:t>Лишь </a:t>
            </a:r>
            <a:r>
              <a:rPr lang="ru-RU" sz="3400" dirty="0">
                <a:latin typeface="Century" panose="02040604050505020304" pitchFamily="18" charset="0"/>
                <a:cs typeface="Arial" panose="020B0604020202020204" pitchFamily="34" charset="0"/>
              </a:rPr>
              <a:t>в период перестройки  А.Д. Сахаров  получил свободу  и  вновь вернулся в Москву (23 декабря 1986 г.). С этого времени начался новый период его жизни и деятельности.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  В </a:t>
            </a:r>
            <a:r>
              <a:rPr lang="ru-RU" sz="3400" dirty="0">
                <a:latin typeface="Century" panose="02040604050505020304" pitchFamily="18" charset="0"/>
                <a:cs typeface="Arial" panose="020B0604020202020204" pitchFamily="34" charset="0"/>
              </a:rPr>
              <a:t>феврале 1987 г.  А.Д. Сахаров  принял участие в Московском международном форуме за безъядерный мир, за выживание человечества. Он выступал на этом Форуме три раза. Первое выступление состоялось на заседании, посвященном сокращению стратегических вооружений, второе - на заседании по противоракетной обороне и программе СОИ, третье - на заседании по проблеме запрещения подземных испытаний. Андрей Дмитриевич высказался за отказ СССР от жесткой обусловленности соглашений по сокращению термоядерного оружия заключением соглашения по СОИ. Разум, политика нового мышления, провозглашенные </a:t>
            </a:r>
            <a:r>
              <a:rPr lang="ru-RU" sz="3400" dirty="0" err="1">
                <a:latin typeface="Century" panose="02040604050505020304" pitchFamily="18" charset="0"/>
                <a:cs typeface="Arial" panose="020B0604020202020204" pitchFamily="34" charset="0"/>
              </a:rPr>
              <a:t>М.С.Горбачевым</a:t>
            </a:r>
            <a:r>
              <a:rPr lang="ru-RU" sz="3400" dirty="0">
                <a:latin typeface="Century" panose="02040604050505020304" pitchFamily="18" charset="0"/>
                <a:cs typeface="Arial" panose="020B0604020202020204" pitchFamily="34" charset="0"/>
              </a:rPr>
              <a:t>, сумели на этот раз возобладать над политическими амбициями,  и  идеи  А.Д. Сахарова  начали претворяться в жизнь. </a:t>
            </a:r>
            <a:r>
              <a:rPr lang="ru-RU" sz="3400" dirty="0" smtClean="0">
                <a:latin typeface="Century" panose="02040604050505020304" pitchFamily="18" charset="0"/>
                <a:cs typeface="Arial" panose="020B0604020202020204" pitchFamily="34" charset="0"/>
              </a:rPr>
              <a:t>Таким </a:t>
            </a:r>
            <a:r>
              <a:rPr lang="ru-RU" sz="3400" dirty="0">
                <a:latin typeface="Century" panose="02040604050505020304" pitchFamily="18" charset="0"/>
                <a:cs typeface="Arial" panose="020B0604020202020204" pitchFamily="34" charset="0"/>
              </a:rPr>
              <a:t>образом,  А.Д. Сахаров  активно включился в общественную деятельность, отдавая ей очень много сил  и  времени.</a:t>
            </a:r>
          </a:p>
          <a:p>
            <a:pPr marL="0" indent="0" algn="just">
              <a:buNone/>
            </a:pPr>
            <a:r>
              <a:rPr lang="ru-RU" sz="34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  15 </a:t>
            </a:r>
            <a:r>
              <a:rPr lang="ru-RU" sz="3400" dirty="0">
                <a:latin typeface="Century" panose="02040604050505020304" pitchFamily="18" charset="0"/>
                <a:cs typeface="Arial" panose="020B0604020202020204" pitchFamily="34" charset="0"/>
              </a:rPr>
              <a:t>января 1988 г. он передал </a:t>
            </a:r>
            <a:r>
              <a:rPr lang="ru-RU" sz="3400" dirty="0" err="1">
                <a:latin typeface="Century" panose="02040604050505020304" pitchFamily="18" charset="0"/>
                <a:cs typeface="Arial" panose="020B0604020202020204" pitchFamily="34" charset="0"/>
              </a:rPr>
              <a:t>М.С.Горбачеву</a:t>
            </a:r>
            <a:r>
              <a:rPr lang="ru-RU" sz="3400" dirty="0">
                <a:latin typeface="Century" panose="02040604050505020304" pitchFamily="18" charset="0"/>
                <a:cs typeface="Arial" panose="020B0604020202020204" pitchFamily="34" charset="0"/>
              </a:rPr>
              <a:t> список находящихся в заключении, ссылке и психбольницах узников совести. 20 марта 1988 г. Андрей Дмитриевич направил </a:t>
            </a:r>
            <a:r>
              <a:rPr lang="ru-RU" sz="3400" dirty="0" err="1">
                <a:latin typeface="Century" panose="02040604050505020304" pitchFamily="18" charset="0"/>
                <a:cs typeface="Arial" panose="020B0604020202020204" pitchFamily="34" charset="0"/>
              </a:rPr>
              <a:t>М.С.Горбачеву</a:t>
            </a:r>
            <a:r>
              <a:rPr lang="ru-RU" sz="3400" dirty="0">
                <a:latin typeface="Century" panose="02040604050505020304" pitchFamily="18" charset="0"/>
                <a:cs typeface="Arial" panose="020B0604020202020204" pitchFamily="34" charset="0"/>
              </a:rPr>
              <a:t> открытое письмо о проблеме крымских татар и о проблеме Нагорного Карабаха, в котором поддержал «требования армянского населения Нагорного Карабаха о переходе НКАО в Армянскую ССР, и в качестве первого шага - о выводе области из административного подчинения Азербайджанской ССР», а также потребовал «свободного и организованного возвращения крымских татар на родину, т.е. возвращения всех желающих с государственной помощью».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622" y="945931"/>
            <a:ext cx="4031538" cy="5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19803" y="791910"/>
            <a:ext cx="645620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550" dirty="0" smtClean="0">
                <a:latin typeface="Century" panose="02040604050505020304" pitchFamily="18" charset="0"/>
                <a:cs typeface="Arial" panose="020B0604020202020204" pitchFamily="34" charset="0"/>
              </a:rPr>
              <a:t>В </a:t>
            </a:r>
            <a:r>
              <a:rPr lang="ru-RU" sz="1550" dirty="0">
                <a:latin typeface="Century" panose="02040604050505020304" pitchFamily="18" charset="0"/>
                <a:cs typeface="Arial" panose="020B0604020202020204" pitchFamily="34" charset="0"/>
              </a:rPr>
              <a:t>конце мая 1988 г.  А.Д. Сахаров  принял участие в конференции по физике элементарных частиц, которая проходила в Тбилиси. 22 - 26 июня он участвовал в конференции, посвященной 100-летию со дня рождения физика-теоретика </a:t>
            </a:r>
            <a:r>
              <a:rPr lang="ru-RU" sz="1550" dirty="0" err="1">
                <a:latin typeface="Century" panose="02040604050505020304" pitchFamily="18" charset="0"/>
                <a:cs typeface="Arial" panose="020B0604020202020204" pitchFamily="34" charset="0"/>
              </a:rPr>
              <a:t>А.А.Фридмана</a:t>
            </a:r>
            <a:r>
              <a:rPr lang="ru-RU" sz="1550" dirty="0">
                <a:latin typeface="Century" panose="02040604050505020304" pitchFamily="18" charset="0"/>
                <a:cs typeface="Arial" panose="020B0604020202020204" pitchFamily="34" charset="0"/>
              </a:rPr>
              <a:t> (Ленинград), где сделал доклад «Барионная асимметрия Вселенной». После конференции  он принял участие в «круглом столе» по проблемам космологии для научно-популярной телевизионной передачи и в Ленинградской телевизионной программе «Пятое колесо».</a:t>
            </a:r>
          </a:p>
          <a:p>
            <a:pPr algn="just"/>
            <a:r>
              <a:rPr lang="ru-RU" sz="1550" dirty="0" smtClean="0">
                <a:latin typeface="Century" panose="02040604050505020304" pitchFamily="18" charset="0"/>
                <a:cs typeface="Arial" panose="020B0604020202020204" pitchFamily="34" charset="0"/>
              </a:rPr>
              <a:t>     Следовательно</a:t>
            </a:r>
            <a:r>
              <a:rPr lang="ru-RU" sz="1550" dirty="0">
                <a:latin typeface="Century" panose="02040604050505020304" pitchFamily="18" charset="0"/>
                <a:cs typeface="Arial" panose="020B0604020202020204" pitchFamily="34" charset="0"/>
              </a:rPr>
              <a:t>,  А.Д.  Сахаров  успешно сочетал активную общественную деятельность с научной работой, испытывая при этом огромную нагрузку, что способствовало ослаблению его  и  без того подорванного здоровья.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457" y="3879669"/>
            <a:ext cx="6714309" cy="2731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550" dirty="0" smtClean="0">
                <a:latin typeface="Century" panose="02040604050505020304" pitchFamily="18" charset="0"/>
                <a:cs typeface="Arial" panose="020B0604020202020204" pitchFamily="34" charset="0"/>
              </a:rPr>
              <a:t>Летом </a:t>
            </a:r>
            <a:r>
              <a:rPr lang="ru-RU" sz="1550" dirty="0">
                <a:latin typeface="Century" panose="02040604050505020304" pitchFamily="18" charset="0"/>
                <a:cs typeface="Arial" panose="020B0604020202020204" pitchFamily="34" charset="0"/>
              </a:rPr>
              <a:t>1988 г. академик  Сахаров  принял участие в беседе с </a:t>
            </a:r>
            <a:r>
              <a:rPr lang="ru-RU" sz="1550" dirty="0" err="1">
                <a:latin typeface="Century" panose="02040604050505020304" pitchFamily="18" charset="0"/>
                <a:cs typeface="Arial" panose="020B0604020202020204" pitchFamily="34" charset="0"/>
              </a:rPr>
              <a:t>А.Адамовичем</a:t>
            </a:r>
            <a:r>
              <a:rPr lang="ru-RU" sz="1550" dirty="0">
                <a:latin typeface="Century" panose="02040604050505020304" pitchFamily="18" charset="0"/>
                <a:cs typeface="Arial" panose="020B0604020202020204" pitchFamily="34" charset="0"/>
              </a:rPr>
              <a:t>  и  </a:t>
            </a:r>
            <a:r>
              <a:rPr lang="ru-RU" sz="1550" dirty="0" err="1">
                <a:latin typeface="Century" panose="02040604050505020304" pitchFamily="18" charset="0"/>
                <a:cs typeface="Arial" panose="020B0604020202020204" pitchFamily="34" charset="0"/>
              </a:rPr>
              <a:t>В.Синельниковым</a:t>
            </a:r>
            <a:r>
              <a:rPr lang="ru-RU" sz="1550" dirty="0">
                <a:latin typeface="Century" panose="02040604050505020304" pitchFamily="18" charset="0"/>
                <a:cs typeface="Arial" panose="020B0604020202020204" pitchFamily="34" charset="0"/>
              </a:rPr>
              <a:t> для журнала «Искусство кино». А.Д. Сахаров  выступал за такое использование ядерной энергетики, которое предполагает обеспечение полной безопасности человека  и  окружающей среды в целом. Отказ  от эксплуатации данных источников энергии вообще Андрей Дмитриевич считал нецелесообразным. В августе 1988 г.  А.Д. Сахаров  был избран почетным председателем общественного совета общества «Мемориал». </a:t>
            </a:r>
            <a:endParaRPr lang="ru-RU" sz="1550" dirty="0" smtClean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sz="1550" dirty="0" smtClean="0">
                <a:latin typeface="Century" panose="02040604050505020304" pitchFamily="18" charset="0"/>
                <a:cs typeface="Arial" panose="020B0604020202020204" pitchFamily="34" charset="0"/>
              </a:rPr>
              <a:t>     В </a:t>
            </a:r>
            <a:r>
              <a:rPr lang="ru-RU" sz="1550" dirty="0">
                <a:latin typeface="Century" panose="02040604050505020304" pitchFamily="18" charset="0"/>
                <a:cs typeface="Arial" panose="020B0604020202020204" pitchFamily="34" charset="0"/>
              </a:rPr>
              <a:t>марте 1989 года он был избран народным депутатом СССР.</a:t>
            </a:r>
          </a:p>
          <a:p>
            <a:pPr algn="just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9803" y="286386"/>
            <a:ext cx="663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Начало нового периода в жизни академика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394"/>
          <a:stretch/>
        </p:blipFill>
        <p:spPr>
          <a:xfrm>
            <a:off x="7432766" y="391490"/>
            <a:ext cx="4499846" cy="3219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085" y="3699641"/>
            <a:ext cx="4154530" cy="29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146" y="212834"/>
            <a:ext cx="2979682" cy="4729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Century" panose="02040604050505020304" pitchFamily="18" charset="0"/>
              </a:rPr>
              <a:t>Награды и премии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9146" y="685800"/>
            <a:ext cx="5686096" cy="605133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Century" panose="02040604050505020304" pitchFamily="18" charset="0"/>
                <a:cs typeface="Arial" panose="020B0604020202020204" pitchFamily="34" charset="0"/>
              </a:rPr>
              <a:t>•Герой 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Социалистического Труда (1953, 1955, 1962) (в 1980 «за антисоветскую деятельность» лишён звания и всех трёх медалей)</a:t>
            </a:r>
          </a:p>
          <a:p>
            <a:pPr marL="0" indent="0" algn="just">
              <a:buNone/>
            </a:pPr>
            <a:r>
              <a:rPr lang="ru-RU" sz="2200" dirty="0" smtClean="0">
                <a:latin typeface="Century" panose="02040604050505020304" pitchFamily="18" charset="0"/>
                <a:cs typeface="Arial" panose="020B0604020202020204" pitchFamily="34" charset="0"/>
              </a:rPr>
              <a:t>•Сталинская 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премия (1953) (в 1980 лишён звания лауреата этой премии)</a:t>
            </a:r>
          </a:p>
          <a:p>
            <a:pPr marL="0" indent="0" algn="just">
              <a:buNone/>
            </a:pPr>
            <a:r>
              <a:rPr lang="ru-RU" sz="2200" dirty="0" smtClean="0">
                <a:latin typeface="Century" panose="02040604050505020304" pitchFamily="18" charset="0"/>
                <a:cs typeface="Arial" panose="020B0604020202020204" pitchFamily="34" charset="0"/>
              </a:rPr>
              <a:t>•Ленинская 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премия (1956) (в 1980 лишён звания лауреата этой премии)</a:t>
            </a:r>
          </a:p>
          <a:p>
            <a:pPr marL="0" indent="0" algn="just">
              <a:buNone/>
            </a:pPr>
            <a:r>
              <a:rPr lang="ru-RU" sz="2200" dirty="0" smtClean="0">
                <a:latin typeface="Century" panose="02040604050505020304" pitchFamily="18" charset="0"/>
                <a:cs typeface="Arial" panose="020B0604020202020204" pitchFamily="34" charset="0"/>
              </a:rPr>
              <a:t>•Орден 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Ленина (12 августа 1953 года) (в 1980 лишён этого ордена)</a:t>
            </a:r>
          </a:p>
          <a:p>
            <a:pPr marL="0" indent="0" algn="just">
              <a:buNone/>
            </a:pP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Так и не был восстановлен в наградах, которых его лишили в 1980 году. Он сам от этого категорически отказался, и М. Горбачёв не стал подписывать соответствующий Указ.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Century" panose="02040604050505020304" pitchFamily="18" charset="0"/>
                <a:cs typeface="Arial" panose="020B0604020202020204" pitchFamily="34" charset="0"/>
              </a:rPr>
              <a:t>•Нобелевская 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премия мира (1975)</a:t>
            </a:r>
          </a:p>
          <a:p>
            <a:pPr marL="0" indent="0" algn="just">
              <a:buNone/>
            </a:pP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Также награды иностранных государств, среди которых:</a:t>
            </a:r>
          </a:p>
          <a:p>
            <a:pPr marL="0" indent="0" algn="just">
              <a:buNone/>
            </a:pPr>
            <a:r>
              <a:rPr lang="ru-RU" sz="2200" dirty="0" smtClean="0">
                <a:latin typeface="Century" panose="02040604050505020304" pitchFamily="18" charset="0"/>
                <a:cs typeface="Arial" panose="020B0604020202020204" pitchFamily="34" charset="0"/>
              </a:rPr>
              <a:t>•Большой 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крест ордена Креста Витязя (8 января 2003 года, посмертно)</a:t>
            </a:r>
          </a:p>
          <a:p>
            <a:pPr marL="0" indent="0" algn="just">
              <a:buNone/>
            </a:pP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Андрей Сахаров был почетным членом многих научных ассоциаций – Национальной академии наук (США), Американской академии искусств и наук, Американского физического общества, Французской академии (Институт Франции), Академии Дея </a:t>
            </a:r>
            <a:r>
              <a:rPr lang="ru-RU" sz="2200" dirty="0" err="1">
                <a:latin typeface="Century" panose="02040604050505020304" pitchFamily="18" charset="0"/>
                <a:cs typeface="Arial" panose="020B0604020202020204" pitchFamily="34" charset="0"/>
              </a:rPr>
              <a:t>Линчеи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 (Италия), Венецианской академии, Голландской академии и др.</a:t>
            </a:r>
          </a:p>
          <a:p>
            <a:pPr marL="0" indent="0" algn="just">
              <a:buNone/>
            </a:pP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Он был лауреатом многих международных и национальных премий – премии имени Элеоноры Рузвельт, «Дом свободы» (США), премии Лиги прав человека (при ООН), премии имени Бенджамина Франклина (физика), премии имени Лео Сцилларда, премии имени </a:t>
            </a:r>
            <a:r>
              <a:rPr lang="ru-RU" sz="2200" dirty="0" err="1">
                <a:latin typeface="Century" panose="02040604050505020304" pitchFamily="18" charset="0"/>
                <a:cs typeface="Arial" panose="020B0604020202020204" pitchFamily="34" charset="0"/>
              </a:rPr>
              <a:t>Тамалла</a:t>
            </a:r>
            <a:r>
              <a:rPr lang="ru-RU" sz="2200" dirty="0">
                <a:latin typeface="Century" panose="02040604050505020304" pitchFamily="18" charset="0"/>
                <a:cs typeface="Arial" panose="020B0604020202020204" pitchFamily="34" charset="0"/>
              </a:rPr>
              <a:t> (физика), премии мира имени Альберта Эйнштейна и др.</a:t>
            </a:r>
          </a:p>
          <a:p>
            <a:pPr marL="0" indent="0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974" y="212834"/>
            <a:ext cx="4435365" cy="3757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08" y="4088800"/>
            <a:ext cx="4353131" cy="24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9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9" y="662152"/>
            <a:ext cx="6818812" cy="357351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Century" panose="02040604050505020304" pitchFamily="18" charset="0"/>
              </a:rPr>
              <a:t>Другие об Андрее Дмитриевиче Сахарове….</a:t>
            </a:r>
            <a:r>
              <a:rPr lang="ru-RU" sz="2700" b="1" dirty="0">
                <a:latin typeface="Century" panose="02040604050505020304" pitchFamily="18" charset="0"/>
              </a:rPr>
              <a:t/>
            </a:r>
            <a:br>
              <a:rPr lang="ru-RU" sz="2700" b="1" dirty="0">
                <a:latin typeface="Century" panose="02040604050505020304" pitchFamily="18" charset="0"/>
              </a:rPr>
            </a:br>
            <a:endParaRPr lang="ru-RU" sz="27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1035" y="1324303"/>
            <a:ext cx="5885793" cy="413056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Академик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Андрей Сахаров был легендарной фигурой в советской истории, а в жизни был застенчивым и скромным человеком. Он не любил новых вещей, любил мыть посуду, дарил жене цветы и вазы, знал и любил поэзию Пушкина и Блока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 По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данным социологических опросов 2000 года А. Д. Сахаров вошёл в число 10 самых выдающихся людей XX столетия для России (вместе с Лениным, Сталиным, Горбачёвым, Брежневым, Жуковым, Гагариным, Королевым, Высоцким, Солженицыным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1979 году именем Андрея Сахарова назван астероид.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1988 году Европарламент учредил премию «За свободу мысли» имени Сахарова, которая присуждается ежегодно за «достижения в деле защиты прав человека и его основных свобод, а также за уважение международного законодательства и развитие демократии».</a:t>
            </a:r>
          </a:p>
          <a:p>
            <a:pPr marL="0" indent="0">
              <a:buNone/>
            </a:pPr>
            <a:endParaRPr lang="ru-RU" sz="16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55" y="1439918"/>
            <a:ext cx="4511951" cy="34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4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www.xn--90avqbv.xn--p1ai/www/%D1%82/%D1%82%D0%BC%D1%86%D0%B1%D1%81.%D1%80%D1%84/images/articles_blocks/16473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9612"/>
          <a:stretch/>
        </p:blipFill>
        <p:spPr bwMode="auto">
          <a:xfrm>
            <a:off x="979714" y="91441"/>
            <a:ext cx="10463349" cy="6675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63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27" y="704192"/>
            <a:ext cx="4782207" cy="54443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53352" y="2017986"/>
            <a:ext cx="49188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Судьба моя была в каком-то смысле исключительной. Не из ложной скромности, а из желания быть точным замечу, что судьба моя оказалась крупнее, чем моя личность. Я лишь старался быть на уровне своей судьбы</a:t>
            </a:r>
            <a:r>
              <a:rPr lang="ru-RU" sz="2000" dirty="0">
                <a:latin typeface="Century" panose="02040604050505020304" pitchFamily="18" charset="0"/>
              </a:rPr>
              <a:t>.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                                          А. Д. Сахаров</a:t>
            </a:r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7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6286" y="744583"/>
            <a:ext cx="100659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entury" panose="02040604050505020304" pitchFamily="18" charset="0"/>
              </a:rPr>
              <a:t>Используемые источники</a:t>
            </a:r>
          </a:p>
          <a:p>
            <a:pPr algn="just"/>
            <a:endParaRPr lang="ru-RU" sz="2000" b="1" dirty="0" smtClean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1. Алексеева Л. История инакомыслия в СССР. – Нью-Йорк, </a:t>
            </a:r>
            <a:r>
              <a:rPr lang="ru-RU" dirty="0" smtClean="0">
                <a:latin typeface="Century" panose="02040604050505020304" pitchFamily="18" charset="0"/>
              </a:rPr>
              <a:t>1984 г.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>
                <a:latin typeface="Century" panose="02040604050505020304" pitchFamily="18" charset="0"/>
              </a:rPr>
              <a:t>2. Сахаров  А. В борьбе за мир. - М., </a:t>
            </a:r>
            <a:r>
              <a:rPr lang="ru-RU" dirty="0" smtClean="0">
                <a:latin typeface="Century" panose="02040604050505020304" pitchFamily="18" charset="0"/>
              </a:rPr>
              <a:t>1973 г.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>
                <a:latin typeface="Century" panose="02040604050505020304" pitchFamily="18" charset="0"/>
              </a:rPr>
              <a:t>3. Сахаров  А. За  и  против. 1973 год: Документы, факты, события. – М., </a:t>
            </a:r>
            <a:r>
              <a:rPr lang="ru-RU" dirty="0" smtClean="0">
                <a:latin typeface="Century" panose="02040604050505020304" pitchFamily="18" charset="0"/>
              </a:rPr>
              <a:t>1991 г.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>
                <a:latin typeface="Century" panose="02040604050505020304" pitchFamily="18" charset="0"/>
              </a:rPr>
              <a:t>4. Сахаров  А. Мир, прогресс, права человека. - Л., </a:t>
            </a:r>
            <a:r>
              <a:rPr lang="ru-RU" dirty="0" smtClean="0">
                <a:latin typeface="Century" panose="02040604050505020304" pitchFamily="18" charset="0"/>
              </a:rPr>
              <a:t>1990 г.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>
                <a:latin typeface="Century" panose="02040604050505020304" pitchFamily="18" charset="0"/>
              </a:rPr>
              <a:t>5. Сахаров  А. Тревога  и  надежда. – М., </a:t>
            </a:r>
            <a:r>
              <a:rPr lang="ru-RU" dirty="0" smtClean="0">
                <a:latin typeface="Century" panose="02040604050505020304" pitchFamily="18" charset="0"/>
              </a:rPr>
              <a:t>1991 г.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>
                <a:latin typeface="Century" panose="02040604050505020304" pitchFamily="18" charset="0"/>
              </a:rPr>
              <a:t>6. Чуковская А. Процесс исключения. – М., </a:t>
            </a:r>
            <a:r>
              <a:rPr lang="ru-RU" dirty="0" smtClean="0">
                <a:latin typeface="Century" panose="02040604050505020304" pitchFamily="18" charset="0"/>
              </a:rPr>
              <a:t>1991 г.</a:t>
            </a:r>
            <a:endParaRPr lang="ru-RU" dirty="0">
              <a:latin typeface="Century" panose="02040604050505020304" pitchFamily="18" charset="0"/>
            </a:endParaRPr>
          </a:p>
          <a:p>
            <a:pPr algn="just"/>
            <a:endParaRPr lang="ru-RU" sz="2000" dirty="0" smtClean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875" y="1240221"/>
            <a:ext cx="6726621" cy="3331779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Century" panose="02040604050505020304" pitchFamily="18" charset="0"/>
              </a:rPr>
              <a:t>Моё детство прошло в большой коммунальной квартире, где большинство комнат занимали семьи наших родственников. В доме сохранялся традиционный дух большой крепкой семьи, … взаимная семейная поддержка, любовь к литературе и науке.</a:t>
            </a:r>
            <a:endParaRPr lang="ru-RU" sz="2800" dirty="0">
              <a:latin typeface="Century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756" y="1146941"/>
            <a:ext cx="2914141" cy="3950550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 rot="10800000" flipV="1">
            <a:off x="6337737" y="4876800"/>
            <a:ext cx="1692166" cy="4309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Century" panose="02040604050505020304" pitchFamily="18" charset="0"/>
              </a:rPr>
              <a:t>А.Д. Сахаров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6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339" y="471030"/>
            <a:ext cx="3547241" cy="701566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Century" panose="02040604050505020304" pitchFamily="18" charset="0"/>
              </a:rPr>
              <a:t>Детство и юность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4217" y="1031966"/>
            <a:ext cx="6977218" cy="50553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Андрей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Дмитриевич Сахаров родился 21 мая 1921 года в Москве.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Его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отец был профессором, преподавателем физики Московского педагогического института (ныне университет) имени В.И. Ленина, автором популярных книг и задачника по физике. Мать, Екатерина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Софиано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, имела дворянское происхождение и была дочерью военного. Начальное образование Андрей Сахаров получил дома, в школе учился с седьмого класса.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1938 году с отличием окончил школу и поступил на физический факультет Московского государственного университета. В 1942 году, находясь в эвакуации в Ашхабаде (Туркмения), с отличием окончил МГУ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С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1943 года по 1944 год Андрей Сахаров подготовил самостоятельно несколько научных работ и послал их в Физический институт АН СССР имени П.Н. Лебедева (ФИАН) Игорю Тамму.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1945 году он поступил в аспирантуру ФИАН, в ноябре 1947 года защитил кандидатскую, а в 1953 году - докторскую диссертацию. В том же году был избран действительным членом Академии наук СССР.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325" y="3407616"/>
            <a:ext cx="1912882" cy="3003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766" y="821813"/>
            <a:ext cx="3440167" cy="228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373" y="282902"/>
            <a:ext cx="3242442" cy="410781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Century" panose="02040604050505020304" pitchFamily="18" charset="0"/>
              </a:rPr>
              <a:t>Женитьба</a:t>
            </a:r>
            <a:r>
              <a:rPr lang="ru-RU" sz="2400" b="1" dirty="0" smtClean="0">
                <a:latin typeface="Century" panose="02040604050505020304" pitchFamily="18" charset="0"/>
              </a:rPr>
              <a:t> и дети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799" y="1008994"/>
            <a:ext cx="5870028" cy="47533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1943 году Андрей Дмитриевич Сахаров женился на Клавдии Алексеевне Вихиревой (1919—1969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),родители Сахарова были против этого брака. Уроженка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Симбирска (умерла от рака).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У них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было трое детей: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Татьяна, Любовь и Дмитрий.</a:t>
            </a:r>
            <a:endParaRPr lang="ru-RU" sz="1600" dirty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1970 году во время поездки в Калугу на политический процесс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Вайля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 — Пименова познакомился с Еленой Георгиевной Боннэр (1923—2011), а в 1972 женился на ней. У неё было двое детей (Татьяна, Алексей), к тому времени уже достаточно взрослых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Что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касается детей А. Д. Сахарова, то вполне взрослыми на тот момент были две старшие дочери. Младшему, Дмитрию, едва исполнилось 15 лет, когда Сахаров переехал к Елене Боннэр. О брате стала заботиться его старшая сестра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Любовь.</a:t>
            </a:r>
            <a:endParaRPr lang="ru-RU" sz="1600" dirty="0">
              <a:latin typeface="Century" panose="020406040505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Общих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детей у Сахарова и Боннэр не было.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827" y="126148"/>
            <a:ext cx="2770034" cy="2861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9045"/>
          <a:stretch/>
        </p:blipFill>
        <p:spPr>
          <a:xfrm>
            <a:off x="6936827" y="4353474"/>
            <a:ext cx="3048410" cy="2504526"/>
          </a:xfrm>
          <a:prstGeom prst="rect">
            <a:avLst/>
          </a:prstGeom>
        </p:spPr>
      </p:pic>
      <p:pic>
        <p:nvPicPr>
          <p:cNvPr id="6" name="Рисунок 5" descr="https://img.gazeta.ru/files3/75/8258075/upload-RIAN_00069120.HR.ru-pic905-895x505-554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34098"/>
            <a:ext cx="3048000" cy="1903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921" y="1008993"/>
            <a:ext cx="3708989" cy="50344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9223" y="867780"/>
            <a:ext cx="6989379" cy="3240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875"/>
              </a:spcAft>
            </a:pPr>
            <a:r>
              <a:rPr lang="ru-RU" sz="1600" dirty="0" smtClean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В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1948 году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Андрей Сахаров был включен в научно-исследовательскую группу по разработке термоядерного оружия, руководимую 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Игорем Таммом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где проработал 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до 1968 года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Сахаров предложил собственный проект бомбы в виде слоев дейтерия и природного урана вокруг обычного атомного заряда. Интенсивная работа группы завершилась успешным 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испытанием первой советской водородной бомбы 12 августа 1953 года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b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В 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дальнейшем руководимая Сахаровым группа работала над усовершенствованием водородной бомбы. Параллельно Сахаров вместе с Таммом выдвинул идею магнитного удержания плазмы и провел основополагающие расчеты установок по управляемому термоядерному синтезу.</a:t>
            </a:r>
            <a:endParaRPr lang="ru-RU" sz="1600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739223" y="4008890"/>
            <a:ext cx="6810703" cy="2441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875"/>
              </a:spcAft>
            </a:pPr>
            <a:r>
              <a:rPr lang="ru-RU" sz="1600" b="1" dirty="0" smtClean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В 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1961 году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Сахаров предложил использовать лазерное обжатие для получения управляемой термоядерной реакции. Эти идеи положили начало масштабным исследованиям термоядерной энергетики.</a:t>
            </a:r>
            <a:b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1600" b="1" dirty="0" smtClean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1969 году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Сахаров вернулся к научной работе в </a:t>
            </a:r>
            <a:r>
              <a:rPr lang="ru-RU" sz="1600" dirty="0" err="1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ФИАНе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30 июня 1969 года он был зачислен в отдел института, где начиналась его научная работа, на должность старшего научного сотрудника. 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 1967-1980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годах он опубликовал </a:t>
            </a:r>
            <a:r>
              <a:rPr lang="ru-RU" sz="1600" b="1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более 15 научных работ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223" y="229758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Научная деятельность</a:t>
            </a:r>
            <a:endParaRPr lang="ru-RU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0800000" flipV="1">
            <a:off x="739223" y="827275"/>
            <a:ext cx="1105653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875"/>
              </a:spcAft>
            </a:pPr>
            <a:r>
              <a:rPr lang="ru-RU" sz="1600" b="1" dirty="0" smtClean="0">
                <a:solidFill>
                  <a:srgbClr val="17171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600" dirty="0" smtClean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30 октября </a:t>
            </a:r>
            <a:r>
              <a:rPr lang="ru-RU" sz="1600" dirty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1961 </a:t>
            </a:r>
            <a:r>
              <a:rPr lang="ru-RU" sz="1600" dirty="0" smtClean="0">
                <a:solidFill>
                  <a:srgbClr val="171717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года СССР произвел взрыв самой мощной бомбы в мировой истории: 58-мегатонная водородная бомба («Царь-бомба») была испытана на полигоне на острове Новая Земля.</a:t>
            </a:r>
            <a:endParaRPr lang="ru-RU" sz="1600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229" y="286805"/>
            <a:ext cx="4025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Испытания «Царь-бомбы»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9" name="Рисунок 8" descr="https://pp.userapi.com/860o1XXmG_I94JDZgfum5Z1zSirWkWU9NHzPJQ/Vh66ztVMJAk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/>
          <a:stretch/>
        </p:blipFill>
        <p:spPr bwMode="auto">
          <a:xfrm>
            <a:off x="2534193" y="1446548"/>
            <a:ext cx="7889965" cy="5322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4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650" y="259396"/>
            <a:ext cx="6736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Bahnschrift SemiBold Condensed" panose="020B0502040204020203" pitchFamily="34" charset="0"/>
              </a:rPr>
              <a:t> </a:t>
            </a:r>
            <a:r>
              <a:rPr lang="ru-RU" sz="2400" b="1" dirty="0">
                <a:latin typeface="Century" panose="02040604050505020304" pitchFamily="18" charset="0"/>
              </a:rPr>
              <a:t>Борьба против испытаний ядерного оружия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731" y="721061"/>
            <a:ext cx="3623441" cy="58197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5243" y="836674"/>
            <a:ext cx="66415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 Сначала Сахаров был за экспедицию. Но после смерти первой жены, внутренний порыв изменяет Сахарова, как человека.</a:t>
            </a:r>
          </a:p>
          <a:p>
            <a:pPr algn="just"/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1958 г. СССР на некоторое время прекратил в одностороннем порядке ядерные испытания, однако вскоре было принято решение об их возобновлении. Андрей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    Дмитриевич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выступил с решительными возражениями и предложил:</a:t>
            </a:r>
          </a:p>
          <a:p>
            <a:pPr algn="just"/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1) не начинать ни в коем случае испытаний в течение года с момента заявления Хрущева (с учетом того, что год - это срок, названный американцами и англичанами как достаточный для них);</a:t>
            </a:r>
          </a:p>
          <a:p>
            <a:pPr algn="just"/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2) пересмотреть конструкции намеченных к испытанию изделий, сделав их настолько надежными, чтобы их в принципе можно было принять на вооружение без испытаний;</a:t>
            </a:r>
          </a:p>
          <a:p>
            <a:pPr algn="just"/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3) отказаться от доктрины, что никакое изделие не может быть принято без испытаний, как недостаточно гибкой, догматической и не соответствующей реальности наступающей «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безиспытательной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» эпохи;</a:t>
            </a:r>
          </a:p>
          <a:p>
            <a:pPr algn="just"/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4) разработать новые экспериментальные методики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модернизирования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 без полного испытания отдельных функций изделий.</a:t>
            </a:r>
          </a:p>
        </p:txBody>
      </p:sp>
    </p:spTree>
    <p:extLst>
      <p:ext uri="{BB962C8B-B14F-4D97-AF65-F5344CB8AC3E}">
        <p14:creationId xmlns:p14="http://schemas.microsoft.com/office/powerpoint/2010/main" val="39007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7327" y="683172"/>
            <a:ext cx="7433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Однако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несмотря даже на поддержу И.В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. Курчатова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, который специально летал к Н.С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. Хрущеву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в Ялту, предотвратить испытания не удалось. Политики не пожелали прислушаться к голосу ученых.</a:t>
            </a:r>
          </a:p>
          <a:p>
            <a:pPr algn="just"/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  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1959, 1960 и первой воловине 1961 г. СССР, США, Великобритания не производили испытаний термоядерного оружия: «Это был так называемый мораторий – добровольный отказ от испытаний, основанный на некоей неофициальной договоренности. В 1961 г. Хрущев принял решение, как всегда, неожиданное для тех, к кому оно имело самое непосредственное отношение, - нарушить мораторий и провести испытания».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7326" y="3108960"/>
            <a:ext cx="7538550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июле 1961 г. на встрече руководителей страны  и  ученых-атомщиков  А.Д. Сахаров  написал записку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Н.С.Хрущеву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, в которой подчеркивал: «Я убежден, что возобновление испытаний сейчас нецелесообразно с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т.з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. сравнительного усиления СССР  и  США. Не считаете ж Вы, что возобновление испытаний нанесет трудно исправимый ущерб переговорам о прекращении испытаний, всему делу разоружения и обеспечения мира во всем мире?». Этот шаг Андрея Дмитриевича свидетельствовал о его смелости и решительности в отстаивании позиции, в правильности которой он был убежден. Его записка была продуманным и глубоко взвешенным решением проблемы испытаний. Но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Н.С.Хрущев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 резко ответил в речи на банкете, что «политические решения, в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т.ч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.  и  вопрос об испытаниях ядерного оружия, - прерогатива руководителей партии  и  правительства  и  не касаются ученых».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И снова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призыв  А.Д.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Сахарова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не нашел понимания  и  не был поддержан в правительственных кругах. Испытания были проведены по намеченному графику.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876" y="1229711"/>
            <a:ext cx="3699135" cy="4471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326" y="159952"/>
            <a:ext cx="4344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Хрущёв Н.С. против учёных</a:t>
            </a:r>
            <a:endParaRPr lang="ru-RU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7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9806" y="2692687"/>
            <a:ext cx="6663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«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Ужасное преступление совершилось, и я не смог его предотвратить, - вспоминал Андрей Дмитриевич - Чувство бессилия, нестерпимой горечи, стыда и унижения охватило меня. Я упал лицом на стол и заплакал. Я решил, что отныне я в основном сосредоточу свои усилия на осуществление плана прекращения испытаний в трех средах».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9806" y="4350876"/>
            <a:ext cx="6663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Этот договор (о запрещении ядерных испытаний в трех средах) был заключён в Москве в 1963 г.</a:t>
            </a:r>
          </a:p>
          <a:p>
            <a:pPr algn="just"/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   «Я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считаю, что Московский договор имеет историческое значение - писал Андрей Дмитриевич - Он сохранил сотни тысяч, а возможно, миллионы человеческих жизней - тех, кто неизбежно погиб бы при продолжении испытаний в атмосфере, в воде, в космосе. Но, быть может, еще важней, что это - шаг к уменьшению опасности мировой термоядерной войны. Я горжусь своей сопричастностью к Московскому договору».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775" y="788276"/>
            <a:ext cx="4156977" cy="52661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9668" y="788276"/>
            <a:ext cx="65308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latin typeface="Century" panose="02040604050505020304" pitchFamily="18" charset="0"/>
                <a:cs typeface="Arial" panose="020B0604020202020204" pitchFamily="34" charset="0"/>
              </a:rPr>
              <a:t>После 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появления этой статьи  А.Д.  Сахаров  был отстранен от секретной работы  и  вернулся в Москву. Покидая места, где он прожил 20 лет, Андрей Дмитриевич перевел 139 тысяч рублей Красному Кресту и на строительство Всесоюзного онкологического центра. В 1969 году он снова поступил на работу в Теоретический отдел </a:t>
            </a:r>
            <a:r>
              <a:rPr lang="ru-RU" sz="1600" dirty="0" err="1">
                <a:latin typeface="Century" panose="02040604050505020304" pitchFamily="18" charset="0"/>
                <a:cs typeface="Arial" panose="020B0604020202020204" pitchFamily="34" charset="0"/>
              </a:rPr>
              <a:t>ФИАНа</a:t>
            </a:r>
            <a:r>
              <a:rPr lang="ru-RU" sz="1600" dirty="0">
                <a:latin typeface="Century" panose="02040604050505020304" pitchFamily="18" charset="0"/>
                <a:cs typeface="Arial" panose="020B0604020202020204" pitchFamily="34" charset="0"/>
              </a:rPr>
              <a:t>, на должность старшего научного сотрудника.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68" y="238082"/>
            <a:ext cx="429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Из воспоминаний Сахарова</a:t>
            </a:r>
            <a:endParaRPr lang="ru-RU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361</TotalTime>
  <Words>2379</Words>
  <Application>Microsoft Office PowerPoint</Application>
  <PresentationFormat>Широкоэкранный</PresentationFormat>
  <Paragraphs>84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Bahnschrift SemiBold Condensed</vt:lpstr>
      <vt:lpstr>Calibri</vt:lpstr>
      <vt:lpstr>Cambria Math</vt:lpstr>
      <vt:lpstr>Century</vt:lpstr>
      <vt:lpstr>Franklin Gothic Book</vt:lpstr>
      <vt:lpstr>Times New Roman</vt:lpstr>
      <vt:lpstr>Crop</vt:lpstr>
      <vt:lpstr> Андрей  Дмитриевич  сахаров –  Гуманист, учёный, гражданин   </vt:lpstr>
      <vt:lpstr>Моё детство прошло в большой коммунальной квартире, где большинство комнат занимали семьи наших родственников. В доме сохранялся традиционный дух большой крепкой семьи, … взаимная семейная поддержка, любовь к литературе и науке.</vt:lpstr>
      <vt:lpstr>Детство и юность</vt:lpstr>
      <vt:lpstr>Женитьба и дети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Правозащитная деятельность</vt:lpstr>
      <vt:lpstr>Презентация PowerPoint</vt:lpstr>
      <vt:lpstr>Ссылка в Горький</vt:lpstr>
      <vt:lpstr> Начало нового периода в жизни академика</vt:lpstr>
      <vt:lpstr>Презентация PowerPoint</vt:lpstr>
      <vt:lpstr>Награды и премии</vt:lpstr>
      <vt:lpstr>Другие об Андрее Дмитриевиче Сахарове….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Гуманист, учёный, гражданин</dc:title>
  <dc:creator>Nadejda</dc:creator>
  <cp:lastModifiedBy>Наталья</cp:lastModifiedBy>
  <cp:revision>41</cp:revision>
  <dcterms:created xsi:type="dcterms:W3CDTF">2021-11-11T14:01:27Z</dcterms:created>
  <dcterms:modified xsi:type="dcterms:W3CDTF">2022-03-03T19:57:27Z</dcterms:modified>
</cp:coreProperties>
</file>