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 id="2147483798" r:id="rId2"/>
  </p:sldMasterIdLst>
  <p:notesMasterIdLst>
    <p:notesMasterId r:id="rId27"/>
  </p:notesMasterIdLst>
  <p:sldIdLst>
    <p:sldId id="256" r:id="rId3"/>
    <p:sldId id="280" r:id="rId4"/>
    <p:sldId id="276" r:id="rId5"/>
    <p:sldId id="277" r:id="rId6"/>
    <p:sldId id="262" r:id="rId7"/>
    <p:sldId id="264" r:id="rId8"/>
    <p:sldId id="260" r:id="rId9"/>
    <p:sldId id="265" r:id="rId10"/>
    <p:sldId id="266" r:id="rId11"/>
    <p:sldId id="292" r:id="rId12"/>
    <p:sldId id="267" r:id="rId13"/>
    <p:sldId id="275" r:id="rId14"/>
    <p:sldId id="288" r:id="rId15"/>
    <p:sldId id="269" r:id="rId16"/>
    <p:sldId id="270" r:id="rId17"/>
    <p:sldId id="290" r:id="rId18"/>
    <p:sldId id="271" r:id="rId19"/>
    <p:sldId id="286" r:id="rId20"/>
    <p:sldId id="289" r:id="rId21"/>
    <p:sldId id="281" r:id="rId22"/>
    <p:sldId id="282" r:id="rId23"/>
    <p:sldId id="272" r:id="rId24"/>
    <p:sldId id="279" r:id="rId25"/>
    <p:sldId id="273" r:id="rId26"/>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126"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en-US" b="1" dirty="0" smtClean="0">
                <a:solidFill>
                  <a:schemeClr val="tx1"/>
                </a:solidFill>
              </a:rPr>
              <a:t>How often do you use the words of English origin in everyday life?</a:t>
            </a:r>
            <a:endParaRPr lang="ru-RU" b="1" dirty="0">
              <a:solidFill>
                <a:schemeClr val="tx1"/>
              </a:solidFill>
            </a:endParaRPr>
          </a:p>
        </c:rich>
      </c:tx>
      <c:layout/>
      <c:overlay val="0"/>
      <c:spPr>
        <a:noFill/>
        <a:ln w="25404">
          <a:noFill/>
        </a:ln>
      </c:spPr>
    </c:title>
    <c:autoTitleDeleted val="0"/>
    <c:plotArea>
      <c:layout/>
      <c:pieChart>
        <c:varyColors val="1"/>
        <c:ser>
          <c:idx val="0"/>
          <c:order val="0"/>
          <c:tx>
            <c:strRef>
              <c:f>Лист1!$B$1</c:f>
              <c:strCache>
                <c:ptCount val="1"/>
                <c:pt idx="0">
                  <c:v>Продажи</c:v>
                </c:pt>
              </c:strCache>
            </c:strRef>
          </c:tx>
          <c:dPt>
            <c:idx val="0"/>
            <c:bubble3D val="0"/>
            <c:spPr>
              <a:solidFill>
                <a:schemeClr val="accent1"/>
              </a:solidFill>
              <a:ln w="19038">
                <a:solidFill>
                  <a:schemeClr val="lt1"/>
                </a:solidFill>
              </a:ln>
              <a:effectLst/>
            </c:spPr>
          </c:dPt>
          <c:dPt>
            <c:idx val="1"/>
            <c:bubble3D val="0"/>
            <c:spPr>
              <a:solidFill>
                <a:schemeClr val="accent2"/>
              </a:solidFill>
              <a:ln w="19038">
                <a:solidFill>
                  <a:schemeClr val="lt1"/>
                </a:solidFill>
              </a:ln>
              <a:effectLst/>
            </c:spPr>
          </c:dPt>
          <c:dPt>
            <c:idx val="2"/>
            <c:bubble3D val="0"/>
            <c:spPr>
              <a:solidFill>
                <a:schemeClr val="accent3"/>
              </a:solidFill>
              <a:ln w="19038">
                <a:solidFill>
                  <a:schemeClr val="lt1"/>
                </a:solidFill>
              </a:ln>
              <a:effectLst/>
            </c:spPr>
          </c:dPt>
          <c:dPt>
            <c:idx val="3"/>
            <c:bubble3D val="0"/>
            <c:spPr>
              <a:solidFill>
                <a:schemeClr val="accent4"/>
              </a:solidFill>
              <a:ln w="19038">
                <a:solidFill>
                  <a:schemeClr val="lt1"/>
                </a:solidFill>
              </a:ln>
              <a:effectLst/>
            </c:spPr>
          </c:dPt>
          <c:dLbls>
            <c:spPr>
              <a:noFill/>
              <a:ln w="25404">
                <a:noFill/>
              </a:ln>
            </c:spPr>
            <c:txPr>
              <a:bodyPr rot="0" spcFirstLastPara="1" vertOverflow="ellipsis" vert="horz" wrap="square" lIns="38100" tIns="19050" rIns="38100" bIns="19050" anchor="ctr" anchorCtr="1">
                <a:spAutoFit/>
              </a:bodyPr>
              <a:lstStyle/>
              <a:p>
                <a:pPr>
                  <a:defRPr sz="1196"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1"/>
            <c:leaderLines>
              <c:spPr>
                <a:ln w="9519" cap="flat" cmpd="sng" algn="ctr">
                  <a:solidFill>
                    <a:schemeClr val="tx1">
                      <a:lumMod val="35000"/>
                      <a:lumOff val="65000"/>
                    </a:schemeClr>
                  </a:solidFill>
                  <a:round/>
                </a:ln>
                <a:effectLst/>
              </c:spPr>
            </c:leaderLines>
          </c:dLbls>
          <c:cat>
            <c:strRef>
              <c:f>Лист1!$A$2:$A$5</c:f>
              <c:strCache>
                <c:ptCount val="4"/>
                <c:pt idx="0">
                  <c:v>Often</c:v>
                </c:pt>
                <c:pt idx="1">
                  <c:v>Sometimes</c:v>
                </c:pt>
                <c:pt idx="2">
                  <c:v>Rarely</c:v>
                </c:pt>
                <c:pt idx="3">
                  <c:v>Don't use</c:v>
                </c:pt>
              </c:strCache>
            </c:strRef>
          </c:cat>
          <c:val>
            <c:numRef>
              <c:f>Лист1!$B$2:$B$5</c:f>
              <c:numCache>
                <c:formatCode>General</c:formatCode>
                <c:ptCount val="4"/>
                <c:pt idx="0">
                  <c:v>32</c:v>
                </c:pt>
                <c:pt idx="1">
                  <c:v>45.4</c:v>
                </c:pt>
                <c:pt idx="2">
                  <c:v>16.5</c:v>
                </c:pt>
                <c:pt idx="3">
                  <c:v>6.2</c:v>
                </c:pt>
              </c:numCache>
            </c:numRef>
          </c:val>
        </c:ser>
        <c:dLbls>
          <c:showLegendKey val="0"/>
          <c:showVal val="0"/>
          <c:showCatName val="0"/>
          <c:showSerName val="0"/>
          <c:showPercent val="0"/>
          <c:showBubbleSize val="0"/>
          <c:showLeaderLines val="1"/>
        </c:dLbls>
        <c:firstSliceAng val="0"/>
      </c:pieChart>
      <c:spPr>
        <a:noFill/>
        <a:ln w="25404">
          <a:noFill/>
        </a:ln>
      </c:spPr>
    </c:plotArea>
    <c:legend>
      <c:legendPos val="b"/>
      <c:layout/>
      <c:overlay val="0"/>
      <c:spPr>
        <a:noFill/>
        <a:ln w="25404">
          <a:noFill/>
        </a:ln>
      </c:spPr>
      <c:txPr>
        <a:bodyPr rot="0" spcFirstLastPara="1" vertOverflow="ellipsis" vert="horz" wrap="square" anchor="ctr" anchorCtr="1"/>
        <a:lstStyle/>
        <a:p>
          <a:pPr>
            <a:defRPr sz="1196"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8" b="0" i="0" u="none" strike="noStrike" kern="1200" spc="0" baseline="0">
                <a:solidFill>
                  <a:schemeClr val="tx1">
                    <a:lumMod val="65000"/>
                    <a:lumOff val="35000"/>
                  </a:schemeClr>
                </a:solidFill>
                <a:latin typeface="+mn-lt"/>
                <a:ea typeface="+mn-ea"/>
                <a:cs typeface="+mn-cs"/>
              </a:defRPr>
            </a:pPr>
            <a:r>
              <a:rPr lang="en-US" b="1" dirty="0" smtClean="0">
                <a:solidFill>
                  <a:schemeClr val="tx1"/>
                </a:solidFill>
                <a:latin typeface="Times New Roman" panose="02020603050405020304" pitchFamily="18" charset="0"/>
                <a:cs typeface="Times New Roman" panose="02020603050405020304" pitchFamily="18" charset="0"/>
              </a:rPr>
              <a:t>Do you  understand everything when you use the English words</a:t>
            </a:r>
            <a:r>
              <a:rPr lang="en-US" dirty="0" smtClean="0">
                <a:solidFill>
                  <a:schemeClr val="tx1"/>
                </a:solidFill>
              </a:rPr>
              <a:t>?</a:t>
            </a:r>
            <a:endParaRPr lang="ru-RU" dirty="0">
              <a:solidFill>
                <a:schemeClr val="tx1"/>
              </a:solidFill>
            </a:endParaRPr>
          </a:p>
        </c:rich>
      </c:tx>
      <c:layout>
        <c:manualLayout>
          <c:xMode val="edge"/>
          <c:yMode val="edge"/>
          <c:x val="0.21220403558152545"/>
          <c:y val="2.3349217270171359E-2"/>
        </c:manualLayout>
      </c:layout>
      <c:overlay val="0"/>
      <c:spPr>
        <a:noFill/>
        <a:ln w="25378">
          <a:noFill/>
        </a:ln>
      </c:spPr>
    </c:title>
    <c:autoTitleDeleted val="0"/>
    <c:plotArea>
      <c:layout/>
      <c:pieChart>
        <c:varyColors val="1"/>
        <c:ser>
          <c:idx val="0"/>
          <c:order val="0"/>
          <c:tx>
            <c:strRef>
              <c:f>Лист1!$B$1</c:f>
              <c:strCache>
                <c:ptCount val="1"/>
                <c:pt idx="0">
                  <c:v>Продажи</c:v>
                </c:pt>
              </c:strCache>
            </c:strRef>
          </c:tx>
          <c:dPt>
            <c:idx val="0"/>
            <c:bubble3D val="0"/>
            <c:spPr>
              <a:solidFill>
                <a:schemeClr val="accent1"/>
              </a:solidFill>
              <a:ln w="19018">
                <a:solidFill>
                  <a:schemeClr val="lt1"/>
                </a:solidFill>
              </a:ln>
              <a:effectLst/>
            </c:spPr>
          </c:dPt>
          <c:dPt>
            <c:idx val="1"/>
            <c:bubble3D val="0"/>
            <c:spPr>
              <a:solidFill>
                <a:schemeClr val="accent2"/>
              </a:solidFill>
              <a:ln w="19018">
                <a:solidFill>
                  <a:schemeClr val="lt1"/>
                </a:solidFill>
              </a:ln>
              <a:effectLst/>
            </c:spPr>
          </c:dPt>
          <c:dPt>
            <c:idx val="2"/>
            <c:bubble3D val="0"/>
            <c:spPr>
              <a:solidFill>
                <a:schemeClr val="accent3"/>
              </a:solidFill>
              <a:ln w="19018">
                <a:solidFill>
                  <a:schemeClr val="lt1"/>
                </a:solidFill>
              </a:ln>
              <a:effectLst/>
            </c:spPr>
          </c:dPt>
          <c:dLbls>
            <c:spPr>
              <a:noFill/>
              <a:ln w="25378">
                <a:noFill/>
              </a:ln>
            </c:spPr>
            <c:txPr>
              <a:bodyPr rot="0" spcFirstLastPara="1" vertOverflow="ellipsis" vert="horz" wrap="square" lIns="38100" tIns="19050" rIns="38100" bIns="19050" anchor="ctr" anchorCtr="1">
                <a:spAutoFit/>
              </a:bodyPr>
              <a:lstStyle/>
              <a:p>
                <a:pPr>
                  <a:defRPr sz="1195" b="0" i="0" u="none" strike="noStrike" kern="1200" baseline="0">
                    <a:solidFill>
                      <a:schemeClr val="tx1">
                        <a:lumMod val="75000"/>
                        <a:lumOff val="25000"/>
                      </a:schemeClr>
                    </a:solidFill>
                    <a:latin typeface="+mn-lt"/>
                    <a:ea typeface="+mn-ea"/>
                    <a:cs typeface="+mn-cs"/>
                  </a:defRPr>
                </a:pPr>
                <a:endParaRPr lang="ru-RU"/>
              </a:p>
            </c:txPr>
            <c:dLblPos val="ctr"/>
            <c:showLegendKey val="0"/>
            <c:showVal val="1"/>
            <c:showCatName val="0"/>
            <c:showSerName val="0"/>
            <c:showPercent val="0"/>
            <c:showBubbleSize val="0"/>
            <c:showLeaderLines val="1"/>
            <c:leaderLines>
              <c:spPr>
                <a:ln w="9509" cap="flat" cmpd="sng" algn="ctr">
                  <a:solidFill>
                    <a:schemeClr val="tx1">
                      <a:lumMod val="35000"/>
                      <a:lumOff val="65000"/>
                    </a:schemeClr>
                  </a:solidFill>
                  <a:round/>
                </a:ln>
                <a:effectLst/>
              </c:spPr>
            </c:leaderLines>
          </c:dLbls>
          <c:cat>
            <c:strRef>
              <c:f>Лист1!$A$2:$A$4</c:f>
              <c:strCache>
                <c:ptCount val="3"/>
                <c:pt idx="0">
                  <c:v>Almost all</c:v>
                </c:pt>
                <c:pt idx="1">
                  <c:v>Fifty per cent</c:v>
                </c:pt>
                <c:pt idx="2">
                  <c:v>Few persons</c:v>
                </c:pt>
              </c:strCache>
            </c:strRef>
          </c:cat>
          <c:val>
            <c:numRef>
              <c:f>Лист1!$B$2:$B$4</c:f>
              <c:numCache>
                <c:formatCode>General</c:formatCode>
                <c:ptCount val="3"/>
                <c:pt idx="0">
                  <c:v>35.4</c:v>
                </c:pt>
                <c:pt idx="1">
                  <c:v>41.5</c:v>
                </c:pt>
                <c:pt idx="2">
                  <c:v>23.2</c:v>
                </c:pt>
              </c:numCache>
            </c:numRef>
          </c:val>
        </c:ser>
        <c:dLbls>
          <c:showLegendKey val="0"/>
          <c:showVal val="0"/>
          <c:showCatName val="0"/>
          <c:showSerName val="0"/>
          <c:showPercent val="0"/>
          <c:showBubbleSize val="0"/>
          <c:showLeaderLines val="1"/>
        </c:dLbls>
        <c:firstSliceAng val="0"/>
      </c:pieChart>
      <c:spPr>
        <a:noFill/>
        <a:ln w="25378">
          <a:noFill/>
        </a:ln>
      </c:spPr>
    </c:plotArea>
    <c:legend>
      <c:legendPos val="b"/>
      <c:layout/>
      <c:overlay val="0"/>
      <c:spPr>
        <a:noFill/>
        <a:ln w="25378">
          <a:noFill/>
        </a:ln>
      </c:spPr>
      <c:txPr>
        <a:bodyPr rot="0" spcFirstLastPara="1" vertOverflow="ellipsis" vert="horz" wrap="square" anchor="ctr" anchorCtr="1"/>
        <a:lstStyle/>
        <a:p>
          <a:pPr>
            <a:defRPr sz="1195" b="0" i="0" u="none" strike="noStrike" kern="1200" baseline="0">
              <a:solidFill>
                <a:schemeClr val="tx1">
                  <a:lumMod val="65000"/>
                  <a:lumOff val="35000"/>
                </a:schemeClr>
              </a:solidFill>
              <a:latin typeface="+mn-lt"/>
              <a:ea typeface="+mn-ea"/>
              <a:cs typeface="+mn-cs"/>
            </a:defRPr>
          </a:pPr>
          <a:endParaRPr lang="ru-RU"/>
        </a:p>
      </c:txPr>
    </c:legend>
    <c:plotVisOnly val="1"/>
    <c:dispBlanksAs val="zero"/>
    <c:showDLblsOverMax val="0"/>
  </c:chart>
  <c:spPr>
    <a:noFill/>
    <a:ln>
      <a:noFill/>
    </a:ln>
  </c:spPr>
  <c:txPr>
    <a:bodyPr/>
    <a:lstStyle/>
    <a:p>
      <a:pPr>
        <a:defRPr/>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8DB3D3-A9A2-42F3-B227-15C77306687A}" type="datetimeFigureOut">
              <a:rPr lang="ru-RU" smtClean="0"/>
              <a:pPr/>
              <a:t>25.03.2015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398938-AABB-4C01-8B14-061F91EF0005}" type="slidenum">
              <a:rPr lang="ru-RU" smtClean="0"/>
              <a:pPr/>
              <a:t>‹#›</a:t>
            </a:fld>
            <a:endParaRPr lang="ru-RU"/>
          </a:p>
        </p:txBody>
      </p:sp>
    </p:spTree>
    <p:extLst>
      <p:ext uri="{BB962C8B-B14F-4D97-AF65-F5344CB8AC3E}">
        <p14:creationId xmlns:p14="http://schemas.microsoft.com/office/powerpoint/2010/main" val="189286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3"/>
          <p:cNvSpPr>
            <a:spLocks noGrp="1"/>
          </p:cNvSpPr>
          <p:nvPr>
            <p:ph type="dt" sz="half" idx="10"/>
          </p:nvPr>
        </p:nvSpPr>
        <p:spPr/>
        <p:txBody>
          <a:bodyPr/>
          <a:lstStyle>
            <a:lvl1pPr>
              <a:defRPr/>
            </a:lvl1pPr>
          </a:lstStyle>
          <a:p>
            <a:pPr>
              <a:defRPr/>
            </a:pPr>
            <a:fld id="{1C1747EE-B756-4844-9AF8-CD8B73A75668}" type="datetimeFigureOut">
              <a:rPr lang="ru-RU"/>
              <a:pPr>
                <a:defRPr/>
              </a:pPr>
              <a:t>25.03.2015</a:t>
            </a:fld>
            <a:endParaRPr lang="ru-RU"/>
          </a:p>
        </p:txBody>
      </p:sp>
      <p:sp>
        <p:nvSpPr>
          <p:cNvPr id="16" name="Footer Placeholder 4"/>
          <p:cNvSpPr>
            <a:spLocks noGrp="1"/>
          </p:cNvSpPr>
          <p:nvPr>
            <p:ph type="ftr" sz="quarter" idx="11"/>
          </p:nvPr>
        </p:nvSpPr>
        <p:spPr/>
        <p:txBody>
          <a:bodyPr/>
          <a:lstStyle>
            <a:lvl1pPr>
              <a:defRPr/>
            </a:lvl1pPr>
          </a:lstStyle>
          <a:p>
            <a:pPr>
              <a:defRPr/>
            </a:pPr>
            <a:endParaRPr lang="ru-RU"/>
          </a:p>
        </p:txBody>
      </p:sp>
      <p:sp>
        <p:nvSpPr>
          <p:cNvPr id="17" name="Slide Number Placeholder 5"/>
          <p:cNvSpPr>
            <a:spLocks noGrp="1"/>
          </p:cNvSpPr>
          <p:nvPr>
            <p:ph type="sldNum" sz="quarter" idx="12"/>
          </p:nvPr>
        </p:nvSpPr>
        <p:spPr/>
        <p:txBody>
          <a:bodyPr/>
          <a:lstStyle>
            <a:lvl1pPr>
              <a:defRPr/>
            </a:lvl1pPr>
          </a:lstStyle>
          <a:p>
            <a:pPr>
              <a:defRPr/>
            </a:pPr>
            <a:fld id="{C4B7C412-0D83-46D0-A81E-1698A2F717A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1426AF5-89D7-4367-8F35-4EDEC5EE380B}" type="datetimeFigureOut">
              <a:rPr lang="ru-RU"/>
              <a:pPr>
                <a:defRPr/>
              </a:pPr>
              <a:t>25.03.2015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C2E8D12-7425-4E12-A57C-5EED0708C19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6AD877A9-D5DA-42A9-BE00-44718176A19D}" type="datetimeFigureOut">
              <a:rPr lang="ru-RU"/>
              <a:pPr>
                <a:defRPr/>
              </a:pPr>
              <a:t>25.03.2015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8B230F2-06E6-4FF1-83D8-9FEEC9D8355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w="9525">
            <a:noFill/>
            <a:miter lim="800000"/>
            <a:headEnd/>
            <a:tailEnd/>
          </a:ln>
        </p:spPr>
        <p:txBody>
          <a:bodyPr anchor="ctr"/>
          <a:lstStyle/>
          <a:p>
            <a:pPr>
              <a:defRPr/>
            </a:pPr>
            <a:r>
              <a:rPr lang="en-US" sz="8000">
                <a:solidFill>
                  <a:srgbClr val="C0E474"/>
                </a:solidFill>
                <a:latin typeface="Arial" charset="0"/>
              </a:rPr>
              <a:t>“</a:t>
            </a:r>
          </a:p>
        </p:txBody>
      </p:sp>
      <p:sp>
        <p:nvSpPr>
          <p:cNvPr id="6" name="TextBox 5"/>
          <p:cNvSpPr txBox="1">
            <a:spLocks noChangeArrowheads="1"/>
          </p:cNvSpPr>
          <p:nvPr/>
        </p:nvSpPr>
        <p:spPr bwMode="auto">
          <a:xfrm>
            <a:off x="8893175" y="2886075"/>
            <a:ext cx="609600" cy="585788"/>
          </a:xfrm>
          <a:prstGeom prst="rect">
            <a:avLst/>
          </a:prstGeom>
          <a:noFill/>
          <a:ln w="9525">
            <a:noFill/>
            <a:miter lim="800000"/>
            <a:headEnd/>
            <a:tailEnd/>
          </a:ln>
        </p:spPr>
        <p:txBody>
          <a:bodyPr anchor="ctr"/>
          <a:lstStyle/>
          <a:p>
            <a:pPr>
              <a:defRPr/>
            </a:pPr>
            <a:r>
              <a:rPr lang="en-US" sz="8000">
                <a:solidFill>
                  <a:srgbClr val="C0E474"/>
                </a:solidFill>
                <a:latin typeface="Arial" charset="0"/>
              </a:rPr>
              <a:t>”</a:t>
            </a:r>
            <a:endParaRPr lang="en-US">
              <a:solidFill>
                <a:srgbClr val="C0E474"/>
              </a:solidFill>
              <a:latin typeface="Arial"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D1DF5C7F-67E4-49EA-A4B6-E64826FE6B55}" type="datetimeFigureOut">
              <a:rPr lang="ru-RU"/>
              <a:pPr>
                <a:defRPr/>
              </a:pPr>
              <a:t>25.03.2015</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1CD01559-254A-4617-AF39-B9FCF027300B}"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C641A5CB-28B1-409A-A10F-CCEB1443EBA6}" type="datetimeFigureOut">
              <a:rPr lang="ru-RU"/>
              <a:pPr>
                <a:defRPr/>
              </a:pPr>
              <a:t>25.03.2015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014DE4A-C5AB-43ED-B4EC-8F1AA5AD4100}"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w="9525">
            <a:noFill/>
            <a:miter lim="800000"/>
            <a:headEnd/>
            <a:tailEnd/>
          </a:ln>
        </p:spPr>
        <p:txBody>
          <a:bodyPr anchor="ctr"/>
          <a:lstStyle/>
          <a:p>
            <a:pPr>
              <a:defRPr/>
            </a:pPr>
            <a:r>
              <a:rPr lang="en-US" sz="8000">
                <a:solidFill>
                  <a:srgbClr val="C0E474"/>
                </a:solidFill>
                <a:latin typeface="Arial" charset="0"/>
              </a:rPr>
              <a:t>“</a:t>
            </a:r>
          </a:p>
        </p:txBody>
      </p:sp>
      <p:sp>
        <p:nvSpPr>
          <p:cNvPr id="6" name="TextBox 5"/>
          <p:cNvSpPr txBox="1">
            <a:spLocks noChangeArrowheads="1"/>
          </p:cNvSpPr>
          <p:nvPr/>
        </p:nvSpPr>
        <p:spPr bwMode="auto">
          <a:xfrm>
            <a:off x="8893175" y="2886075"/>
            <a:ext cx="609600" cy="585788"/>
          </a:xfrm>
          <a:prstGeom prst="rect">
            <a:avLst/>
          </a:prstGeom>
          <a:noFill/>
          <a:ln w="9525">
            <a:noFill/>
            <a:miter lim="800000"/>
            <a:headEnd/>
            <a:tailEnd/>
          </a:ln>
        </p:spPr>
        <p:txBody>
          <a:bodyPr anchor="ctr"/>
          <a:lstStyle/>
          <a:p>
            <a:pPr>
              <a:defRPr/>
            </a:pPr>
            <a:r>
              <a:rPr lang="en-US" sz="8000">
                <a:solidFill>
                  <a:srgbClr val="C0E474"/>
                </a:solidFill>
                <a:latin typeface="Arial"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48BAD91B-2ABA-4621-8924-1A6A05DA0540}" type="datetimeFigureOut">
              <a:rPr lang="ru-RU"/>
              <a:pPr>
                <a:defRPr/>
              </a:pPr>
              <a:t>25.03.2015</a:t>
            </a:fld>
            <a:endParaRPr lang="ru-RU"/>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46F5F325-A6E6-486C-9DEF-8F0E3B12B152}"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E158CA8C-CACB-4D50-BF7E-B67D1C836437}" type="datetimeFigureOut">
              <a:rPr lang="ru-RU"/>
              <a:pPr>
                <a:defRPr/>
              </a:pPr>
              <a:t>25.03.2015</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D34B3154-3D00-4B60-94E8-1018A55300D1}"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F9E4455-8ADE-4CF1-B000-88C2001DC9FE}" type="datetimeFigureOut">
              <a:rPr lang="ru-RU"/>
              <a:pPr>
                <a:defRPr/>
              </a:pPr>
              <a:t>25.03.2015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D187522-A5DD-4C10-8D02-BBFFCAD7D48D}"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5BA29FF2-B7FA-4B4E-B673-56E07C2FBEF7}" type="datetimeFigureOut">
              <a:rPr lang="ru-RU"/>
              <a:pPr>
                <a:defRPr/>
              </a:pPr>
              <a:t>25.03.2015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0D72D2AD-2227-4B0A-AB26-AE2CCC1B30C2}"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5"/>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8CFDCA7-95CA-49AB-9BDB-AC95F53179EF}" type="datetimeFigureOut">
              <a:rPr lang="ru-RU"/>
              <a:pPr>
                <a:defRPr/>
              </a:pPr>
              <a:t>25.03.2015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87B598-D6CF-41F2-8654-D20C66DDE029}"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518CF93-DB66-43D1-9679-B1A3810CE797}" type="datetimeFigureOut">
              <a:rPr lang="ru-RU"/>
              <a:pPr>
                <a:defRPr/>
              </a:pPr>
              <a:t>25.03.2015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E7647C0-E692-4D96-860F-FB98A96A275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E655E554-8169-47D5-B108-335E12BF1949}" type="datetimeFigureOut">
              <a:rPr lang="ru-RU"/>
              <a:pPr>
                <a:defRPr/>
              </a:pPr>
              <a:t>25.03.2015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48E2160-3C02-44E8-B750-2E2810870722}"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613" y="4406900"/>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4FF29D1-3D98-4B7B-B0A1-3B89228EB1C3}" type="datetimeFigureOut">
              <a:rPr lang="ru-RU"/>
              <a:pPr>
                <a:defRPr/>
              </a:pPr>
              <a:t>25.03.2015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BD0CE0-FF64-4EC5-9F7C-0CC3B7B58338}"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23B0F84-7C6F-4F50-804C-680026E016CA}" type="datetimeFigureOut">
              <a:rPr lang="ru-RU"/>
              <a:pPr>
                <a:defRPr/>
              </a:pPr>
              <a:t>25.03.2015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5E97B6C-1A8C-4B09-9DB8-3CB7B507FAC2}"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C17A45E-A7C1-485B-B912-2600F9BFAA9B}" type="datetimeFigureOut">
              <a:rPr lang="ru-RU"/>
              <a:pPr>
                <a:defRPr/>
              </a:pPr>
              <a:t>25.03.2015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A30FEDD-985D-4488-8D29-075C4FBE3A79}"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C18D7E6-8E34-45EA-BAE7-4788D2D47C3E}" type="datetimeFigureOut">
              <a:rPr lang="ru-RU"/>
              <a:pPr>
                <a:defRPr/>
              </a:pPr>
              <a:t>25.03.2015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07DCF40-2734-4614-9873-8CE8324CA0C6}"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B0E7F21-1A9C-447A-A368-8260FED4435F}" type="datetimeFigureOut">
              <a:rPr lang="ru-RU"/>
              <a:pPr>
                <a:defRPr/>
              </a:pPr>
              <a:t>25.03.2015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666BD7FD-99FC-41B6-9C41-5BD072BAFF11}"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40116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5716085-780E-4CD9-985E-177EDB83D9D2}" type="datetimeFigureOut">
              <a:rPr lang="ru-RU"/>
              <a:pPr>
                <a:defRPr/>
              </a:pPr>
              <a:t>25.03.2015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031FE52-188D-4984-8778-70FF9A2ED8E2}"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188"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188"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24ED8E6-20DD-480C-AA73-F5E69D83D85D}" type="datetimeFigureOut">
              <a:rPr lang="ru-RU"/>
              <a:pPr>
                <a:defRPr/>
              </a:pPr>
              <a:t>25.03.2015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7F6A0D9-E071-48B3-AE6C-294F3C139F84}"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4FF02F5-B6E5-4443-AD49-C9A3653037C4}" type="datetimeFigureOut">
              <a:rPr lang="ru-RU"/>
              <a:pPr>
                <a:defRPr/>
              </a:pPr>
              <a:t>25.03.2015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B952E38-80D6-47D3-9B8A-556D06E47368}"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8"/>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8"/>
            <a:ext cx="80772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3DD49B1-7F4F-4763-9CFF-E9ED5B3A8A3B}" type="datetimeFigureOut">
              <a:rPr lang="ru-RU"/>
              <a:pPr>
                <a:defRPr/>
              </a:pPr>
              <a:t>25.03.2015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5C5D0C7-E091-4143-9231-EDDB1EB789CB}"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B462827-028E-4142-A0A1-104317FCEF90}" type="datetimeFigureOut">
              <a:rPr lang="ru-RU"/>
              <a:pPr>
                <a:defRPr/>
              </a:pPr>
              <a:t>25.03.2015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A67EB91-A504-480C-B264-C74E6BEFA24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EDEEA93-BEBB-4202-B647-D0B67E4B44BD}" type="datetimeFigureOut">
              <a:rPr lang="ru-RU"/>
              <a:pPr>
                <a:defRPr/>
              </a:pPr>
              <a:t>25.03.2015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C897C28-8141-4FBA-B5AA-DA9FCD36073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780EC511-C8DC-4495-A6F5-CB7E512A7166}" type="datetimeFigureOut">
              <a:rPr lang="ru-RU"/>
              <a:pPr>
                <a:defRPr/>
              </a:pPr>
              <a:t>25.03.2015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EC180F8-3D59-4E2A-84B7-CAE5C7375AE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Date Placeholder 3"/>
          <p:cNvSpPr>
            <a:spLocks noGrp="1"/>
          </p:cNvSpPr>
          <p:nvPr>
            <p:ph type="dt" sz="half" idx="10"/>
          </p:nvPr>
        </p:nvSpPr>
        <p:spPr/>
        <p:txBody>
          <a:bodyPr/>
          <a:lstStyle>
            <a:lvl1pPr>
              <a:defRPr/>
            </a:lvl1pPr>
          </a:lstStyle>
          <a:p>
            <a:pPr>
              <a:defRPr/>
            </a:pPr>
            <a:fld id="{ABE868E1-2EC3-49C3-97E0-783300E33C5E}" type="datetimeFigureOut">
              <a:rPr lang="ru-RU"/>
              <a:pPr>
                <a:defRPr/>
              </a:pPr>
              <a:t>25.03.2015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38AD86AE-5A61-48DC-B939-6FC82DFD4B4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1C8A1866-7507-488A-9EB1-8373B1940E11}" type="datetimeFigureOut">
              <a:rPr lang="ru-RU"/>
              <a:pPr>
                <a:defRPr/>
              </a:pPr>
              <a:t>25.03.2015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C55F21D8-D04C-468F-AB04-CB2E0B8B3DF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024B0C44-99E2-4AFA-A613-122238382EB3}" type="datetimeFigureOut">
              <a:rPr lang="ru-RU"/>
              <a:pPr>
                <a:defRPr/>
              </a:pPr>
              <a:t>25.03.2015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797A0A4C-4ABF-4C4F-A216-64583D0E8EA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EF3580-4E84-4099-949D-879F300B9556}" type="datetimeFigureOut">
              <a:rPr lang="ru-RU"/>
              <a:pPr>
                <a:defRPr/>
              </a:pPr>
              <a:t>25.03.2015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CDF13036-1028-40E8-B518-E18BDF0E155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EE691A72-D988-4F38-B5DA-D303958A85FB}" type="datetimeFigureOut">
              <a:rPr lang="ru-RU"/>
              <a:pPr>
                <a:defRPr/>
              </a:pPr>
              <a:t>25.03.2015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A3151790-507E-4588-8500-3F29E42682AB}"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122"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123"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5124"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8EB2DC3-8383-4B18-818D-12FFBE2A02A4}" type="datetimeFigureOut">
              <a:rPr lang="ru-RU"/>
              <a:pPr>
                <a:defRPr/>
              </a:pPr>
              <a:t>25.03.2015</a:t>
            </a:fld>
            <a:endParaRPr lang="ru-RU"/>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pPr>
              <a:defRPr/>
            </a:pPr>
            <a:fld id="{70F80AB5-2564-458D-A7A9-DAD39D6E95F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37"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38" r:id="rId12"/>
    <p:sldLayoutId id="2147483921" r:id="rId13"/>
    <p:sldLayoutId id="2147483939" r:id="rId14"/>
    <p:sldLayoutId id="2147483922" r:id="rId15"/>
    <p:sldLayoutId id="2147483923" r:id="rId16"/>
    <p:sldLayoutId id="2147483924"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defRPr>
      </a:lvl2pPr>
      <a:lvl3pPr algn="l" defTabSz="457200" rtl="0" eaLnBrk="0" fontAlgn="base" hangingPunct="0">
        <a:spcBef>
          <a:spcPct val="0"/>
        </a:spcBef>
        <a:spcAft>
          <a:spcPct val="0"/>
        </a:spcAft>
        <a:defRPr sz="3600">
          <a:solidFill>
            <a:schemeClr val="accent1"/>
          </a:solidFill>
          <a:latin typeface="Trebuchet MS" pitchFamily="34" charset="0"/>
        </a:defRPr>
      </a:lvl3pPr>
      <a:lvl4pPr algn="l" defTabSz="457200" rtl="0" eaLnBrk="0" fontAlgn="base" hangingPunct="0">
        <a:spcBef>
          <a:spcPct val="0"/>
        </a:spcBef>
        <a:spcAft>
          <a:spcPct val="0"/>
        </a:spcAft>
        <a:defRPr sz="3600">
          <a:solidFill>
            <a:schemeClr val="accent1"/>
          </a:solidFill>
          <a:latin typeface="Trebuchet MS" pitchFamily="34" charset="0"/>
        </a:defRPr>
      </a:lvl4pPr>
      <a:lvl5pPr algn="l" defTabSz="457200" rtl="0" eaLnBrk="0" fontAlgn="base" hangingPunct="0">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6147" name="Текст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4DF9651-CD77-4BE8-A74A-7375C15AE592}" type="datetimeFigureOut">
              <a:rPr lang="ru-RU"/>
              <a:pPr>
                <a:defRPr/>
              </a:pPr>
              <a:t>25.03.2015</a:t>
            </a:fld>
            <a:endParaRPr 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A51D395-7A4D-46FC-91B7-2ABE9F9E2C6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22.png"/><Relationship Id="rId4" Type="http://schemas.openxmlformats.org/officeDocument/2006/relationships/oleObject" Target="../embeddings/Microsoft_Excel_97-2003_Worksheet3.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ctrTitle"/>
          </p:nvPr>
        </p:nvSpPr>
        <p:spPr>
          <a:xfrm>
            <a:off x="1506538" y="2405063"/>
            <a:ext cx="7767637" cy="1646237"/>
          </a:xfrm>
        </p:spPr>
        <p:txBody>
          <a:bodyPr/>
          <a:lstStyle/>
          <a:p>
            <a:pPr algn="ctr" eaLnBrk="1" hangingPunct="1"/>
            <a:r>
              <a:rPr lang="en-US" b="1" dirty="0" smtClean="0">
                <a:latin typeface="Times New Roman" panose="02020603050405020304" pitchFamily="18" charset="0"/>
                <a:cs typeface="Times New Roman" panose="02020603050405020304" pitchFamily="18" charset="0"/>
              </a:rPr>
              <a:t>English loanwords in Russian language</a:t>
            </a:r>
            <a:endParaRPr lang="ru-RU" dirty="0" smtClean="0">
              <a:latin typeface="Times New Roman" panose="02020603050405020304" pitchFamily="18" charset="0"/>
              <a:cs typeface="Times New Roman" panose="02020603050405020304" pitchFamily="18" charset="0"/>
            </a:endParaRPr>
          </a:p>
        </p:txBody>
      </p:sp>
      <p:sp>
        <p:nvSpPr>
          <p:cNvPr id="2051" name="Подзаголовок 2"/>
          <p:cNvSpPr>
            <a:spLocks noGrp="1"/>
          </p:cNvSpPr>
          <p:nvPr>
            <p:ph type="subTitle" idx="1"/>
          </p:nvPr>
        </p:nvSpPr>
        <p:spPr>
          <a:xfrm>
            <a:off x="1506538" y="4051300"/>
            <a:ext cx="8699500" cy="1533525"/>
          </a:xfrm>
        </p:spPr>
        <p:txBody>
          <a:bodyPr rtlCol="0">
            <a:normAutofit/>
          </a:bodyP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err="1" smtClean="0">
                <a:solidFill>
                  <a:schemeClr val="tx1"/>
                </a:solidFill>
                <a:latin typeface="Times New Roman" pitchFamily="18" charset="0"/>
                <a:cs typeface="Times New Roman" pitchFamily="18" charset="0"/>
              </a:rPr>
              <a:t>This</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presentation</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was</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done</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by</a:t>
            </a:r>
            <a:r>
              <a:rPr lang="ru-RU"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Bydanov</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Egor</a:t>
            </a:r>
            <a:r>
              <a:rPr lang="en-US" sz="2800" dirty="0" smtClean="0">
                <a:solidFill>
                  <a:schemeClr val="tx1"/>
                </a:solidFill>
                <a:latin typeface="Times New Roman" pitchFamily="18" charset="0"/>
                <a:cs typeface="Times New Roman" pitchFamily="18" charset="0"/>
              </a:rPr>
              <a:t>, 10a,</a:t>
            </a:r>
            <a:endParaRPr lang="ru-RU" sz="2800" dirty="0" smtClean="0">
              <a:solidFill>
                <a:schemeClr val="tx1"/>
              </a:solidFill>
              <a:latin typeface="Times New Roman" pitchFamily="18" charset="0"/>
              <a:cs typeface="Times New Roman" pitchFamily="18" charset="0"/>
            </a:endParaRPr>
          </a:p>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sz="2800" dirty="0" err="1" smtClean="0">
                <a:solidFill>
                  <a:schemeClr val="tx1"/>
                </a:solidFill>
                <a:latin typeface="Times New Roman" pitchFamily="18" charset="0"/>
                <a:cs typeface="Times New Roman" pitchFamily="18" charset="0"/>
              </a:rPr>
              <a:t>Guliver</a:t>
            </a:r>
            <a:r>
              <a:rPr lang="ru-RU" sz="2800" dirty="0" smtClean="0">
                <a:solidFill>
                  <a:schemeClr val="tx1"/>
                </a:solidFill>
                <a:latin typeface="Times New Roman" pitchFamily="18" charset="0"/>
                <a:cs typeface="Times New Roman" pitchFamily="18" charset="0"/>
              </a:rPr>
              <a:t> </a:t>
            </a:r>
            <a:r>
              <a:rPr lang="ru-RU" sz="2800" dirty="0" err="1" smtClean="0">
                <a:solidFill>
                  <a:schemeClr val="tx1"/>
                </a:solidFill>
                <a:latin typeface="Times New Roman" pitchFamily="18" charset="0"/>
                <a:cs typeface="Times New Roman" pitchFamily="18" charset="0"/>
              </a:rPr>
              <a:t>Maxim</a:t>
            </a:r>
            <a:r>
              <a:rPr lang="ru-RU" sz="2800" dirty="0" smtClean="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10a, </a:t>
            </a:r>
            <a:r>
              <a:rPr lang="en-US" sz="2800" dirty="0" err="1" smtClean="0">
                <a:solidFill>
                  <a:schemeClr val="tx1"/>
                </a:solidFill>
                <a:latin typeface="Times New Roman" pitchFamily="18" charset="0"/>
                <a:cs typeface="Times New Roman" pitchFamily="18" charset="0"/>
              </a:rPr>
              <a:t>Kurochkina</a:t>
            </a:r>
            <a:r>
              <a:rPr lang="en-US" sz="2800" dirty="0" smtClean="0">
                <a:solidFill>
                  <a:schemeClr val="tx1"/>
                </a:solidFill>
                <a:latin typeface="Times New Roman" pitchFamily="18" charset="0"/>
                <a:cs typeface="Times New Roman" pitchFamily="18" charset="0"/>
              </a:rPr>
              <a:t> Maria, 6</a:t>
            </a:r>
            <a:r>
              <a:rPr lang="ru-RU" sz="2800" dirty="0" smtClean="0">
                <a:solidFill>
                  <a:schemeClr val="tx1"/>
                </a:solidFill>
                <a:latin typeface="Times New Roman" pitchFamily="18" charset="0"/>
                <a:cs typeface="Times New Roman" pitchFamily="18" charset="0"/>
              </a:rPr>
              <a:t>б</a:t>
            </a:r>
            <a:endParaRPr lang="ru-RU"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677875" y="74428"/>
            <a:ext cx="8596311" cy="171774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b="1" i="0" u="none" strike="noStrike" cap="none" baseline="0" dirty="0">
                <a:solidFill>
                  <a:schemeClr val="accent1"/>
                </a:solidFill>
                <a:latin typeface="Times New Roman"/>
                <a:ea typeface="Times New Roman"/>
                <a:cs typeface="Times New Roman"/>
                <a:sym typeface="Times New Roman"/>
              </a:rPr>
              <a:t>The reasons for using </a:t>
            </a:r>
            <a:r>
              <a:rPr lang="en-US" b="1" i="0" u="none" strike="noStrike" cap="none" baseline="0" dirty="0" err="1">
                <a:solidFill>
                  <a:schemeClr val="accent1"/>
                </a:solidFill>
                <a:latin typeface="Times New Roman"/>
                <a:ea typeface="Times New Roman"/>
                <a:cs typeface="Times New Roman"/>
                <a:sym typeface="Times New Roman"/>
              </a:rPr>
              <a:t>anglicisms</a:t>
            </a:r>
            <a:r>
              <a:rPr lang="en-US" sz="3600" b="0" i="0" u="none" strike="noStrike" cap="none" baseline="0" dirty="0">
                <a:solidFill>
                  <a:schemeClr val="accent1"/>
                </a:solidFill>
                <a:latin typeface="Times New Roman"/>
                <a:ea typeface="Times New Roman"/>
                <a:cs typeface="Times New Roman"/>
                <a:sym typeface="Times New Roman"/>
              </a:rPr>
              <a:t>.</a:t>
            </a:r>
          </a:p>
        </p:txBody>
      </p:sp>
      <p:sp>
        <p:nvSpPr>
          <p:cNvPr id="290" name="Shape 290"/>
          <p:cNvSpPr txBox="1">
            <a:spLocks noGrp="1"/>
          </p:cNvSpPr>
          <p:nvPr>
            <p:ph type="body" idx="1"/>
          </p:nvPr>
        </p:nvSpPr>
        <p:spPr>
          <a:xfrm>
            <a:off x="677862" y="1257300"/>
            <a:ext cx="10817225" cy="5372099"/>
          </a:xfrm>
          <a:prstGeom prst="rect">
            <a:avLst/>
          </a:prstGeom>
          <a:noFill/>
          <a:ln>
            <a:noFill/>
          </a:ln>
        </p:spPr>
        <p:txBody>
          <a:bodyPr lIns="91425" tIns="45700" rIns="91425" bIns="45700" anchor="t" anchorCtr="0">
            <a:noAutofit/>
          </a:bodyPr>
          <a:lstStyle/>
          <a:p>
            <a:pPr marL="342900" marR="0" lvl="0" indent="-342900" algn="l" rtl="0">
              <a:spcBef>
                <a:spcPts val="1000"/>
              </a:spcBef>
              <a:spcAft>
                <a:spcPts val="0"/>
              </a:spcAft>
              <a:buClr>
                <a:schemeClr val="accent1"/>
              </a:buClr>
              <a:buFont typeface="Times New Roman"/>
              <a:buChar char=""/>
            </a:pPr>
            <a:endParaRPr sz="1800" b="0" i="0" u="none" strike="noStrike" cap="none" baseline="0" dirty="0">
              <a:solidFill>
                <a:srgbClr val="404040"/>
              </a:solidFill>
              <a:latin typeface="Times New Roman"/>
              <a:ea typeface="Times New Roman"/>
              <a:cs typeface="Times New Roman"/>
              <a:sym typeface="Times New Roman"/>
            </a:endParaRPr>
          </a:p>
        </p:txBody>
      </p:sp>
      <p:pic>
        <p:nvPicPr>
          <p:cNvPr id="291" name="Shape 291"/>
          <p:cNvPicPr preferRelativeResize="0"/>
          <p:nvPr/>
        </p:nvPicPr>
        <p:blipFill>
          <a:blip r:embed="rId3">
            <a:alphaModFix/>
          </a:blip>
          <a:stretch>
            <a:fillRect/>
          </a:stretch>
        </p:blipFill>
        <p:spPr>
          <a:xfrm>
            <a:off x="677874" y="956931"/>
            <a:ext cx="4066550" cy="2961444"/>
          </a:xfrm>
          <a:prstGeom prst="rect">
            <a:avLst/>
          </a:prstGeom>
          <a:noFill/>
          <a:ln>
            <a:noFill/>
          </a:ln>
        </p:spPr>
      </p:pic>
      <p:pic>
        <p:nvPicPr>
          <p:cNvPr id="292" name="Shape 292"/>
          <p:cNvPicPr preferRelativeResize="0"/>
          <p:nvPr/>
        </p:nvPicPr>
        <p:blipFill>
          <a:blip r:embed="rId4" cstate="print">
            <a:alphaModFix/>
          </a:blip>
          <a:stretch>
            <a:fillRect/>
          </a:stretch>
        </p:blipFill>
        <p:spPr>
          <a:xfrm>
            <a:off x="5622714" y="3746625"/>
            <a:ext cx="3644275" cy="2915425"/>
          </a:xfrm>
          <a:prstGeom prst="rect">
            <a:avLst/>
          </a:prstGeom>
          <a:noFill/>
          <a:ln>
            <a:noFill/>
          </a:ln>
        </p:spPr>
      </p:pic>
      <p:pic>
        <p:nvPicPr>
          <p:cNvPr id="293" name="Shape 293"/>
          <p:cNvPicPr preferRelativeResize="0"/>
          <p:nvPr/>
        </p:nvPicPr>
        <p:blipFill>
          <a:blip r:embed="rId5">
            <a:alphaModFix/>
          </a:blip>
          <a:stretch>
            <a:fillRect/>
          </a:stretch>
        </p:blipFill>
        <p:spPr>
          <a:xfrm>
            <a:off x="677875" y="3918375"/>
            <a:ext cx="4066549" cy="2711025"/>
          </a:xfrm>
          <a:prstGeom prst="rect">
            <a:avLst/>
          </a:prstGeom>
          <a:noFill/>
          <a:ln>
            <a:noFill/>
          </a:ln>
        </p:spPr>
      </p:pic>
      <p:pic>
        <p:nvPicPr>
          <p:cNvPr id="294" name="Shape 294"/>
          <p:cNvPicPr preferRelativeResize="0"/>
          <p:nvPr/>
        </p:nvPicPr>
        <p:blipFill>
          <a:blip r:embed="rId6">
            <a:alphaModFix/>
          </a:blip>
          <a:stretch>
            <a:fillRect/>
          </a:stretch>
        </p:blipFill>
        <p:spPr>
          <a:xfrm>
            <a:off x="6783573" y="956931"/>
            <a:ext cx="3693322" cy="27169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677863" y="609600"/>
            <a:ext cx="6572250" cy="1320800"/>
          </a:xfrm>
        </p:spPr>
        <p:txBody>
          <a:bodyPr/>
          <a:lstStyle/>
          <a:p>
            <a:pPr eaLnBrk="1" hangingPunct="1"/>
            <a:r>
              <a:rPr lang="en-US" b="1" smtClean="0">
                <a:latin typeface="Times New Roman" pitchFamily="18" charset="0"/>
                <a:cs typeface="Times New Roman" pitchFamily="18" charset="0"/>
              </a:rPr>
              <a:t>The types of anglicisms</a:t>
            </a:r>
            <a:endParaRPr lang="ru-RU" b="1" smtClean="0">
              <a:latin typeface="Times New Roman" pitchFamily="18" charset="0"/>
              <a:cs typeface="Times New Roman" pitchFamily="18" charset="0"/>
            </a:endParaRPr>
          </a:p>
        </p:txBody>
      </p:sp>
      <p:sp>
        <p:nvSpPr>
          <p:cNvPr id="3" name="Объект 2"/>
          <p:cNvSpPr>
            <a:spLocks noGrp="1"/>
          </p:cNvSpPr>
          <p:nvPr>
            <p:ph sz="half" idx="1"/>
          </p:nvPr>
        </p:nvSpPr>
        <p:spPr>
          <a:xfrm>
            <a:off x="677863" y="2160588"/>
            <a:ext cx="4183062" cy="3881437"/>
          </a:xfrm>
        </p:spPr>
        <p:txBody>
          <a:bodyPr rtlCol="0">
            <a:noAutofit/>
          </a:bodyPr>
          <a:lstStyle/>
          <a:p>
            <a:pPr eaLnBrk="1" fontAlgn="auto" hangingPunct="1">
              <a:spcAft>
                <a:spcPts val="0"/>
              </a:spcAft>
              <a:buFont typeface="Wingdings 3" charset="2"/>
              <a:buChar char=""/>
              <a:defRPr/>
            </a:pPr>
            <a:r>
              <a:rPr lang="en-US" sz="3600" b="1" dirty="0">
                <a:solidFill>
                  <a:schemeClr val="tx1">
                    <a:lumMod val="75000"/>
                    <a:lumOff val="25000"/>
                  </a:schemeClr>
                </a:solidFill>
                <a:latin typeface="Times New Roman" pitchFamily="18" charset="0"/>
                <a:cs typeface="Times New Roman" pitchFamily="18" charset="0"/>
              </a:rPr>
              <a:t>Phonetic </a:t>
            </a:r>
            <a:r>
              <a:rPr lang="en-US" sz="3600" b="1" dirty="0" smtClean="0">
                <a:solidFill>
                  <a:schemeClr val="tx1">
                    <a:lumMod val="75000"/>
                    <a:lumOff val="25000"/>
                  </a:schemeClr>
                </a:solidFill>
                <a:latin typeface="Times New Roman" pitchFamily="18" charset="0"/>
                <a:cs typeface="Times New Roman" pitchFamily="18" charset="0"/>
              </a:rPr>
              <a:t>borrowing</a:t>
            </a:r>
            <a:r>
              <a:rPr lang="en-US" sz="3600" dirty="0" smtClean="0">
                <a:solidFill>
                  <a:schemeClr val="tx1">
                    <a:lumMod val="75000"/>
                    <a:lumOff val="25000"/>
                  </a:schemeClr>
                </a:solidFill>
                <a:latin typeface="Times New Roman" pitchFamily="18" charset="0"/>
                <a:cs typeface="Times New Roman" pitchFamily="18" charset="0"/>
              </a:rPr>
              <a:t> </a:t>
            </a:r>
          </a:p>
          <a:p>
            <a:pPr eaLnBrk="1" fontAlgn="auto" hangingPunct="1">
              <a:spcAft>
                <a:spcPts val="0"/>
              </a:spcAft>
              <a:buFont typeface="Wingdings 3" charset="2"/>
              <a:buChar char=""/>
              <a:defRPr/>
            </a:pPr>
            <a:r>
              <a:rPr lang="en-US" sz="3600" b="1" dirty="0" smtClean="0">
                <a:solidFill>
                  <a:schemeClr val="tx1">
                    <a:lumMod val="75000"/>
                    <a:lumOff val="25000"/>
                  </a:schemeClr>
                </a:solidFill>
                <a:latin typeface="Times New Roman" pitchFamily="18" charset="0"/>
                <a:cs typeface="Times New Roman" pitchFamily="18" charset="0"/>
              </a:rPr>
              <a:t>“Hybrids”</a:t>
            </a:r>
            <a:endParaRPr lang="en-US" sz="3600" dirty="0" smtClean="0">
              <a:solidFill>
                <a:schemeClr val="tx1">
                  <a:lumMod val="75000"/>
                  <a:lumOff val="25000"/>
                </a:schemeClr>
              </a:solidFill>
              <a:latin typeface="Times New Roman" pitchFamily="18" charset="0"/>
              <a:cs typeface="Times New Roman" pitchFamily="18" charset="0"/>
            </a:endParaRPr>
          </a:p>
          <a:p>
            <a:pPr eaLnBrk="1" fontAlgn="auto" hangingPunct="1">
              <a:spcAft>
                <a:spcPts val="0"/>
              </a:spcAft>
              <a:buFont typeface="Wingdings 3" charset="2"/>
              <a:buChar char=""/>
              <a:defRPr/>
            </a:pPr>
            <a:r>
              <a:rPr lang="en-US" sz="3600" b="1" dirty="0" smtClean="0">
                <a:solidFill>
                  <a:schemeClr val="tx1">
                    <a:lumMod val="75000"/>
                    <a:lumOff val="25000"/>
                  </a:schemeClr>
                </a:solidFill>
                <a:latin typeface="Times New Roman" pitchFamily="18" charset="0"/>
                <a:cs typeface="Times New Roman" pitchFamily="18" charset="0"/>
              </a:rPr>
              <a:t>Direct loans</a:t>
            </a:r>
            <a:endParaRPr lang="en-US" sz="3600" dirty="0">
              <a:solidFill>
                <a:schemeClr val="tx1">
                  <a:lumMod val="75000"/>
                  <a:lumOff val="25000"/>
                </a:schemeClr>
              </a:solidFill>
              <a:latin typeface="Times New Roman" pitchFamily="18" charset="0"/>
              <a:cs typeface="Times New Roman" pitchFamily="18" charset="0"/>
            </a:endParaRPr>
          </a:p>
          <a:p>
            <a:pPr eaLnBrk="1" fontAlgn="auto" hangingPunct="1">
              <a:spcAft>
                <a:spcPts val="0"/>
              </a:spcAft>
              <a:buFont typeface="Wingdings 3" charset="2"/>
              <a:buChar char=""/>
              <a:defRPr/>
            </a:pPr>
            <a:r>
              <a:rPr lang="en-US" sz="3600" b="1" dirty="0">
                <a:solidFill>
                  <a:schemeClr val="tx1">
                    <a:lumMod val="75000"/>
                    <a:lumOff val="25000"/>
                  </a:schemeClr>
                </a:solidFill>
                <a:latin typeface="Times New Roman" pitchFamily="18" charset="0"/>
                <a:cs typeface="Times New Roman" pitchFamily="18" charset="0"/>
              </a:rPr>
              <a:t>Exotic </a:t>
            </a:r>
            <a:r>
              <a:rPr lang="en-US" sz="3600" b="1" dirty="0" smtClean="0">
                <a:solidFill>
                  <a:schemeClr val="tx1">
                    <a:lumMod val="75000"/>
                    <a:lumOff val="25000"/>
                  </a:schemeClr>
                </a:solidFill>
                <a:latin typeface="Times New Roman" pitchFamily="18" charset="0"/>
                <a:cs typeface="Times New Roman" pitchFamily="18" charset="0"/>
              </a:rPr>
              <a:t>words</a:t>
            </a:r>
            <a:endParaRPr lang="en-US" sz="3600" dirty="0">
              <a:solidFill>
                <a:schemeClr val="tx1">
                  <a:lumMod val="75000"/>
                  <a:lumOff val="25000"/>
                </a:schemeClr>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5089525" y="2160588"/>
            <a:ext cx="4184650" cy="3881437"/>
          </a:xfrm>
        </p:spPr>
        <p:txBody>
          <a:bodyPr/>
          <a:lstStyle/>
          <a:p>
            <a:pPr eaLnBrk="1" fontAlgn="auto" hangingPunct="1">
              <a:spcAft>
                <a:spcPts val="0"/>
              </a:spcAft>
              <a:buFont typeface="Wingdings 3" charset="2"/>
              <a:buChar char=""/>
              <a:defRPr/>
            </a:pPr>
            <a:r>
              <a:rPr lang="en-US" sz="3600" b="1" dirty="0" smtClean="0">
                <a:solidFill>
                  <a:schemeClr val="tx1">
                    <a:lumMod val="75000"/>
                    <a:lumOff val="25000"/>
                  </a:schemeClr>
                </a:solidFill>
                <a:latin typeface="Times New Roman" pitchFamily="18" charset="0"/>
                <a:cs typeface="Times New Roman" pitchFamily="18" charset="0"/>
              </a:rPr>
              <a:t>Emotional expressions</a:t>
            </a:r>
            <a:r>
              <a:rPr lang="en-US" sz="3600" dirty="0" smtClean="0">
                <a:solidFill>
                  <a:schemeClr val="tx1">
                    <a:lumMod val="75000"/>
                    <a:lumOff val="25000"/>
                  </a:schemeClr>
                </a:solidFill>
                <a:latin typeface="Times New Roman" pitchFamily="18" charset="0"/>
                <a:cs typeface="Times New Roman" pitchFamily="18" charset="0"/>
              </a:rPr>
              <a:t> </a:t>
            </a:r>
          </a:p>
          <a:p>
            <a:pPr eaLnBrk="1" fontAlgn="auto" hangingPunct="1">
              <a:spcAft>
                <a:spcPts val="0"/>
              </a:spcAft>
              <a:buFont typeface="Wingdings 3" charset="2"/>
              <a:buChar char=""/>
              <a:defRPr/>
            </a:pPr>
            <a:r>
              <a:rPr lang="en-US" sz="3600" b="1" dirty="0" smtClean="0">
                <a:solidFill>
                  <a:schemeClr val="tx1">
                    <a:lumMod val="75000"/>
                    <a:lumOff val="25000"/>
                  </a:schemeClr>
                </a:solidFill>
                <a:latin typeface="Times New Roman" pitchFamily="18" charset="0"/>
                <a:cs typeface="Times New Roman" pitchFamily="18" charset="0"/>
              </a:rPr>
              <a:t>Compounds</a:t>
            </a:r>
            <a:endParaRPr lang="en-US" sz="3600" dirty="0" smtClean="0">
              <a:solidFill>
                <a:schemeClr val="tx1">
                  <a:lumMod val="75000"/>
                  <a:lumOff val="25000"/>
                </a:schemeClr>
              </a:solidFill>
              <a:latin typeface="Times New Roman" pitchFamily="18" charset="0"/>
              <a:cs typeface="Times New Roman" pitchFamily="18" charset="0"/>
            </a:endParaRPr>
          </a:p>
          <a:p>
            <a:pPr eaLnBrk="1" fontAlgn="auto" hangingPunct="1">
              <a:spcAft>
                <a:spcPts val="0"/>
              </a:spcAft>
              <a:buFont typeface="Wingdings 3" charset="2"/>
              <a:buChar char=""/>
              <a:defRPr/>
            </a:pPr>
            <a:r>
              <a:rPr lang="en-US" sz="3600" b="1" dirty="0" smtClean="0">
                <a:solidFill>
                  <a:schemeClr val="tx1">
                    <a:lumMod val="75000"/>
                    <a:lumOff val="25000"/>
                  </a:schemeClr>
                </a:solidFill>
                <a:latin typeface="Times New Roman" pitchFamily="18" charset="0"/>
                <a:cs typeface="Times New Roman" pitchFamily="18" charset="0"/>
              </a:rPr>
              <a:t>Foreign words</a:t>
            </a:r>
            <a:endParaRPr lang="en-US" sz="3600" dirty="0" smtClean="0">
              <a:solidFill>
                <a:schemeClr val="tx1">
                  <a:lumMod val="75000"/>
                  <a:lumOff val="25000"/>
                </a:schemeClr>
              </a:solidFill>
              <a:latin typeface="Times New Roman" pitchFamily="18" charset="0"/>
              <a:cs typeface="Times New Roman" pitchFamily="18" charset="0"/>
            </a:endParaRPr>
          </a:p>
          <a:p>
            <a:pPr eaLnBrk="1" fontAlgn="auto" hangingPunct="1">
              <a:spcAft>
                <a:spcPts val="0"/>
              </a:spcAft>
              <a:buFont typeface="Wingdings 3" charset="2"/>
              <a:buChar char=""/>
              <a:defRPr/>
            </a:pPr>
            <a:r>
              <a:rPr lang="en-US" sz="3600" b="1" dirty="0" err="1" smtClean="0">
                <a:solidFill>
                  <a:schemeClr val="tx1">
                    <a:lumMod val="75000"/>
                    <a:lumOff val="25000"/>
                  </a:schemeClr>
                </a:solidFill>
                <a:latin typeface="Times New Roman" pitchFamily="18" charset="0"/>
                <a:cs typeface="Times New Roman" pitchFamily="18" charset="0"/>
              </a:rPr>
              <a:t>Loanshift</a:t>
            </a:r>
            <a:endParaRPr lang="ru-RU" sz="3600" dirty="0" smtClean="0">
              <a:solidFill>
                <a:schemeClr val="tx1">
                  <a:lumMod val="75000"/>
                  <a:lumOff val="25000"/>
                </a:schemeClr>
              </a:solidFill>
              <a:latin typeface="Times New Roman" pitchFamily="18" charset="0"/>
              <a:cs typeface="Times New Roman" pitchFamily="18" charset="0"/>
            </a:endParaRPr>
          </a:p>
          <a:p>
            <a:pPr>
              <a:defRPr/>
            </a:pPr>
            <a:endParaRPr lang="ru-RU" dirty="0"/>
          </a:p>
        </p:txBody>
      </p:sp>
      <p:pic>
        <p:nvPicPr>
          <p:cNvPr id="20485" name="Picture 4" descr="C:\Users\Alliss\Desktop\preview_b9cf13f4e9.jpg"/>
          <p:cNvPicPr>
            <a:picLocks noChangeAspect="1" noChangeArrowheads="1"/>
          </p:cNvPicPr>
          <p:nvPr/>
        </p:nvPicPr>
        <p:blipFill>
          <a:blip r:embed="rId2"/>
          <a:srcRect/>
          <a:stretch>
            <a:fillRect/>
          </a:stretch>
        </p:blipFill>
        <p:spPr bwMode="auto">
          <a:xfrm>
            <a:off x="9647238" y="296863"/>
            <a:ext cx="2125662" cy="1417637"/>
          </a:xfrm>
          <a:prstGeom prst="rect">
            <a:avLst/>
          </a:prstGeom>
          <a:noFill/>
          <a:ln w="9525">
            <a:noFill/>
            <a:miter lim="800000"/>
            <a:headEnd/>
            <a:tailEnd/>
          </a:ln>
        </p:spPr>
      </p:pic>
      <p:pic>
        <p:nvPicPr>
          <p:cNvPr id="20486" name="Picture 7" descr="http://im1-tub-ru.yandex.net/i?id=e97b03989df051e6eba3788db409a288-93-144&amp;n=21"/>
          <p:cNvPicPr>
            <a:picLocks noChangeAspect="1" noChangeArrowheads="1"/>
          </p:cNvPicPr>
          <p:nvPr/>
        </p:nvPicPr>
        <p:blipFill>
          <a:blip r:embed="rId3"/>
          <a:srcRect/>
          <a:stretch>
            <a:fillRect/>
          </a:stretch>
        </p:blipFill>
        <p:spPr bwMode="auto">
          <a:xfrm rot="1503988">
            <a:off x="10255250" y="2236788"/>
            <a:ext cx="1714500" cy="1428750"/>
          </a:xfrm>
          <a:prstGeom prst="rect">
            <a:avLst/>
          </a:prstGeom>
          <a:noFill/>
          <a:ln w="9525">
            <a:noFill/>
            <a:miter lim="800000"/>
            <a:headEnd/>
            <a:tailEnd/>
          </a:ln>
        </p:spPr>
      </p:pic>
      <p:pic>
        <p:nvPicPr>
          <p:cNvPr id="20487" name="Picture 9" descr="http://im3-tub-ru.yandex.net/i?id=ad04fbdb3197b4e0b2bad63a89aad792-49-144&amp;n=21"/>
          <p:cNvPicPr>
            <a:picLocks noChangeAspect="1" noChangeArrowheads="1"/>
          </p:cNvPicPr>
          <p:nvPr/>
        </p:nvPicPr>
        <p:blipFill>
          <a:blip r:embed="rId4"/>
          <a:srcRect/>
          <a:stretch>
            <a:fillRect/>
          </a:stretch>
        </p:blipFill>
        <p:spPr bwMode="auto">
          <a:xfrm>
            <a:off x="9239250" y="3852863"/>
            <a:ext cx="1905000" cy="1428750"/>
          </a:xfrm>
          <a:prstGeom prst="rect">
            <a:avLst/>
          </a:prstGeom>
          <a:noFill/>
          <a:ln w="9525">
            <a:noFill/>
            <a:miter lim="800000"/>
            <a:headEnd/>
            <a:tailEnd/>
          </a:ln>
        </p:spPr>
      </p:pic>
      <p:pic>
        <p:nvPicPr>
          <p:cNvPr id="20488" name="Picture 11" descr="http://im2-tub-ru.yandex.net/i?id=e474b15879b88ee3f4a75096be336d08-100-144&amp;n=21"/>
          <p:cNvPicPr>
            <a:picLocks noChangeAspect="1" noChangeArrowheads="1"/>
          </p:cNvPicPr>
          <p:nvPr/>
        </p:nvPicPr>
        <p:blipFill>
          <a:blip r:embed="rId5"/>
          <a:srcRect/>
          <a:stretch>
            <a:fillRect/>
          </a:stretch>
        </p:blipFill>
        <p:spPr bwMode="auto">
          <a:xfrm>
            <a:off x="7151688" y="260350"/>
            <a:ext cx="2236787" cy="1685925"/>
          </a:xfrm>
          <a:prstGeom prst="rect">
            <a:avLst/>
          </a:prstGeom>
          <a:noFill/>
          <a:ln w="9525">
            <a:noFill/>
            <a:miter lim="800000"/>
            <a:headEnd/>
            <a:tailEnd/>
          </a:ln>
        </p:spPr>
      </p:pic>
      <p:pic>
        <p:nvPicPr>
          <p:cNvPr id="20489" name="Picture 13" descr="http://zigane.pp.ru/images/1302.jpg"/>
          <p:cNvPicPr>
            <a:picLocks noChangeAspect="1" noChangeArrowheads="1"/>
          </p:cNvPicPr>
          <p:nvPr/>
        </p:nvPicPr>
        <p:blipFill>
          <a:blip r:embed="rId6"/>
          <a:srcRect/>
          <a:stretch>
            <a:fillRect/>
          </a:stretch>
        </p:blipFill>
        <p:spPr bwMode="auto">
          <a:xfrm rot="1342073">
            <a:off x="7932738" y="2171700"/>
            <a:ext cx="2206625"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ъект 2"/>
          <p:cNvSpPr>
            <a:spLocks noGrp="1"/>
          </p:cNvSpPr>
          <p:nvPr>
            <p:ph idx="1"/>
          </p:nvPr>
        </p:nvSpPr>
        <p:spPr>
          <a:xfrm>
            <a:off x="677863" y="1289957"/>
            <a:ext cx="7551737" cy="4065814"/>
          </a:xfrm>
        </p:spPr>
        <p:txBody>
          <a:bodyPr/>
          <a:lstStyle/>
          <a:p>
            <a:pPr eaLnBrk="1" hangingPunct="1"/>
            <a:r>
              <a:rPr lang="en-US" dirty="0" smtClean="0">
                <a:solidFill>
                  <a:schemeClr val="tx1"/>
                </a:solidFill>
                <a:latin typeface="Times New Roman" pitchFamily="18" charset="0"/>
                <a:cs typeface="Times New Roman" pitchFamily="18" charset="0"/>
              </a:rPr>
              <a:t>The process of word-stock formation is very long-drawn-out and complicated. It is also closely connected with the history of a nation. Russian vocabulary in its modern state did not appear at once.</a:t>
            </a:r>
          </a:p>
          <a:p>
            <a:pPr eaLnBrk="1" hangingPunct="1"/>
            <a:r>
              <a:rPr lang="en-US" dirty="0" smtClean="0">
                <a:solidFill>
                  <a:schemeClr val="tx1"/>
                </a:solidFill>
                <a:latin typeface="Times New Roman" pitchFamily="18" charset="0"/>
                <a:cs typeface="Times New Roman" pitchFamily="18" charset="0"/>
              </a:rPr>
              <a:t>Interesting fact: almost all words on letter “</a:t>
            </a:r>
            <a:r>
              <a:rPr lang="ru-RU" dirty="0" smtClean="0">
                <a:solidFill>
                  <a:schemeClr val="tx1"/>
                </a:solidFill>
                <a:latin typeface="Times New Roman" pitchFamily="18" charset="0"/>
                <a:cs typeface="Times New Roman" pitchFamily="18" charset="0"/>
              </a:rPr>
              <a:t>Ф</a:t>
            </a:r>
            <a:r>
              <a:rPr lang="en-US" dirty="0" smtClean="0">
                <a:solidFill>
                  <a:schemeClr val="tx1"/>
                </a:solidFill>
                <a:latin typeface="Times New Roman" pitchFamily="18" charset="0"/>
                <a:cs typeface="Times New Roman" pitchFamily="18" charset="0"/>
              </a:rPr>
              <a:t>” in Russian  were borrowed</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p:txBody>
      </p:sp>
      <p:sp>
        <p:nvSpPr>
          <p:cNvPr id="22530" name="Заголовок 1"/>
          <p:cNvSpPr>
            <a:spLocks noGrp="1"/>
          </p:cNvSpPr>
          <p:nvPr>
            <p:ph type="title"/>
          </p:nvPr>
        </p:nvSpPr>
        <p:spPr>
          <a:xfrm>
            <a:off x="677863" y="327025"/>
            <a:ext cx="8596312" cy="1158875"/>
          </a:xfrm>
        </p:spPr>
        <p:txBody>
          <a:bodyPr>
            <a:normAutofit fontScale="90000"/>
          </a:bodyPr>
          <a:lstStyle/>
          <a:p>
            <a:pPr eaLnBrk="1" hangingPunct="1">
              <a:defRPr/>
            </a:pPr>
            <a:r>
              <a:rPr lang="en-US" b="1" dirty="0" smtClean="0">
                <a:latin typeface="Times New Roman" pitchFamily="18" charset="0"/>
                <a:cs typeface="Times New Roman" pitchFamily="18" charset="0"/>
              </a:rPr>
              <a:t>The impact of borrowed words on Russian language</a:t>
            </a:r>
            <a:endParaRPr lang="ru-RU" b="1" dirty="0" smtClean="0"/>
          </a:p>
        </p:txBody>
      </p:sp>
      <p:pic>
        <p:nvPicPr>
          <p:cNvPr id="21508" name="Picture 5" descr="русский язык Записи с меткой русский язык Всё,что можно представить... можно осуществить! : LiveInternet - Российский Сервис Онл"/>
          <p:cNvPicPr>
            <a:picLocks noChangeAspect="1" noChangeArrowheads="1"/>
          </p:cNvPicPr>
          <p:nvPr/>
        </p:nvPicPr>
        <p:blipFill>
          <a:blip r:embed="rId2"/>
          <a:srcRect/>
          <a:stretch>
            <a:fillRect/>
          </a:stretch>
        </p:blipFill>
        <p:spPr bwMode="auto">
          <a:xfrm>
            <a:off x="8744997" y="500062"/>
            <a:ext cx="3207291" cy="2406423"/>
          </a:xfrm>
          <a:prstGeom prst="rect">
            <a:avLst/>
          </a:prstGeom>
          <a:noFill/>
          <a:ln w="9525">
            <a:noFill/>
            <a:miter lim="800000"/>
            <a:headEnd/>
            <a:tailEnd/>
          </a:ln>
        </p:spPr>
      </p:pic>
      <p:pic>
        <p:nvPicPr>
          <p:cNvPr id="21509" name="Picture 7" descr="http://900igr.net/datas/russkij-jazyk/Bukva-i-zvuk-F/0008-008--Filin-dva-ogromnykh-glaza-Bukvu-F-napomnil-srazu.jpg"/>
          <p:cNvPicPr>
            <a:picLocks noChangeAspect="1" noChangeArrowheads="1"/>
          </p:cNvPicPr>
          <p:nvPr/>
        </p:nvPicPr>
        <p:blipFill>
          <a:blip r:embed="rId3"/>
          <a:srcRect/>
          <a:stretch>
            <a:fillRect/>
          </a:stretch>
        </p:blipFill>
        <p:spPr bwMode="auto">
          <a:xfrm>
            <a:off x="8098973" y="3233057"/>
            <a:ext cx="4093028" cy="3069772"/>
          </a:xfrm>
          <a:prstGeom prst="rect">
            <a:avLst/>
          </a:prstGeom>
          <a:noFill/>
          <a:ln w="9525">
            <a:noFill/>
            <a:miter lim="800000"/>
            <a:headEnd/>
            <a:tailEnd/>
          </a:ln>
        </p:spPr>
      </p:pic>
      <p:pic>
        <p:nvPicPr>
          <p:cNvPr id="21510" name="Picture 9" descr="Многа букафф, или Самое интересное о словах. Обсуждение на LiveInternet - Российский Сервис Онлайн-Дневников"/>
          <p:cNvPicPr>
            <a:picLocks noChangeAspect="1" noChangeArrowheads="1"/>
          </p:cNvPicPr>
          <p:nvPr/>
        </p:nvPicPr>
        <p:blipFill>
          <a:blip r:embed="rId4"/>
          <a:srcRect/>
          <a:stretch>
            <a:fillRect/>
          </a:stretch>
        </p:blipFill>
        <p:spPr bwMode="auto">
          <a:xfrm>
            <a:off x="5455785" y="4927828"/>
            <a:ext cx="2398712"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325563" y="1449388"/>
          <a:ext cx="8164512" cy="5229675"/>
        </p:xfrm>
        <a:graphic>
          <a:graphicData uri="http://schemas.openxmlformats.org/drawingml/2006/table">
            <a:tbl>
              <a:tblPr/>
              <a:tblGrid>
                <a:gridCol w="2095500"/>
                <a:gridCol w="2055812"/>
                <a:gridCol w="2017713"/>
                <a:gridCol w="1995487"/>
              </a:tblGrid>
              <a:tr h="4460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rPr>
                        <a:t>Politics</a:t>
                      </a:r>
                      <a:br>
                        <a:rPr kumimoji="0" lang="en-US" sz="16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rPr>
                      </a:br>
                      <a:r>
                        <a:rPr kumimoji="0" lang="en-US" sz="1600" b="1" i="0" u="none" strike="noStrike" cap="none" normalizeH="0" baseline="0" dirty="0" smtClean="0">
                          <a:ln>
                            <a:noFill/>
                          </a:ln>
                          <a:solidFill>
                            <a:schemeClr val="accent2"/>
                          </a:solidFill>
                          <a:effectLst/>
                          <a:latin typeface="Times New Roman" pitchFamily="18" charset="0"/>
                          <a:ea typeface="Calibri" pitchFamily="34" charset="0"/>
                          <a:cs typeface="Times New Roman" pitchFamily="18" charset="0"/>
                        </a:rPr>
                        <a:t>Work.</a:t>
                      </a:r>
                      <a:endParaRPr kumimoji="0" lang="ru-RU" sz="1600" b="1" i="0" u="none" strike="noStrike" cap="none" normalizeH="0" baseline="0" dirty="0" smtClean="0">
                        <a:ln>
                          <a:noFill/>
                        </a:ln>
                        <a:solidFill>
                          <a:schemeClr val="accent2"/>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Culture</a:t>
                      </a:r>
                      <a:endParaRPr kumimoji="0" lang="ru-RU" sz="16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Sport</a:t>
                      </a:r>
                      <a:endParaRPr kumimoji="0" lang="ru-RU" sz="16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S</a:t>
                      </a:r>
                      <a:r>
                        <a:rPr kumimoji="0" lang="ru-RU" sz="16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cience</a:t>
                      </a:r>
                      <a:endParaRPr kumimoji="0" lang="ru-RU" sz="16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0481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eeting</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(митинг)</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Supermarket</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(супермаркет)</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Football</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(футбол)</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Computer (компьютер)</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5900">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Hypothec</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(ипотека)</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Project</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(проект)</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Sport</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(спорт)</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Business (бизнес)</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Notebook</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(ноутбук)</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Design (дизайн)</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Start</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(старт)</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Internet  (Интернет)</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Leader</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(лидер)</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Interview (интервью)</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Volleyball</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(волейбол)</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Interactive (интерактивный)</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Oligarch</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(олигарх)</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Volunteer (волонтер)</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Basketball</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(баскетбол)</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Resident (резидент)</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Candidate</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(кандидат) </a:t>
                      </a:r>
                      <a:endParaRPr kumimoji="0" lang="ru-RU"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Nomination</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(номинация)</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ecord-holder (рекордсмен)</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Cottage (коттедж)</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Innovation (инновация)</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Problem</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(проблема)</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Match (матч)</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Hacker (хакер)</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Visit</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(визит)</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Marathon</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(марафон)</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Tournament</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(турнир)</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Marketer</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(маркетолог)</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Rating</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(рейтинг)</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Presentation</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(презентация)</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Sportsman</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(спортсмен)</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Programmer</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(программист)</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Presidium</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(президиум)</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College</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(колледж)</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Champion</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(чемпион)</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Marketing</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(маркетинг)</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Alternative</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(альтернатива)</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Site</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(сайт)</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Championship</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(чемпионат)</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Credit</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(кредит)</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481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Online</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(он-лайн)</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Activist</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(активист)</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Finish</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(финиш)</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Virtual</a:t>
                      </a:r>
                      <a:r>
                        <a:rPr kumimoji="0" lang="ru-RU" sz="1200" b="0" i="0" u="none" strike="noStrike" cap="none" normalizeH="0" baseline="0" smtClean="0">
                          <a:ln>
                            <a:noFill/>
                          </a:ln>
                          <a:solidFill>
                            <a:srgbClr val="000000"/>
                          </a:solidFill>
                          <a:effectLst/>
                          <a:latin typeface="Times New Roman" pitchFamily="18" charset="0"/>
                          <a:cs typeface="Times New Roman" pitchFamily="18" charset="0"/>
                        </a:rPr>
                        <a:t> (виртуальный)</a:t>
                      </a:r>
                      <a:endParaRPr kumimoji="0" lang="ru-RU"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60581" marR="6058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602" name="Заголовок 4"/>
          <p:cNvSpPr>
            <a:spLocks noGrp="1"/>
          </p:cNvSpPr>
          <p:nvPr>
            <p:ph type="title"/>
          </p:nvPr>
        </p:nvSpPr>
        <p:spPr>
          <a:xfrm>
            <a:off x="677863" y="371475"/>
            <a:ext cx="9486900" cy="1004888"/>
          </a:xfrm>
        </p:spPr>
        <p:txBody>
          <a:bodyPr/>
          <a:lstStyle/>
          <a:p>
            <a:r>
              <a:rPr lang="en-US" sz="2800" b="1" dirty="0" smtClean="0">
                <a:latin typeface="Times New Roman" pitchFamily="18" charset="0"/>
                <a:cs typeface="Times New Roman" pitchFamily="18" charset="0"/>
              </a:rPr>
              <a:t>We found 48 words and divided them into four groups: work and politics, culture, sports and science.</a:t>
            </a:r>
            <a:r>
              <a:rPr lang="ru-RU" dirty="0" smtClean="0"/>
              <a:t/>
            </a:r>
            <a:br>
              <a:rPr lang="ru-RU" dirty="0" smtClean="0"/>
            </a:br>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33"/>
          <p:cNvGraphicFramePr>
            <a:graphicFrameLocks noGrp="1"/>
          </p:cNvGraphicFramePr>
          <p:nvPr>
            <p:ph idx="1"/>
          </p:nvPr>
        </p:nvGraphicFramePr>
        <p:xfrm>
          <a:off x="627063" y="377825"/>
          <a:ext cx="9561966" cy="60556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Объект 6"/>
          <p:cNvGraphicFramePr>
            <a:graphicFrameLocks/>
          </p:cNvGraphicFramePr>
          <p:nvPr/>
        </p:nvGraphicFramePr>
        <p:xfrm>
          <a:off x="489858" y="816429"/>
          <a:ext cx="8948056" cy="5502728"/>
        </p:xfrm>
        <a:graphic>
          <a:graphicData uri="http://schemas.openxmlformats.org/presentationml/2006/ole">
            <mc:AlternateContent xmlns:mc="http://schemas.openxmlformats.org/markup-compatibility/2006">
              <mc:Choice xmlns:v="urn:schemas-microsoft-com:vml" Requires="v">
                <p:oleObj spid="_x0000_s3077" name="Диаграмма" r:id="rId3" imgW="8848745" imgH="5848470" progId="Excel.Sheet.8">
                  <p:embed/>
                </p:oleObj>
              </mc:Choice>
              <mc:Fallback>
                <p:oleObj name="Диаграмма" r:id="rId3" imgW="8848745" imgH="5848470" progId="Excel.Sheet.8">
                  <p:embed/>
                  <p:pic>
                    <p:nvPicPr>
                      <p:cNvPr id="0" name="Объект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858" y="816429"/>
                        <a:ext cx="8948056" cy="5502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Объект 6"/>
          <p:cNvGraphicFramePr>
            <a:graphicFrameLocks/>
          </p:cNvGraphicFramePr>
          <p:nvPr>
            <p:extLst>
              <p:ext uri="{D42A27DB-BD31-4B8C-83A1-F6EECF244321}">
                <p14:modId xmlns:p14="http://schemas.microsoft.com/office/powerpoint/2010/main" val="2503248421"/>
              </p:ext>
            </p:extLst>
          </p:nvPr>
        </p:nvGraphicFramePr>
        <p:xfrm>
          <a:off x="1887537" y="685800"/>
          <a:ext cx="9117919" cy="5029200"/>
        </p:xfrm>
        <a:graphic>
          <a:graphicData uri="http://schemas.openxmlformats.org/presentationml/2006/ole">
            <mc:AlternateContent xmlns:mc="http://schemas.openxmlformats.org/markup-compatibility/2006">
              <mc:Choice xmlns:v="urn:schemas-microsoft-com:vml" Requires="v">
                <p:oleObj spid="_x0000_s59396" name="Лист" r:id="rId3" imgW="4143420" imgH="2409735" progId="Excel.Sheet.8">
                  <p:embed/>
                </p:oleObj>
              </mc:Choice>
              <mc:Fallback>
                <p:oleObj name="Лист" r:id="rId3" imgW="4143420" imgH="2409735" progId="Excel.Sheet.8">
                  <p:embed/>
                  <p:pic>
                    <p:nvPicPr>
                      <p:cNvPr id="0" name="Объект 6"/>
                      <p:cNvPicPr>
                        <a:picLocks noChangeArrowheads="1"/>
                      </p:cNvPicPr>
                      <p:nvPr/>
                    </p:nvPicPr>
                    <p:blipFill>
                      <a:blip r:embed="rId4"/>
                      <a:srcRect/>
                      <a:stretch>
                        <a:fillRect/>
                      </a:stretch>
                    </p:blipFill>
                    <p:spPr bwMode="auto">
                      <a:xfrm>
                        <a:off x="1887537" y="685800"/>
                        <a:ext cx="9117919"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6"/>
          <p:cNvGraphicFramePr>
            <a:graphicFrameLocks noGrp="1"/>
          </p:cNvGraphicFramePr>
          <p:nvPr>
            <p:ph idx="1"/>
            <p:extLst>
              <p:ext uri="{D42A27DB-BD31-4B8C-83A1-F6EECF244321}">
                <p14:modId xmlns:p14="http://schemas.microsoft.com/office/powerpoint/2010/main" val="921353350"/>
              </p:ext>
            </p:extLst>
          </p:nvPr>
        </p:nvGraphicFramePr>
        <p:xfrm>
          <a:off x="787400" y="246063"/>
          <a:ext cx="10617200" cy="59817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C:\Users\Alliss\Desktop\0016-012-Televidenie-Kino-Internet-Gazety-ZHurnaly-Radio.png"/>
          <p:cNvPicPr>
            <a:picLocks noChangeAspect="1" noChangeArrowheads="1"/>
          </p:cNvPicPr>
          <p:nvPr/>
        </p:nvPicPr>
        <p:blipFill>
          <a:blip r:embed="rId3"/>
          <a:srcRect/>
          <a:stretch>
            <a:fillRect/>
          </a:stretch>
        </p:blipFill>
        <p:spPr bwMode="auto">
          <a:xfrm>
            <a:off x="8734425" y="195263"/>
            <a:ext cx="2430463" cy="3214687"/>
          </a:xfrm>
          <a:prstGeom prst="rect">
            <a:avLst/>
          </a:prstGeom>
          <a:noFill/>
          <a:ln w="9525">
            <a:noFill/>
            <a:miter lim="800000"/>
            <a:headEnd/>
            <a:tailEnd/>
          </a:ln>
        </p:spPr>
      </p:pic>
      <p:graphicFrame>
        <p:nvGraphicFramePr>
          <p:cNvPr id="5" name="Таблица 4"/>
          <p:cNvGraphicFramePr>
            <a:graphicFrameLocks noGrp="1"/>
          </p:cNvGraphicFramePr>
          <p:nvPr>
            <p:extLst>
              <p:ext uri="{D42A27DB-BD31-4B8C-83A1-F6EECF244321}">
                <p14:modId xmlns:p14="http://schemas.microsoft.com/office/powerpoint/2010/main" val="3947436870"/>
              </p:ext>
            </p:extLst>
          </p:nvPr>
        </p:nvGraphicFramePr>
        <p:xfrm>
          <a:off x="511175" y="1046163"/>
          <a:ext cx="3756453" cy="5037984"/>
        </p:xfrm>
        <a:graphic>
          <a:graphicData uri="http://schemas.openxmlformats.org/drawingml/2006/table">
            <a:tbl>
              <a:tblPr/>
              <a:tblGrid>
                <a:gridCol w="1402685"/>
                <a:gridCol w="2353768"/>
              </a:tblGrid>
              <a:tr h="629748">
                <a:tc>
                  <a:txBody>
                    <a:bodyPr/>
                    <a:lstStyle/>
                    <a:p>
                      <a:pPr algn="l">
                        <a:lnSpc>
                          <a:spcPct val="115000"/>
                        </a:lnSpc>
                        <a:spcAft>
                          <a:spcPts val="0"/>
                        </a:spcAft>
                      </a:pPr>
                      <a:r>
                        <a:rPr lang="en-US" sz="1450" b="1" dirty="0" err="1">
                          <a:solidFill>
                            <a:srgbClr val="000000"/>
                          </a:solidFill>
                          <a:latin typeface="Times New Roman"/>
                          <a:ea typeface="Times New Roman"/>
                          <a:cs typeface="Times New Roman"/>
                        </a:rPr>
                        <a:t>Anglicisms</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US" sz="1400" b="1" dirty="0">
                          <a:solidFill>
                            <a:srgbClr val="000000"/>
                          </a:solidFill>
                          <a:latin typeface="Times New Roman"/>
                          <a:ea typeface="Times New Roman"/>
                          <a:cs typeface="Times New Roman"/>
                        </a:rPr>
                        <a:t>        </a:t>
                      </a:r>
                      <a:r>
                        <a:rPr lang="en-US" sz="1600" b="1" dirty="0">
                          <a:solidFill>
                            <a:srgbClr val="000000"/>
                          </a:solidFill>
                          <a:latin typeface="Times New Roman"/>
                          <a:ea typeface="Times New Roman"/>
                          <a:cs typeface="Times New Roman"/>
                        </a:rPr>
                        <a:t>Do you know what it means?</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314874">
                <a:tc>
                  <a:txBody>
                    <a:bodyPr/>
                    <a:lstStyle/>
                    <a:p>
                      <a:pPr algn="l">
                        <a:lnSpc>
                          <a:spcPct val="115000"/>
                        </a:lnSpc>
                        <a:spcAft>
                          <a:spcPts val="0"/>
                        </a:spcAft>
                      </a:pPr>
                      <a:r>
                        <a:rPr lang="en-US" sz="1450" b="1" dirty="0">
                          <a:solidFill>
                            <a:srgbClr val="000000"/>
                          </a:solidFill>
                          <a:latin typeface="Times New Roman"/>
                          <a:ea typeface="Times New Roman"/>
                          <a:cs typeface="Times New Roman"/>
                        </a:rPr>
                        <a:t>DJ</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15000"/>
                        </a:lnSpc>
                        <a:spcAft>
                          <a:spcPts val="0"/>
                        </a:spcAft>
                      </a:pPr>
                      <a:endParaRPr lang="en-US" sz="145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748">
                <a:tc>
                  <a:txBody>
                    <a:bodyPr/>
                    <a:lstStyle/>
                    <a:p>
                      <a:pPr algn="l">
                        <a:lnSpc>
                          <a:spcPct val="115000"/>
                        </a:lnSpc>
                        <a:spcAft>
                          <a:spcPts val="0"/>
                        </a:spcAft>
                      </a:pPr>
                      <a:r>
                        <a:rPr lang="en-US" sz="1450" b="1" dirty="0">
                          <a:solidFill>
                            <a:srgbClr val="000000"/>
                          </a:solidFill>
                          <a:latin typeface="Times New Roman"/>
                          <a:ea typeface="Times New Roman"/>
                          <a:cs typeface="Times New Roman"/>
                        </a:rPr>
                        <a:t>Marketing</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15000"/>
                        </a:lnSpc>
                        <a:spcAft>
                          <a:spcPts val="0"/>
                        </a:spcAft>
                      </a:pPr>
                      <a:endParaRPr lang="en-US" sz="145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74">
                <a:tc>
                  <a:txBody>
                    <a:bodyPr/>
                    <a:lstStyle/>
                    <a:p>
                      <a:pPr algn="l">
                        <a:lnSpc>
                          <a:spcPct val="115000"/>
                        </a:lnSpc>
                        <a:spcAft>
                          <a:spcPts val="0"/>
                        </a:spcAft>
                      </a:pPr>
                      <a:r>
                        <a:rPr lang="en-US" sz="1450" b="1" dirty="0">
                          <a:solidFill>
                            <a:srgbClr val="000000"/>
                          </a:solidFill>
                          <a:latin typeface="Times New Roman"/>
                          <a:ea typeface="Times New Roman"/>
                          <a:cs typeface="Times New Roman"/>
                        </a:rPr>
                        <a:t>Investor</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15000"/>
                        </a:lnSpc>
                        <a:spcAft>
                          <a:spcPts val="0"/>
                        </a:spcAft>
                      </a:pPr>
                      <a:endParaRPr lang="en-US" sz="145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748">
                <a:tc>
                  <a:txBody>
                    <a:bodyPr/>
                    <a:lstStyle/>
                    <a:p>
                      <a:pPr algn="l">
                        <a:lnSpc>
                          <a:spcPct val="115000"/>
                        </a:lnSpc>
                        <a:spcAft>
                          <a:spcPts val="0"/>
                        </a:spcAft>
                      </a:pPr>
                      <a:r>
                        <a:rPr lang="en-US" sz="1450" b="1" dirty="0">
                          <a:solidFill>
                            <a:srgbClr val="000000"/>
                          </a:solidFill>
                          <a:latin typeface="Times New Roman"/>
                          <a:ea typeface="Times New Roman"/>
                          <a:cs typeface="Times New Roman"/>
                        </a:rPr>
                        <a:t>Volunteer</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15000"/>
                        </a:lnSpc>
                        <a:spcAft>
                          <a:spcPts val="0"/>
                        </a:spcAft>
                      </a:pPr>
                      <a:endParaRPr lang="en-US" sz="145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74">
                <a:tc>
                  <a:txBody>
                    <a:bodyPr/>
                    <a:lstStyle/>
                    <a:p>
                      <a:pPr algn="l">
                        <a:lnSpc>
                          <a:spcPct val="115000"/>
                        </a:lnSpc>
                        <a:spcAft>
                          <a:spcPts val="0"/>
                        </a:spcAft>
                      </a:pPr>
                      <a:r>
                        <a:rPr lang="en-US" sz="1450" b="1">
                          <a:solidFill>
                            <a:srgbClr val="000000"/>
                          </a:solidFill>
                          <a:latin typeface="Times New Roman"/>
                          <a:ea typeface="Times New Roman"/>
                          <a:cs typeface="Times New Roman"/>
                        </a:rPr>
                        <a:t>Comfort</a:t>
                      </a:r>
                      <a:endParaRPr lang="ru-RU" sz="11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15000"/>
                        </a:lnSpc>
                        <a:spcAft>
                          <a:spcPts val="0"/>
                        </a:spcAft>
                      </a:pPr>
                      <a:endParaRPr lang="en-US" sz="145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74">
                <a:tc>
                  <a:txBody>
                    <a:bodyPr/>
                    <a:lstStyle/>
                    <a:p>
                      <a:pPr algn="l">
                        <a:lnSpc>
                          <a:spcPct val="115000"/>
                        </a:lnSpc>
                        <a:spcAft>
                          <a:spcPts val="0"/>
                        </a:spcAft>
                      </a:pPr>
                      <a:r>
                        <a:rPr lang="en-US" sz="1450" b="1" dirty="0">
                          <a:solidFill>
                            <a:srgbClr val="000000"/>
                          </a:solidFill>
                          <a:latin typeface="Times New Roman"/>
                          <a:ea typeface="Times New Roman"/>
                          <a:cs typeface="Times New Roman"/>
                        </a:rPr>
                        <a:t>Online</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15000"/>
                        </a:lnSpc>
                        <a:spcAft>
                          <a:spcPts val="0"/>
                        </a:spcAft>
                      </a:pPr>
                      <a:endParaRPr lang="en-US" sz="145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748">
                <a:tc>
                  <a:txBody>
                    <a:bodyPr/>
                    <a:lstStyle/>
                    <a:p>
                      <a:pPr algn="l">
                        <a:lnSpc>
                          <a:spcPct val="115000"/>
                        </a:lnSpc>
                        <a:spcAft>
                          <a:spcPts val="0"/>
                        </a:spcAft>
                      </a:pPr>
                      <a:r>
                        <a:rPr lang="en-US" sz="1450" b="1" dirty="0">
                          <a:solidFill>
                            <a:srgbClr val="000000"/>
                          </a:solidFill>
                          <a:latin typeface="Times New Roman"/>
                          <a:ea typeface="Times New Roman"/>
                          <a:cs typeface="Times New Roman"/>
                        </a:rPr>
                        <a:t>Modernization</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15000"/>
                        </a:lnSpc>
                        <a:spcAft>
                          <a:spcPts val="0"/>
                        </a:spcAft>
                      </a:pPr>
                      <a:endParaRPr lang="en-US" sz="145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748">
                <a:tc>
                  <a:txBody>
                    <a:bodyPr/>
                    <a:lstStyle/>
                    <a:p>
                      <a:pPr algn="l">
                        <a:lnSpc>
                          <a:spcPct val="115000"/>
                        </a:lnSpc>
                        <a:spcAft>
                          <a:spcPts val="0"/>
                        </a:spcAft>
                      </a:pPr>
                      <a:r>
                        <a:rPr lang="en-US" sz="1450" b="1" dirty="0">
                          <a:solidFill>
                            <a:srgbClr val="000000"/>
                          </a:solidFill>
                          <a:latin typeface="Times New Roman"/>
                          <a:ea typeface="Times New Roman"/>
                          <a:cs typeface="Times New Roman"/>
                        </a:rPr>
                        <a:t>Primaries</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15000"/>
                        </a:lnSpc>
                        <a:spcAft>
                          <a:spcPts val="0"/>
                        </a:spcAft>
                      </a:pPr>
                      <a:endParaRPr lang="en-US" sz="145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9748">
                <a:tc>
                  <a:txBody>
                    <a:bodyPr/>
                    <a:lstStyle/>
                    <a:p>
                      <a:pPr algn="l">
                        <a:lnSpc>
                          <a:spcPct val="115000"/>
                        </a:lnSpc>
                        <a:spcAft>
                          <a:spcPts val="0"/>
                        </a:spcAft>
                      </a:pPr>
                      <a:r>
                        <a:rPr lang="en-US" sz="1450" b="1" dirty="0">
                          <a:solidFill>
                            <a:srgbClr val="000000"/>
                          </a:solidFill>
                          <a:latin typeface="Times New Roman"/>
                          <a:ea typeface="Times New Roman"/>
                          <a:cs typeface="Times New Roman"/>
                        </a:rPr>
                        <a:t>Distributor</a:t>
                      </a:r>
                      <a:endParaRPr lang="ru-RU" sz="11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a:lnSpc>
                          <a:spcPct val="115000"/>
                        </a:lnSpc>
                        <a:spcAft>
                          <a:spcPts val="0"/>
                        </a:spcAft>
                      </a:pPr>
                      <a:endParaRPr lang="en-US" sz="145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63" name="Rectangle 6"/>
          <p:cNvSpPr>
            <a:spLocks noChangeArrowheads="1"/>
          </p:cNvSpPr>
          <p:nvPr/>
        </p:nvSpPr>
        <p:spPr bwMode="auto">
          <a:xfrm>
            <a:off x="0" y="0"/>
            <a:ext cx="12192000" cy="457200"/>
          </a:xfrm>
          <a:prstGeom prst="rect">
            <a:avLst/>
          </a:prstGeom>
          <a:noFill/>
          <a:ln w="9525">
            <a:noFill/>
            <a:miter lim="800000"/>
            <a:headEnd/>
            <a:tailEnd/>
          </a:ln>
        </p:spPr>
        <p:txBody>
          <a:bodyPr wrap="none" anchor="ctr">
            <a:spAutoFit/>
          </a:bodyPr>
          <a:lstStyle/>
          <a:p>
            <a:endParaRPr lang="ru-RU"/>
          </a:p>
        </p:txBody>
      </p:sp>
      <p:graphicFrame>
        <p:nvGraphicFramePr>
          <p:cNvPr id="1026" name="Диаграмма 1"/>
          <p:cNvGraphicFramePr>
            <a:graphicFrameLocks/>
          </p:cNvGraphicFramePr>
          <p:nvPr/>
        </p:nvGraphicFramePr>
        <p:xfrm>
          <a:off x="4613275" y="2443163"/>
          <a:ext cx="6351588" cy="3714750"/>
        </p:xfrm>
        <a:graphic>
          <a:graphicData uri="http://schemas.openxmlformats.org/presentationml/2006/ole">
            <mc:AlternateContent xmlns:mc="http://schemas.openxmlformats.org/markup-compatibility/2006">
              <mc:Choice xmlns:v="urn:schemas-microsoft-com:vml" Requires="v">
                <p:oleObj spid="_x0000_s1028" name="Диаграмма" r:id="rId4" imgW="6620830" imgH="3712786" progId="Excel.Sheet.8">
                  <p:embed/>
                </p:oleObj>
              </mc:Choice>
              <mc:Fallback>
                <p:oleObj name="Диаграмма" r:id="rId4" imgW="6620830" imgH="3712786" progId="Excel.Sheet.8">
                  <p:embed/>
                  <p:pic>
                    <p:nvPicPr>
                      <p:cNvPr id="0" name="Диаграмма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275" y="2443163"/>
                        <a:ext cx="6351588" cy="371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64" name="Rectangle 7"/>
          <p:cNvSpPr>
            <a:spLocks noChangeArrowheads="1"/>
          </p:cNvSpPr>
          <p:nvPr/>
        </p:nvSpPr>
        <p:spPr bwMode="auto">
          <a:xfrm>
            <a:off x="0" y="4171950"/>
            <a:ext cx="12192000" cy="0"/>
          </a:xfrm>
          <a:prstGeom prst="rect">
            <a:avLst/>
          </a:prstGeom>
          <a:noFill/>
          <a:ln w="9525">
            <a:noFill/>
            <a:miter lim="800000"/>
            <a:headEnd/>
            <a:tailEnd/>
          </a:ln>
        </p:spPr>
        <p:txBody>
          <a:bodyPr wrap="none" anchor="ctr">
            <a:spAutoFit/>
          </a:bodyPr>
          <a:lstStyle/>
          <a:p>
            <a:endParaRPr lang="ru-RU"/>
          </a:p>
        </p:txBody>
      </p:sp>
      <p:sp>
        <p:nvSpPr>
          <p:cNvPr id="1065" name="Заголовок 8"/>
          <p:cNvSpPr>
            <a:spLocks noGrp="1"/>
          </p:cNvSpPr>
          <p:nvPr>
            <p:ph type="title"/>
          </p:nvPr>
        </p:nvSpPr>
        <p:spPr>
          <a:xfrm>
            <a:off x="677863" y="255588"/>
            <a:ext cx="8596312" cy="576262"/>
          </a:xfrm>
        </p:spPr>
        <p:txBody>
          <a:bodyPr/>
          <a:lstStyle/>
          <a:p>
            <a:r>
              <a:rPr lang="en-US" smtClean="0"/>
              <a:t>The survey</a:t>
            </a:r>
            <a:endParaRPr lang="ru-RU"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3"/>
          <p:cNvSpPr>
            <a:spLocks noGrp="1"/>
          </p:cNvSpPr>
          <p:nvPr>
            <p:ph type="title"/>
          </p:nvPr>
        </p:nvSpPr>
        <p:spPr>
          <a:xfrm>
            <a:off x="677863" y="277813"/>
            <a:ext cx="10736262" cy="1241425"/>
          </a:xfrm>
        </p:spPr>
        <p:txBody>
          <a:bodyPr/>
          <a:lstStyle/>
          <a:p>
            <a:r>
              <a:rPr lang="en-US" b="1" smtClean="0">
                <a:latin typeface="Times New Roman" pitchFamily="18" charset="0"/>
                <a:cs typeface="Times New Roman" pitchFamily="18" charset="0"/>
              </a:rPr>
              <a:t>Positive and negative aspects of borrowing from English into Russian language</a:t>
            </a:r>
            <a:r>
              <a:rPr lang="ru-RU" smtClean="0"/>
              <a:t/>
            </a:r>
            <a:br>
              <a:rPr lang="ru-RU" smtClean="0"/>
            </a:br>
            <a:endParaRPr lang="ru-RU" smtClean="0"/>
          </a:p>
        </p:txBody>
      </p:sp>
      <p:sp>
        <p:nvSpPr>
          <p:cNvPr id="23555" name="Содержимое 4"/>
          <p:cNvSpPr>
            <a:spLocks noGrp="1"/>
          </p:cNvSpPr>
          <p:nvPr>
            <p:ph sz="half" idx="1"/>
          </p:nvPr>
        </p:nvSpPr>
        <p:spPr>
          <a:xfrm>
            <a:off x="677863" y="1470025"/>
            <a:ext cx="5330825" cy="4686300"/>
          </a:xfrm>
        </p:spPr>
        <p:txBody>
          <a:bodyPr/>
          <a:lstStyle/>
          <a:p>
            <a:pPr>
              <a:buFont typeface="Wingdings 3" pitchFamily="18" charset="2"/>
              <a:buNone/>
            </a:pPr>
            <a:r>
              <a:rPr lang="en-US" b="1" smtClean="0">
                <a:latin typeface="Times New Roman" pitchFamily="18" charset="0"/>
                <a:cs typeface="Times New Roman" pitchFamily="18" charset="0"/>
              </a:rPr>
              <a:t>        Positive aspects</a:t>
            </a:r>
            <a:endParaRPr lang="en-US" smtClean="0">
              <a:latin typeface="Times New Roman" pitchFamily="18" charset="0"/>
              <a:cs typeface="Times New Roman" pitchFamily="18" charset="0"/>
            </a:endParaRPr>
          </a:p>
          <a:p>
            <a:r>
              <a:rPr lang="en-US" smtClean="0">
                <a:latin typeface="Times New Roman" pitchFamily="18" charset="0"/>
                <a:cs typeface="Times New Roman" pitchFamily="18" charset="0"/>
              </a:rPr>
              <a:t>The opportunity to communicate with  people from other counties</a:t>
            </a:r>
            <a:endParaRPr lang="ru-RU" smtClean="0">
              <a:latin typeface="Times New Roman" pitchFamily="18" charset="0"/>
              <a:cs typeface="Times New Roman" pitchFamily="18" charset="0"/>
            </a:endParaRPr>
          </a:p>
          <a:p>
            <a:r>
              <a:rPr lang="en-US" smtClean="0">
                <a:latin typeface="Times New Roman" pitchFamily="18" charset="0"/>
                <a:cs typeface="Times New Roman" pitchFamily="18" charset="0"/>
              </a:rPr>
              <a:t>The possibility to learn more about other cultures;</a:t>
            </a:r>
            <a:endParaRPr lang="ru-RU" smtClean="0">
              <a:latin typeface="Times New Roman" pitchFamily="18" charset="0"/>
              <a:cs typeface="Times New Roman" pitchFamily="18" charset="0"/>
            </a:endParaRPr>
          </a:p>
          <a:p>
            <a:r>
              <a:rPr lang="en-US" smtClean="0">
                <a:latin typeface="Times New Roman" pitchFamily="18" charset="0"/>
                <a:cs typeface="Times New Roman" pitchFamily="18" charset="0"/>
              </a:rPr>
              <a:t>The chance to develop your language skills</a:t>
            </a:r>
            <a:endParaRPr lang="ru-RU" smtClean="0">
              <a:latin typeface="Times New Roman" pitchFamily="18" charset="0"/>
              <a:cs typeface="Times New Roman" pitchFamily="18" charset="0"/>
            </a:endParaRPr>
          </a:p>
          <a:p>
            <a:endParaRPr lang="ru-RU" smtClean="0"/>
          </a:p>
        </p:txBody>
      </p:sp>
      <p:sp>
        <p:nvSpPr>
          <p:cNvPr id="23556" name="Содержимое 5"/>
          <p:cNvSpPr>
            <a:spLocks noGrp="1"/>
          </p:cNvSpPr>
          <p:nvPr>
            <p:ph sz="half" idx="2"/>
          </p:nvPr>
        </p:nvSpPr>
        <p:spPr>
          <a:xfrm>
            <a:off x="6335713" y="1470025"/>
            <a:ext cx="5437187" cy="4930775"/>
          </a:xfrm>
        </p:spPr>
        <p:txBody>
          <a:bodyPr/>
          <a:lstStyle/>
          <a:p>
            <a:pPr algn="ctr">
              <a:buFont typeface="Wingdings 3" pitchFamily="18" charset="2"/>
              <a:buNone/>
            </a:pPr>
            <a:r>
              <a:rPr lang="en-US" b="1" smtClean="0">
                <a:latin typeface="Times New Roman" pitchFamily="18" charset="0"/>
                <a:cs typeface="Times New Roman" pitchFamily="18" charset="0"/>
              </a:rPr>
              <a:t>Negative aspects</a:t>
            </a:r>
          </a:p>
          <a:p>
            <a:r>
              <a:rPr lang="en-US" smtClean="0">
                <a:latin typeface="Times New Roman" pitchFamily="18" charset="0"/>
                <a:cs typeface="Times New Roman" pitchFamily="18" charset="0"/>
              </a:rPr>
              <a:t>The possibility of losing the values of our native language</a:t>
            </a:r>
            <a:endParaRPr lang="ru-RU" smtClean="0">
              <a:latin typeface="Times New Roman" pitchFamily="18" charset="0"/>
              <a:cs typeface="Times New Roman" pitchFamily="18" charset="0"/>
            </a:endParaRPr>
          </a:p>
          <a:p>
            <a:r>
              <a:rPr lang="en-US" smtClean="0">
                <a:latin typeface="Times New Roman" pitchFamily="18" charset="0"/>
                <a:cs typeface="Times New Roman" pitchFamily="18" charset="0"/>
              </a:rPr>
              <a:t>The possibility to forget your native culture in pursuit of  foreign values</a:t>
            </a:r>
            <a:endParaRPr lang="ru-RU" smtClean="0">
              <a:latin typeface="Times New Roman" pitchFamily="18" charset="0"/>
              <a:cs typeface="Times New Roman" pitchFamily="18" charset="0"/>
            </a:endParaRPr>
          </a:p>
          <a:p>
            <a:r>
              <a:rPr lang="en-US" smtClean="0">
                <a:latin typeface="Times New Roman" pitchFamily="18" charset="0"/>
                <a:cs typeface="Times New Roman" pitchFamily="18" charset="0"/>
              </a:rPr>
              <a:t>Sounding absurd and being misunderstood as a result of wrong use of foreign words.</a:t>
            </a:r>
            <a:endParaRPr lang="ru-RU" smtClean="0">
              <a:latin typeface="Times New Roman" pitchFamily="18" charset="0"/>
              <a:cs typeface="Times New Roman" pitchFamily="18" charset="0"/>
            </a:endParaRPr>
          </a:p>
          <a:p>
            <a:pPr algn="ctr">
              <a:buFont typeface="Wingdings 3" pitchFamily="18" charset="2"/>
              <a:buNone/>
            </a:pPr>
            <a:endParaRPr lang="ru-RU"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endParaRPr lang="ru-RU" smtClean="0"/>
          </a:p>
        </p:txBody>
      </p:sp>
      <p:sp>
        <p:nvSpPr>
          <p:cNvPr id="11267" name="Содержимое 2"/>
          <p:cNvSpPr>
            <a:spLocks noGrp="1"/>
          </p:cNvSpPr>
          <p:nvPr>
            <p:ph idx="1"/>
          </p:nvPr>
        </p:nvSpPr>
        <p:spPr/>
        <p:txBody>
          <a:bodyPr/>
          <a:lstStyle/>
          <a:p>
            <a:endParaRPr lang="ru-RU" smtClean="0"/>
          </a:p>
        </p:txBody>
      </p:sp>
      <p:pic>
        <p:nvPicPr>
          <p:cNvPr id="11268" name="Picture 2" descr="C:\Users\Alliss\Desktop\index.jpg"/>
          <p:cNvPicPr>
            <a:picLocks noChangeAspect="1" noChangeArrowheads="1"/>
          </p:cNvPicPr>
          <p:nvPr/>
        </p:nvPicPr>
        <p:blipFill>
          <a:blip r:embed="rId2"/>
          <a:srcRect/>
          <a:stretch>
            <a:fillRect/>
          </a:stretch>
        </p:blipFill>
        <p:spPr bwMode="auto">
          <a:xfrm>
            <a:off x="584200" y="701675"/>
            <a:ext cx="10421938" cy="5961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lliss\Desktop\dlSR2sv-facenews500x639_4.jpg"/>
          <p:cNvPicPr>
            <a:picLocks noChangeAspect="1" noChangeArrowheads="1"/>
          </p:cNvPicPr>
          <p:nvPr/>
        </p:nvPicPr>
        <p:blipFill>
          <a:blip r:embed="rId2"/>
          <a:srcRect/>
          <a:stretch>
            <a:fillRect/>
          </a:stretch>
        </p:blipFill>
        <p:spPr bwMode="auto">
          <a:xfrm>
            <a:off x="565150" y="1120775"/>
            <a:ext cx="4541838" cy="5453063"/>
          </a:xfrm>
          <a:prstGeom prst="rect">
            <a:avLst/>
          </a:prstGeom>
          <a:noFill/>
          <a:ln w="9525">
            <a:noFill/>
            <a:miter lim="800000"/>
            <a:headEnd/>
            <a:tailEnd/>
          </a:ln>
        </p:spPr>
      </p:pic>
      <p:pic>
        <p:nvPicPr>
          <p:cNvPr id="24579" name="Picture 2" descr="C:\Users\Alliss\Desktop\1387868245_10.jpg"/>
          <p:cNvPicPr>
            <a:picLocks noChangeAspect="1" noChangeArrowheads="1"/>
          </p:cNvPicPr>
          <p:nvPr/>
        </p:nvPicPr>
        <p:blipFill>
          <a:blip r:embed="rId3"/>
          <a:srcRect/>
          <a:stretch>
            <a:fillRect/>
          </a:stretch>
        </p:blipFill>
        <p:spPr bwMode="auto">
          <a:xfrm>
            <a:off x="5675313" y="1136650"/>
            <a:ext cx="4416425" cy="5721350"/>
          </a:xfrm>
          <a:prstGeom prst="rect">
            <a:avLst/>
          </a:prstGeom>
          <a:noFill/>
          <a:ln w="9525">
            <a:noFill/>
            <a:miter lim="800000"/>
            <a:headEnd/>
            <a:tailEnd/>
          </a:ln>
        </p:spPr>
      </p:pic>
      <p:sp>
        <p:nvSpPr>
          <p:cNvPr id="24580" name="Заголовок 3"/>
          <p:cNvSpPr>
            <a:spLocks noGrp="1"/>
          </p:cNvSpPr>
          <p:nvPr>
            <p:ph type="title"/>
          </p:nvPr>
        </p:nvSpPr>
        <p:spPr>
          <a:xfrm>
            <a:off x="554038" y="320675"/>
            <a:ext cx="8596312" cy="857250"/>
          </a:xfrm>
        </p:spPr>
        <p:txBody>
          <a:bodyPr/>
          <a:lstStyle/>
          <a:p>
            <a:r>
              <a:rPr lang="en-US" sz="2800" b="1" smtClean="0"/>
              <a:t>Positive and negative aspects of borrowing from English into Russian language</a:t>
            </a:r>
            <a:r>
              <a:rPr lang="en-US" smtClean="0"/>
              <a:t/>
            </a:r>
            <a:br>
              <a:rPr lang="en-US" smtClean="0"/>
            </a:br>
            <a:r>
              <a:rPr lang="en-US" smtClean="0"/>
              <a:t/>
            </a:r>
            <a:br>
              <a:rPr lang="en-US" smtClean="0"/>
            </a:br>
            <a:endParaRPr lang="ru-RU" smtClean="0"/>
          </a:p>
        </p:txBody>
      </p:sp>
      <p:sp>
        <p:nvSpPr>
          <p:cNvPr id="24581" name="Содержимое 4"/>
          <p:cNvSpPr>
            <a:spLocks noGrp="1"/>
          </p:cNvSpPr>
          <p:nvPr>
            <p:ph sz="half" idx="1"/>
          </p:nvPr>
        </p:nvSpPr>
        <p:spPr>
          <a:xfrm>
            <a:off x="1474788" y="2160588"/>
            <a:ext cx="3386137" cy="3317875"/>
          </a:xfrm>
        </p:spPr>
        <p:txBody>
          <a:bodyPr/>
          <a:lstStyle/>
          <a:p>
            <a:endParaRPr lang="ru-RU" smtClean="0"/>
          </a:p>
        </p:txBody>
      </p:sp>
      <p:sp>
        <p:nvSpPr>
          <p:cNvPr id="24582" name="Содержимое 5"/>
          <p:cNvSpPr>
            <a:spLocks noGrp="1"/>
          </p:cNvSpPr>
          <p:nvPr>
            <p:ph sz="half" idx="2"/>
          </p:nvPr>
        </p:nvSpPr>
        <p:spPr>
          <a:xfrm>
            <a:off x="5089525" y="2160588"/>
            <a:ext cx="4184650" cy="3881437"/>
          </a:xfrm>
        </p:spPr>
        <p:txBody>
          <a:bodyPr/>
          <a:lstStyle/>
          <a:p>
            <a:endParaRPr lang="ru-RU"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endParaRPr lang="ru-RU" smtClean="0"/>
          </a:p>
        </p:txBody>
      </p:sp>
      <p:pic>
        <p:nvPicPr>
          <p:cNvPr id="25603" name="Picture 3" descr="C:\Users\Alliss\Desktop\dlSR2sv-facenews500x640_1.jpg"/>
          <p:cNvPicPr>
            <a:picLocks noChangeAspect="1" noChangeArrowheads="1"/>
          </p:cNvPicPr>
          <p:nvPr/>
        </p:nvPicPr>
        <p:blipFill>
          <a:blip r:embed="rId2"/>
          <a:srcRect/>
          <a:stretch>
            <a:fillRect/>
          </a:stretch>
        </p:blipFill>
        <p:spPr bwMode="auto">
          <a:xfrm>
            <a:off x="1144588" y="520700"/>
            <a:ext cx="4473575" cy="6096000"/>
          </a:xfrm>
          <a:prstGeom prst="rect">
            <a:avLst/>
          </a:prstGeom>
          <a:noFill/>
          <a:ln w="9525">
            <a:noFill/>
            <a:miter lim="800000"/>
            <a:headEnd/>
            <a:tailEnd/>
          </a:ln>
        </p:spPr>
      </p:pic>
      <p:pic>
        <p:nvPicPr>
          <p:cNvPr id="25604" name="Picture 2" descr="C:\Users\Alliss\Desktop\dlSR2sv-facenews500x629_7.jpg"/>
          <p:cNvPicPr>
            <a:picLocks noGrp="1" noChangeAspect="1" noChangeArrowheads="1"/>
          </p:cNvPicPr>
          <p:nvPr>
            <p:ph idx="1"/>
          </p:nvPr>
        </p:nvPicPr>
        <p:blipFill>
          <a:blip r:embed="rId3"/>
          <a:srcRect/>
          <a:stretch>
            <a:fillRect/>
          </a:stretch>
        </p:blipFill>
        <p:spPr>
          <a:xfrm>
            <a:off x="5791200" y="477838"/>
            <a:ext cx="4852988" cy="62357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677863" y="358775"/>
            <a:ext cx="8596312" cy="931863"/>
          </a:xfrm>
        </p:spPr>
        <p:txBody>
          <a:bodyPr/>
          <a:lstStyle/>
          <a:p>
            <a:pPr eaLnBrk="1" hangingPunct="1"/>
            <a:r>
              <a:rPr lang="en-US" b="1" smtClean="0">
                <a:latin typeface="Times New Roman" pitchFamily="18" charset="0"/>
                <a:cs typeface="Times New Roman" pitchFamily="18" charset="0"/>
              </a:rPr>
              <a:t>Conclusion</a:t>
            </a:r>
            <a:endParaRPr lang="ru-RU" b="1" smtClean="0">
              <a:latin typeface="Times New Roman" pitchFamily="18" charset="0"/>
              <a:cs typeface="Times New Roman" pitchFamily="18" charset="0"/>
            </a:endParaRPr>
          </a:p>
        </p:txBody>
      </p:sp>
      <p:sp>
        <p:nvSpPr>
          <p:cNvPr id="18435" name="Объект 2"/>
          <p:cNvSpPr>
            <a:spLocks noGrp="1"/>
          </p:cNvSpPr>
          <p:nvPr>
            <p:ph idx="1"/>
          </p:nvPr>
        </p:nvSpPr>
        <p:spPr>
          <a:xfrm>
            <a:off x="677863" y="1290638"/>
            <a:ext cx="10261600" cy="4751387"/>
          </a:xfrm>
        </p:spPr>
        <p:txBody>
          <a:bodyPr rtlCol="0">
            <a:normAutofit fontScale="25000" lnSpcReduction="20000"/>
          </a:bodyPr>
          <a:lstStyle/>
          <a:p>
            <a:pPr algn="just" eaLnBrk="1" fontAlgn="auto" hangingPunct="1">
              <a:spcAft>
                <a:spcPts val="0"/>
              </a:spcAft>
              <a:buFont typeface="Wingdings 3" charset="2"/>
              <a:buChar char=""/>
              <a:defRPr/>
            </a:pPr>
            <a:r>
              <a:rPr lang="en-US" sz="11200" b="1" dirty="0">
                <a:solidFill>
                  <a:schemeClr val="tx1">
                    <a:lumMod val="75000"/>
                    <a:lumOff val="25000"/>
                  </a:schemeClr>
                </a:solidFill>
                <a:latin typeface="Times New Roman" pitchFamily="18" charset="0"/>
                <a:cs typeface="Times New Roman" pitchFamily="18" charset="0"/>
              </a:rPr>
              <a:t>According to </a:t>
            </a:r>
            <a:r>
              <a:rPr lang="en-US" sz="11200" b="1" dirty="0" smtClean="0">
                <a:solidFill>
                  <a:schemeClr val="tx1">
                    <a:lumMod val="75000"/>
                    <a:lumOff val="25000"/>
                  </a:schemeClr>
                </a:solidFill>
                <a:latin typeface="Times New Roman" pitchFamily="18" charset="0"/>
                <a:cs typeface="Times New Roman" pitchFamily="18" charset="0"/>
              </a:rPr>
              <a:t>the results </a:t>
            </a:r>
            <a:r>
              <a:rPr lang="en-US" sz="11200" b="1" dirty="0">
                <a:solidFill>
                  <a:schemeClr val="tx1">
                    <a:lumMod val="75000"/>
                    <a:lumOff val="25000"/>
                  </a:schemeClr>
                </a:solidFill>
                <a:latin typeface="Times New Roman" pitchFamily="18" charset="0"/>
                <a:cs typeface="Times New Roman" pitchFamily="18" charset="0"/>
              </a:rPr>
              <a:t>of our research we can say that students use </a:t>
            </a:r>
            <a:r>
              <a:rPr lang="en-US" sz="11200" b="1" dirty="0" err="1">
                <a:solidFill>
                  <a:schemeClr val="tx1">
                    <a:lumMod val="75000"/>
                    <a:lumOff val="25000"/>
                  </a:schemeClr>
                </a:solidFill>
                <a:latin typeface="Times New Roman" pitchFamily="18" charset="0"/>
                <a:cs typeface="Times New Roman" pitchFamily="18" charset="0"/>
              </a:rPr>
              <a:t>anglicisms</a:t>
            </a:r>
            <a:r>
              <a:rPr lang="en-US" sz="11200" b="1" dirty="0">
                <a:solidFill>
                  <a:schemeClr val="tx1">
                    <a:lumMod val="75000"/>
                    <a:lumOff val="25000"/>
                  </a:schemeClr>
                </a:solidFill>
                <a:latin typeface="Times New Roman" pitchFamily="18" charset="0"/>
                <a:cs typeface="Times New Roman" pitchFamily="18" charset="0"/>
              </a:rPr>
              <a:t> not so often as it considered to be.   </a:t>
            </a:r>
          </a:p>
          <a:p>
            <a:pPr algn="just" eaLnBrk="1" fontAlgn="auto" hangingPunct="1">
              <a:spcAft>
                <a:spcPts val="0"/>
              </a:spcAft>
              <a:buFont typeface="Wingdings 3" charset="2"/>
              <a:buChar char=""/>
              <a:defRPr/>
            </a:pPr>
            <a:r>
              <a:rPr lang="en-US" sz="11200" b="1" dirty="0" smtClean="0">
                <a:solidFill>
                  <a:schemeClr val="tx1">
                    <a:lumMod val="75000"/>
                    <a:lumOff val="25000"/>
                  </a:schemeClr>
                </a:solidFill>
                <a:latin typeface="Times New Roman" pitchFamily="18" charset="0"/>
                <a:cs typeface="Times New Roman" pitchFamily="18" charset="0"/>
              </a:rPr>
              <a:t>We </a:t>
            </a:r>
            <a:r>
              <a:rPr lang="en-US" sz="11200" b="1" dirty="0">
                <a:solidFill>
                  <a:schemeClr val="tx1">
                    <a:lumMod val="75000"/>
                    <a:lumOff val="25000"/>
                  </a:schemeClr>
                </a:solidFill>
                <a:latin typeface="Times New Roman" pitchFamily="18" charset="0"/>
                <a:cs typeface="Times New Roman" pitchFamily="18" charset="0"/>
              </a:rPr>
              <a:t>have found that some students don't like   to use </a:t>
            </a:r>
            <a:r>
              <a:rPr lang="en-US" sz="11200" b="1" dirty="0" err="1" smtClean="0">
                <a:solidFill>
                  <a:schemeClr val="tx1">
                    <a:lumMod val="75000"/>
                    <a:lumOff val="25000"/>
                  </a:schemeClr>
                </a:solidFill>
                <a:latin typeface="Times New Roman" pitchFamily="18" charset="0"/>
                <a:cs typeface="Times New Roman" pitchFamily="18" charset="0"/>
              </a:rPr>
              <a:t>anglicisms</a:t>
            </a:r>
            <a:r>
              <a:rPr lang="en-US" sz="11200" b="1" dirty="0" smtClean="0">
                <a:solidFill>
                  <a:schemeClr val="tx1">
                    <a:lumMod val="75000"/>
                    <a:lumOff val="25000"/>
                  </a:schemeClr>
                </a:solidFill>
                <a:latin typeface="Times New Roman" pitchFamily="18" charset="0"/>
                <a:cs typeface="Times New Roman" pitchFamily="18" charset="0"/>
              </a:rPr>
              <a:t>. They </a:t>
            </a:r>
            <a:r>
              <a:rPr lang="en-US" sz="11200" b="1" dirty="0">
                <a:solidFill>
                  <a:schemeClr val="tx1">
                    <a:lumMod val="75000"/>
                    <a:lumOff val="25000"/>
                  </a:schemeClr>
                </a:solidFill>
                <a:latin typeface="Times New Roman" pitchFamily="18" charset="0"/>
                <a:cs typeface="Times New Roman" pitchFamily="18" charset="0"/>
              </a:rPr>
              <a:t>prefer to use </a:t>
            </a:r>
            <a:r>
              <a:rPr lang="en-US" sz="11200" b="1" dirty="0" smtClean="0">
                <a:solidFill>
                  <a:schemeClr val="tx1">
                    <a:lumMod val="75000"/>
                    <a:lumOff val="25000"/>
                  </a:schemeClr>
                </a:solidFill>
                <a:latin typeface="Times New Roman" pitchFamily="18" charset="0"/>
                <a:cs typeface="Times New Roman" pitchFamily="18" charset="0"/>
              </a:rPr>
              <a:t>Russian </a:t>
            </a:r>
            <a:r>
              <a:rPr lang="en-US" sz="11200" b="1" dirty="0">
                <a:solidFill>
                  <a:schemeClr val="tx1">
                    <a:lumMod val="75000"/>
                    <a:lumOff val="25000"/>
                  </a:schemeClr>
                </a:solidFill>
                <a:latin typeface="Times New Roman" pitchFamily="18" charset="0"/>
                <a:cs typeface="Times New Roman" pitchFamily="18" charset="0"/>
              </a:rPr>
              <a:t>words. </a:t>
            </a:r>
          </a:p>
          <a:p>
            <a:pPr algn="just" eaLnBrk="1" fontAlgn="auto" hangingPunct="1">
              <a:spcAft>
                <a:spcPts val="0"/>
              </a:spcAft>
              <a:buFont typeface="Wingdings 3" charset="2"/>
              <a:buChar char=""/>
              <a:defRPr/>
            </a:pPr>
            <a:r>
              <a:rPr lang="en-US" sz="11200" b="1" dirty="0" smtClean="0">
                <a:solidFill>
                  <a:schemeClr val="tx1">
                    <a:lumMod val="75000"/>
                    <a:lumOff val="25000"/>
                  </a:schemeClr>
                </a:solidFill>
                <a:latin typeface="Times New Roman" pitchFamily="18" charset="0"/>
                <a:cs typeface="Times New Roman" pitchFamily="18" charset="0"/>
              </a:rPr>
              <a:t>According to the results </a:t>
            </a:r>
            <a:r>
              <a:rPr lang="en-US" sz="11200" b="1" dirty="0">
                <a:solidFill>
                  <a:schemeClr val="tx1">
                    <a:lumMod val="75000"/>
                    <a:lumOff val="25000"/>
                  </a:schemeClr>
                </a:solidFill>
                <a:latin typeface="Times New Roman" pitchFamily="18" charset="0"/>
                <a:cs typeface="Times New Roman" pitchFamily="18" charset="0"/>
              </a:rPr>
              <a:t>obtained during our research work we can conclude that almost 50 per cent of students   understand  the people who use </a:t>
            </a:r>
            <a:r>
              <a:rPr lang="en-US" sz="11200" b="1" dirty="0" err="1">
                <a:solidFill>
                  <a:schemeClr val="tx1">
                    <a:lumMod val="75000"/>
                    <a:lumOff val="25000"/>
                  </a:schemeClr>
                </a:solidFill>
                <a:latin typeface="Times New Roman" pitchFamily="18" charset="0"/>
                <a:cs typeface="Times New Roman" pitchFamily="18" charset="0"/>
              </a:rPr>
              <a:t>anglicisms</a:t>
            </a:r>
            <a:r>
              <a:rPr lang="en-US" sz="11200" b="1" dirty="0">
                <a:solidFill>
                  <a:schemeClr val="tx1">
                    <a:lumMod val="75000"/>
                    <a:lumOff val="25000"/>
                  </a:schemeClr>
                </a:solidFill>
                <a:latin typeface="Times New Roman" pitchFamily="18" charset="0"/>
                <a:cs typeface="Times New Roman" pitchFamily="18" charset="0"/>
              </a:rPr>
              <a:t>  and it approves our hypothesis.</a:t>
            </a:r>
          </a:p>
          <a:p>
            <a:pPr algn="just" eaLnBrk="1" fontAlgn="auto" hangingPunct="1">
              <a:spcAft>
                <a:spcPts val="0"/>
              </a:spcAft>
              <a:buFont typeface="Wingdings 3" charset="2"/>
              <a:buChar char=""/>
              <a:defRPr/>
            </a:pPr>
            <a:r>
              <a:rPr lang="en-US" sz="11200" b="1" dirty="0" smtClean="0">
                <a:solidFill>
                  <a:schemeClr val="tx1">
                    <a:lumMod val="75000"/>
                    <a:lumOff val="25000"/>
                  </a:schemeClr>
                </a:solidFill>
                <a:latin typeface="Times New Roman" pitchFamily="18" charset="0"/>
                <a:cs typeface="Times New Roman" pitchFamily="18" charset="0"/>
              </a:rPr>
              <a:t>The </a:t>
            </a:r>
            <a:r>
              <a:rPr lang="en-US" sz="11200" b="1" dirty="0">
                <a:solidFill>
                  <a:schemeClr val="tx1">
                    <a:lumMod val="75000"/>
                    <a:lumOff val="25000"/>
                  </a:schemeClr>
                </a:solidFill>
                <a:latin typeface="Times New Roman" pitchFamily="18" charset="0"/>
                <a:cs typeface="Times New Roman" pitchFamily="18" charset="0"/>
              </a:rPr>
              <a:t>purpose of the research work has been achieved.</a:t>
            </a:r>
          </a:p>
          <a:p>
            <a:pPr marL="0" indent="0" eaLnBrk="1" fontAlgn="auto" hangingPunct="1">
              <a:spcAft>
                <a:spcPts val="0"/>
              </a:spcAft>
              <a:buFont typeface="Wingdings 3" charset="2"/>
              <a:buNone/>
              <a:defRPr/>
            </a:pPr>
            <a:r>
              <a:rPr lang="en-US" sz="7400" dirty="0">
                <a:solidFill>
                  <a:schemeClr val="accent2"/>
                </a:solidFill>
              </a:rPr>
              <a:t/>
            </a:r>
            <a:br>
              <a:rPr lang="en-US" sz="7400" dirty="0">
                <a:solidFill>
                  <a:schemeClr val="accent2"/>
                </a:solidFill>
              </a:rPr>
            </a:br>
            <a:r>
              <a:rPr lang="en-US" sz="7400" b="1" dirty="0">
                <a:solidFill>
                  <a:schemeClr val="tx1">
                    <a:lumMod val="75000"/>
                    <a:lumOff val="25000"/>
                  </a:schemeClr>
                </a:solidFill>
              </a:rPr>
              <a:t>       </a:t>
            </a:r>
            <a:endParaRPr lang="en-US" sz="7400" dirty="0">
              <a:solidFill>
                <a:schemeClr val="tx1">
                  <a:lumMod val="75000"/>
                  <a:lumOff val="25000"/>
                </a:schemeClr>
              </a:solidFill>
            </a:endParaRPr>
          </a:p>
          <a:p>
            <a:pPr marL="0" indent="0" eaLnBrk="1" fontAlgn="auto" hangingPunct="1">
              <a:spcAft>
                <a:spcPts val="0"/>
              </a:spcAft>
              <a:buFont typeface="Wingdings 3" charset="2"/>
              <a:buNone/>
              <a:defRPr/>
            </a:pPr>
            <a:r>
              <a:rPr lang="en-US" sz="1800" dirty="0">
                <a:solidFill>
                  <a:schemeClr val="tx1">
                    <a:lumMod val="75000"/>
                    <a:lumOff val="25000"/>
                  </a:schemeClr>
                </a:solidFill>
              </a:rPr>
              <a:t/>
            </a:r>
            <a:br>
              <a:rPr lang="en-US" sz="1800" dirty="0">
                <a:solidFill>
                  <a:schemeClr val="tx1">
                    <a:lumMod val="75000"/>
                    <a:lumOff val="25000"/>
                  </a:schemeClr>
                </a:solidFill>
              </a:rPr>
            </a:br>
            <a:endParaRPr lang="ru-RU" sz="1800" dirty="0" smtClean="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7"/>
          <p:cNvSpPr>
            <a:spLocks noGrp="1"/>
          </p:cNvSpPr>
          <p:nvPr>
            <p:ph type="title"/>
          </p:nvPr>
        </p:nvSpPr>
        <p:spPr/>
        <p:txBody>
          <a:bodyPr/>
          <a:lstStyle/>
          <a:p>
            <a:endParaRPr lang="ru-RU" smtClean="0"/>
          </a:p>
        </p:txBody>
      </p:sp>
      <p:sp>
        <p:nvSpPr>
          <p:cNvPr id="3" name="Содержимое 2"/>
          <p:cNvSpPr>
            <a:spLocks noGrp="1"/>
          </p:cNvSpPr>
          <p:nvPr>
            <p:ph sz="half" idx="1"/>
          </p:nvPr>
        </p:nvSpPr>
        <p:spPr>
          <a:xfrm>
            <a:off x="310243" y="1143000"/>
            <a:ext cx="5731782" cy="4899025"/>
          </a:xfrm>
        </p:spPr>
        <p:txBody>
          <a:bodyPr/>
          <a:lstStyle/>
          <a:p>
            <a:pPr>
              <a:defRPr/>
            </a:pPr>
            <a:endParaRPr lang="ru-RU" dirty="0"/>
          </a:p>
        </p:txBody>
      </p:sp>
      <p:sp>
        <p:nvSpPr>
          <p:cNvPr id="27652" name="Содержимое 8"/>
          <p:cNvSpPr>
            <a:spLocks noGrp="1"/>
          </p:cNvSpPr>
          <p:nvPr>
            <p:ph sz="half" idx="2"/>
          </p:nvPr>
        </p:nvSpPr>
        <p:spPr>
          <a:xfrm>
            <a:off x="6434138" y="766763"/>
            <a:ext cx="4930775" cy="5275262"/>
          </a:xfrm>
        </p:spPr>
        <p:txBody>
          <a:bodyPr/>
          <a:lstStyle/>
          <a:p>
            <a:pPr>
              <a:buFont typeface="Wingdings 3" pitchFamily="18" charset="2"/>
              <a:buNone/>
            </a:pPr>
            <a:endParaRPr lang="ru-RU" smtClean="0"/>
          </a:p>
        </p:txBody>
      </p:sp>
      <p:pic>
        <p:nvPicPr>
          <p:cNvPr id="27653" name="Picture 2" descr="C:\Users\Alliss\Desktop\i.jpg"/>
          <p:cNvPicPr>
            <a:picLocks noChangeAspect="1" noChangeArrowheads="1"/>
          </p:cNvPicPr>
          <p:nvPr/>
        </p:nvPicPr>
        <p:blipFill>
          <a:blip r:embed="rId2"/>
          <a:srcRect/>
          <a:stretch>
            <a:fillRect/>
          </a:stretch>
        </p:blipFill>
        <p:spPr bwMode="auto">
          <a:xfrm>
            <a:off x="2296633" y="265814"/>
            <a:ext cx="5316279" cy="624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3"/>
          <p:cNvSpPr>
            <a:spLocks noGrp="1"/>
          </p:cNvSpPr>
          <p:nvPr>
            <p:ph type="title"/>
          </p:nvPr>
        </p:nvSpPr>
        <p:spPr>
          <a:xfrm>
            <a:off x="677863" y="1778000"/>
            <a:ext cx="8596312" cy="1827213"/>
          </a:xfrm>
        </p:spPr>
        <p:txBody>
          <a:bodyPr/>
          <a:lstStyle/>
          <a:p>
            <a:pPr eaLnBrk="1" hangingPunct="1"/>
            <a:r>
              <a:rPr lang="en-US" sz="4400" b="1" smtClean="0">
                <a:latin typeface="Times New Roman" pitchFamily="18" charset="0"/>
                <a:cs typeface="Times New Roman" pitchFamily="18" charset="0"/>
              </a:rPr>
              <a:t>        Thank you for your attention!</a:t>
            </a:r>
            <a:endParaRPr lang="ru-RU" sz="4400" b="1"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8"/>
          <p:cNvSpPr>
            <a:spLocks noGrp="1"/>
          </p:cNvSpPr>
          <p:nvPr>
            <p:ph type="title"/>
          </p:nvPr>
        </p:nvSpPr>
        <p:spPr/>
        <p:txBody>
          <a:bodyPr/>
          <a:lstStyle/>
          <a:p>
            <a:endParaRPr lang="ru-RU" smtClean="0"/>
          </a:p>
        </p:txBody>
      </p:sp>
      <p:sp>
        <p:nvSpPr>
          <p:cNvPr id="3" name="Содержимое 2"/>
          <p:cNvSpPr>
            <a:spLocks noGrp="1"/>
          </p:cNvSpPr>
          <p:nvPr>
            <p:ph sz="half" idx="1"/>
          </p:nvPr>
        </p:nvSpPr>
        <p:spPr>
          <a:xfrm>
            <a:off x="212725" y="587375"/>
            <a:ext cx="8686800" cy="6026150"/>
          </a:xfrm>
        </p:spPr>
        <p:txBody>
          <a:bodyPr>
            <a:normAutofit fontScale="25000" lnSpcReduction="20000"/>
          </a:bodyPr>
          <a:lstStyle/>
          <a:p>
            <a:pPr>
              <a:defRPr/>
            </a:pPr>
            <a:r>
              <a:rPr lang="en-US" sz="12800" b="1" dirty="0" smtClean="0">
                <a:solidFill>
                  <a:schemeClr val="tx1"/>
                </a:solidFill>
                <a:latin typeface="Times New Roman" pitchFamily="18" charset="0"/>
                <a:cs typeface="Times New Roman" pitchFamily="18" charset="0"/>
              </a:rPr>
              <a:t>The subject</a:t>
            </a:r>
            <a:r>
              <a:rPr lang="en-US" sz="12800" dirty="0" smtClean="0">
                <a:solidFill>
                  <a:schemeClr val="tx1"/>
                </a:solidFill>
                <a:latin typeface="Times New Roman" pitchFamily="18" charset="0"/>
                <a:cs typeface="Times New Roman" pitchFamily="18" charset="0"/>
              </a:rPr>
              <a:t> of our research work is to study the problem of borrowing the words in the modern  Russian language.</a:t>
            </a:r>
            <a:endParaRPr lang="ru-RU" sz="12800" dirty="0" smtClean="0">
              <a:solidFill>
                <a:schemeClr val="tx1"/>
              </a:solidFill>
              <a:latin typeface="Times New Roman" pitchFamily="18" charset="0"/>
              <a:cs typeface="Times New Roman" pitchFamily="18" charset="0"/>
            </a:endParaRPr>
          </a:p>
          <a:p>
            <a:pPr>
              <a:defRPr/>
            </a:pPr>
            <a:endParaRPr lang="en-US" sz="12800" dirty="0" smtClean="0">
              <a:solidFill>
                <a:schemeClr val="tx1"/>
              </a:solidFill>
              <a:latin typeface="Times New Roman" pitchFamily="18" charset="0"/>
              <a:cs typeface="Times New Roman" pitchFamily="18" charset="0"/>
            </a:endParaRPr>
          </a:p>
          <a:p>
            <a:pPr>
              <a:defRPr/>
            </a:pPr>
            <a:r>
              <a:rPr lang="en-US" sz="12800" b="1" dirty="0" smtClean="0">
                <a:solidFill>
                  <a:schemeClr val="tx1"/>
                </a:solidFill>
                <a:latin typeface="Times New Roman" pitchFamily="18" charset="0"/>
                <a:cs typeface="Times New Roman" pitchFamily="18" charset="0"/>
              </a:rPr>
              <a:t>The objects</a:t>
            </a:r>
            <a:r>
              <a:rPr lang="en-US" sz="12800" dirty="0" smtClean="0">
                <a:solidFill>
                  <a:schemeClr val="tx1"/>
                </a:solidFill>
                <a:latin typeface="Times New Roman" pitchFamily="18" charset="0"/>
                <a:cs typeface="Times New Roman" pitchFamily="18" charset="0"/>
              </a:rPr>
              <a:t> of our  research are the </a:t>
            </a:r>
            <a:r>
              <a:rPr lang="en-US" sz="12800" dirty="0" err="1" smtClean="0">
                <a:solidFill>
                  <a:schemeClr val="tx1"/>
                </a:solidFill>
                <a:latin typeface="Times New Roman" pitchFamily="18" charset="0"/>
                <a:cs typeface="Times New Roman" pitchFamily="18" charset="0"/>
              </a:rPr>
              <a:t>anglicisms</a:t>
            </a:r>
            <a:r>
              <a:rPr lang="en-US" sz="12800" dirty="0" smtClean="0">
                <a:solidFill>
                  <a:schemeClr val="tx1"/>
                </a:solidFill>
                <a:latin typeface="Times New Roman" pitchFamily="18" charset="0"/>
                <a:cs typeface="Times New Roman" pitchFamily="18" charset="0"/>
              </a:rPr>
              <a:t> functioning in the local press and  in  teenagers’ speech. </a:t>
            </a:r>
            <a:endParaRPr lang="ru-RU" sz="12800" dirty="0" smtClean="0">
              <a:solidFill>
                <a:schemeClr val="tx1"/>
              </a:solidFill>
              <a:latin typeface="Times New Roman" pitchFamily="18" charset="0"/>
              <a:cs typeface="Times New Roman" pitchFamily="18" charset="0"/>
            </a:endParaRPr>
          </a:p>
          <a:p>
            <a:pPr>
              <a:defRPr/>
            </a:pPr>
            <a:endParaRPr lang="en-US" sz="12800" dirty="0" smtClean="0">
              <a:solidFill>
                <a:schemeClr val="tx1"/>
              </a:solidFill>
              <a:latin typeface="Times New Roman" pitchFamily="18" charset="0"/>
              <a:cs typeface="Times New Roman" pitchFamily="18" charset="0"/>
            </a:endParaRPr>
          </a:p>
          <a:p>
            <a:pPr>
              <a:defRPr/>
            </a:pPr>
            <a:r>
              <a:rPr lang="en-US" sz="12800" b="1" dirty="0" smtClean="0">
                <a:solidFill>
                  <a:schemeClr val="tx1"/>
                </a:solidFill>
                <a:latin typeface="Times New Roman" pitchFamily="18" charset="0"/>
                <a:cs typeface="Times New Roman" pitchFamily="18" charset="0"/>
              </a:rPr>
              <a:t>The purpose </a:t>
            </a:r>
            <a:r>
              <a:rPr lang="en-US" sz="12800" dirty="0" smtClean="0">
                <a:solidFill>
                  <a:schemeClr val="tx1"/>
                </a:solidFill>
                <a:latin typeface="Times New Roman" pitchFamily="18" charset="0"/>
                <a:cs typeface="Times New Roman" pitchFamily="18" charset="0"/>
              </a:rPr>
              <a:t>of our work is to find information about borrowing words which occurred in Russian language from English and make an analysis of the problem of loanwords .</a:t>
            </a:r>
            <a:r>
              <a:rPr lang="ru-RU" sz="11200" dirty="0" smtClean="0">
                <a:solidFill>
                  <a:schemeClr val="tx1"/>
                </a:solidFill>
              </a:rPr>
              <a:t/>
            </a:r>
            <a:br>
              <a:rPr lang="ru-RU" sz="11200" dirty="0" smtClean="0">
                <a:solidFill>
                  <a:schemeClr val="tx1"/>
                </a:solidFill>
              </a:rPr>
            </a:br>
            <a:endParaRPr lang="ru-RU" sz="11200" dirty="0" smtClean="0">
              <a:solidFill>
                <a:schemeClr val="tx1"/>
              </a:solidFill>
            </a:endParaRPr>
          </a:p>
          <a:p>
            <a:pPr>
              <a:defRPr/>
            </a:pPr>
            <a:endParaRPr lang="ru-RU" dirty="0"/>
          </a:p>
        </p:txBody>
      </p:sp>
      <p:sp>
        <p:nvSpPr>
          <p:cNvPr id="12292" name="Содержимое 9"/>
          <p:cNvSpPr>
            <a:spLocks noGrp="1"/>
          </p:cNvSpPr>
          <p:nvPr>
            <p:ph sz="half" idx="2"/>
          </p:nvPr>
        </p:nvSpPr>
        <p:spPr>
          <a:xfrm>
            <a:off x="5089525" y="2160588"/>
            <a:ext cx="4184650" cy="3881437"/>
          </a:xfrm>
        </p:spPr>
        <p:txBody>
          <a:bodyPr/>
          <a:lstStyle/>
          <a:p>
            <a:endParaRPr lang="ru-RU" smtClean="0"/>
          </a:p>
        </p:txBody>
      </p:sp>
      <p:pic>
        <p:nvPicPr>
          <p:cNvPr id="12293" name="Picture 2" descr="C:\Users\Alliss\Desktop\55299_large.jpg"/>
          <p:cNvPicPr>
            <a:picLocks noChangeAspect="1" noChangeArrowheads="1"/>
          </p:cNvPicPr>
          <p:nvPr/>
        </p:nvPicPr>
        <p:blipFill>
          <a:blip r:embed="rId2"/>
          <a:srcRect/>
          <a:stretch>
            <a:fillRect/>
          </a:stretch>
        </p:blipFill>
        <p:spPr bwMode="auto">
          <a:xfrm>
            <a:off x="8523288" y="815975"/>
            <a:ext cx="3101975" cy="310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4688" y="355600"/>
            <a:ext cx="10972800" cy="1016000"/>
          </a:xfrm>
        </p:spPr>
        <p:txBody>
          <a:bodyPr rtlCol="0">
            <a:normAutofit/>
          </a:bodyPr>
          <a:lstStyle/>
          <a:p>
            <a:pPr eaLnBrk="1" fontAlgn="auto" hangingPunct="1">
              <a:spcAft>
                <a:spcPts val="0"/>
              </a:spcAft>
              <a:defRPr/>
            </a:pPr>
            <a:r>
              <a:rPr lang="en-US" b="1" dirty="0" smtClean="0">
                <a:solidFill>
                  <a:schemeClr val="accent3">
                    <a:lumMod val="75000"/>
                  </a:schemeClr>
                </a:solidFill>
                <a:latin typeface="Times New Roman" panose="02020603050405020304" pitchFamily="18" charset="0"/>
                <a:cs typeface="Times New Roman" panose="02020603050405020304" pitchFamily="18" charset="0"/>
              </a:rPr>
              <a:t>The hypothesis</a:t>
            </a:r>
            <a:endParaRPr lang="ru-RU" dirty="0" smtClean="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3315" name="Содержимое 5"/>
          <p:cNvSpPr>
            <a:spLocks noGrp="1"/>
          </p:cNvSpPr>
          <p:nvPr>
            <p:ph sz="half" idx="2"/>
          </p:nvPr>
        </p:nvSpPr>
        <p:spPr>
          <a:xfrm>
            <a:off x="5697538" y="1338263"/>
            <a:ext cx="5851525" cy="4914900"/>
          </a:xfrm>
        </p:spPr>
        <p:txBody>
          <a:bodyPr/>
          <a:lstStyle/>
          <a:p>
            <a:pPr algn="just" eaLnBrk="1" hangingPunct="1">
              <a:buFont typeface="Arial" charset="0"/>
              <a:buNone/>
            </a:pPr>
            <a:r>
              <a:rPr lang="en-US" sz="3200" smtClean="0"/>
              <a:t>    </a:t>
            </a:r>
            <a:r>
              <a:rPr lang="en-US" sz="3200" smtClean="0">
                <a:latin typeface="Times New Roman" pitchFamily="18" charset="0"/>
                <a:cs typeface="Times New Roman" pitchFamily="18" charset="0"/>
              </a:rPr>
              <a:t>English borrowings have an impact on the cultural life and language behavior of young people, the use of anglicisms in the press, in many cases impractical because it complicates the perception of the text, prevents an understanding of its essence.</a:t>
            </a:r>
            <a:endParaRPr lang="ru-RU" sz="3200" smtClean="0">
              <a:latin typeface="Times New Roman" pitchFamily="18" charset="0"/>
              <a:cs typeface="Times New Roman" pitchFamily="18" charset="0"/>
            </a:endParaRPr>
          </a:p>
          <a:p>
            <a:pPr eaLnBrk="1" hangingPunct="1"/>
            <a:endParaRPr lang="ru-RU" smtClean="0"/>
          </a:p>
        </p:txBody>
      </p:sp>
      <p:pic>
        <p:nvPicPr>
          <p:cNvPr id="13316" name="Рисунок 1"/>
          <p:cNvPicPr>
            <a:picLocks noGrp="1" noChangeAspect="1"/>
          </p:cNvPicPr>
          <p:nvPr>
            <p:ph sz="half" idx="1"/>
          </p:nvPr>
        </p:nvPicPr>
        <p:blipFill>
          <a:blip r:embed="rId2"/>
          <a:srcRect/>
          <a:stretch>
            <a:fillRect/>
          </a:stretch>
        </p:blipFill>
        <p:spPr>
          <a:xfrm>
            <a:off x="161925" y="1158875"/>
            <a:ext cx="5797550" cy="5208588"/>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677863" y="304800"/>
            <a:ext cx="8809037" cy="1458913"/>
          </a:xfrm>
        </p:spPr>
        <p:txBody>
          <a:bodyPr>
            <a:noAutofit/>
          </a:bodyPr>
          <a:lstStyle/>
          <a:p>
            <a:pPr eaLnBrk="1" hangingPunct="1">
              <a:defRPr/>
            </a:pPr>
            <a:r>
              <a:rPr lang="en-US" b="1" dirty="0" smtClean="0">
                <a:latin typeface="Times New Roman" pitchFamily="18" charset="0"/>
                <a:cs typeface="Times New Roman" pitchFamily="18" charset="0"/>
              </a:rPr>
              <a:t>The relevance of this research  and scientific novelty</a:t>
            </a: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en-US" dirty="0" smtClean="0">
                <a:solidFill>
                  <a:schemeClr val="tx1">
                    <a:lumMod val="75000"/>
                    <a:lumOff val="25000"/>
                  </a:schemeClr>
                </a:solidFill>
              </a:rPr>
              <a:t/>
            </a:r>
            <a:br>
              <a:rPr lang="en-US" dirty="0" smtClean="0">
                <a:solidFill>
                  <a:schemeClr val="tx1">
                    <a:lumMod val="75000"/>
                    <a:lumOff val="25000"/>
                  </a:schemeClr>
                </a:solidFill>
              </a:rPr>
            </a:br>
            <a:endParaRPr lang="ru-RU" dirty="0" smtClean="0"/>
          </a:p>
        </p:txBody>
      </p:sp>
      <p:sp>
        <p:nvSpPr>
          <p:cNvPr id="3" name="Объект 2"/>
          <p:cNvSpPr>
            <a:spLocks noGrp="1"/>
          </p:cNvSpPr>
          <p:nvPr>
            <p:ph idx="1"/>
          </p:nvPr>
        </p:nvSpPr>
        <p:spPr>
          <a:xfrm>
            <a:off x="230188" y="1927225"/>
            <a:ext cx="9959975" cy="4114800"/>
          </a:xfrm>
        </p:spPr>
        <p:txBody>
          <a:bodyPr rtlCol="0">
            <a:normAutofit fontScale="85000" lnSpcReduction="20000"/>
          </a:bodyPr>
          <a:lstStyle/>
          <a:p>
            <a:pPr eaLnBrk="1" fontAlgn="auto" hangingPunct="1">
              <a:spcAft>
                <a:spcPts val="0"/>
              </a:spcAft>
              <a:buFont typeface="Wingdings 3" charset="2"/>
              <a:buChar char=""/>
              <a:defRPr/>
            </a:pPr>
            <a:r>
              <a:rPr lang="en-US" sz="3900" dirty="0">
                <a:solidFill>
                  <a:schemeClr val="tx1"/>
                </a:solidFill>
                <a:latin typeface="Times New Roman" pitchFamily="18" charset="0"/>
                <a:cs typeface="Times New Roman" pitchFamily="18" charset="0"/>
              </a:rPr>
              <a:t>T</a:t>
            </a:r>
            <a:r>
              <a:rPr lang="en-US" sz="3900" dirty="0" smtClean="0">
                <a:solidFill>
                  <a:schemeClr val="tx1"/>
                </a:solidFill>
                <a:latin typeface="Times New Roman" pitchFamily="18" charset="0"/>
                <a:cs typeface="Times New Roman" pitchFamily="18" charset="0"/>
              </a:rPr>
              <a:t>he </a:t>
            </a:r>
            <a:r>
              <a:rPr lang="en-US" sz="3900" dirty="0">
                <a:solidFill>
                  <a:schemeClr val="tx1"/>
                </a:solidFill>
                <a:latin typeface="Times New Roman" pitchFamily="18" charset="0"/>
                <a:cs typeface="Times New Roman" pitchFamily="18" charset="0"/>
              </a:rPr>
              <a:t>study of  using loan words is very important for many reasons. We </a:t>
            </a:r>
            <a:r>
              <a:rPr lang="en-US" sz="3900" dirty="0" smtClean="0">
                <a:solidFill>
                  <a:schemeClr val="tx1"/>
                </a:solidFill>
                <a:latin typeface="Times New Roman" pitchFamily="18" charset="0"/>
                <a:cs typeface="Times New Roman" pitchFamily="18" charset="0"/>
              </a:rPr>
              <a:t>study </a:t>
            </a:r>
            <a:r>
              <a:rPr lang="en-US" sz="3900" dirty="0" err="1">
                <a:solidFill>
                  <a:schemeClr val="tx1"/>
                </a:solidFill>
                <a:latin typeface="Times New Roman" pitchFamily="18" charset="0"/>
                <a:cs typeface="Times New Roman" pitchFamily="18" charset="0"/>
              </a:rPr>
              <a:t>anglicisms</a:t>
            </a:r>
            <a:r>
              <a:rPr lang="en-US" sz="3900" dirty="0">
                <a:solidFill>
                  <a:schemeClr val="tx1"/>
                </a:solidFill>
                <a:latin typeface="Times New Roman" pitchFamily="18" charset="0"/>
                <a:cs typeface="Times New Roman" pitchFamily="18" charset="0"/>
              </a:rPr>
              <a:t> not only for the sake of </a:t>
            </a:r>
            <a:r>
              <a:rPr lang="en-US" sz="3900" dirty="0" err="1">
                <a:solidFill>
                  <a:schemeClr val="tx1"/>
                </a:solidFill>
                <a:latin typeface="Times New Roman" pitchFamily="18" charset="0"/>
                <a:cs typeface="Times New Roman" pitchFamily="18" charset="0"/>
              </a:rPr>
              <a:t>anglicisms</a:t>
            </a:r>
            <a:r>
              <a:rPr lang="en-US" sz="3900" dirty="0">
                <a:solidFill>
                  <a:schemeClr val="tx1"/>
                </a:solidFill>
                <a:latin typeface="Times New Roman" pitchFamily="18" charset="0"/>
                <a:cs typeface="Times New Roman" pitchFamily="18" charset="0"/>
              </a:rPr>
              <a:t> themselves. They give us an opportunity to gain a deeper insight into our own language</a:t>
            </a:r>
            <a:r>
              <a:rPr lang="en-US" sz="3900" dirty="0" smtClean="0">
                <a:solidFill>
                  <a:schemeClr val="tx1"/>
                </a:solidFill>
                <a:latin typeface="Times New Roman" pitchFamily="18" charset="0"/>
                <a:cs typeface="Times New Roman" pitchFamily="18" charset="0"/>
              </a:rPr>
              <a:t>.</a:t>
            </a:r>
          </a:p>
          <a:p>
            <a:pPr eaLnBrk="1" fontAlgn="auto" hangingPunct="1">
              <a:spcAft>
                <a:spcPts val="0"/>
              </a:spcAft>
              <a:buFont typeface="Wingdings 3" charset="2"/>
              <a:buChar char=""/>
              <a:defRPr/>
            </a:pPr>
            <a:r>
              <a:rPr lang="en-US" sz="3900" dirty="0" smtClean="0">
                <a:solidFill>
                  <a:schemeClr val="tx1"/>
                </a:solidFill>
                <a:latin typeface="Times New Roman" pitchFamily="18" charset="0"/>
                <a:cs typeface="Times New Roman" pitchFamily="18" charset="0"/>
              </a:rPr>
              <a:t>We study various sources containing </a:t>
            </a:r>
            <a:r>
              <a:rPr lang="en-US" sz="3900" dirty="0" err="1" smtClean="0">
                <a:solidFill>
                  <a:schemeClr val="tx1"/>
                </a:solidFill>
                <a:latin typeface="Times New Roman" pitchFamily="18" charset="0"/>
                <a:cs typeface="Times New Roman" pitchFamily="18" charset="0"/>
              </a:rPr>
              <a:t>anglicisms</a:t>
            </a:r>
            <a:r>
              <a:rPr lang="en-US" sz="3900" dirty="0" smtClean="0">
                <a:solidFill>
                  <a:schemeClr val="tx1"/>
                </a:solidFill>
                <a:latin typeface="Times New Roman" pitchFamily="18" charset="0"/>
                <a:cs typeface="Times New Roman" pitchFamily="18" charset="0"/>
              </a:rPr>
              <a:t> and their impact on young people of a single school</a:t>
            </a:r>
            <a:r>
              <a:rPr lang="en-US" sz="3900" dirty="0" smtClean="0">
                <a:latin typeface="Times New Roman" pitchFamily="18" charset="0"/>
                <a:cs typeface="Times New Roman" pitchFamily="18" charset="0"/>
              </a:rPr>
              <a:t>.</a:t>
            </a:r>
            <a:endParaRPr lang="ru-RU" sz="3900" dirty="0" smtClean="0">
              <a:latin typeface="Times New Roman" pitchFamily="18" charset="0"/>
              <a:cs typeface="Times New Roman" pitchFamily="18" charset="0"/>
            </a:endParaRPr>
          </a:p>
          <a:p>
            <a:pPr eaLnBrk="1" fontAlgn="auto" hangingPunct="1">
              <a:spcAft>
                <a:spcPts val="0"/>
              </a:spcAft>
              <a:buFont typeface="Wingdings 3" pitchFamily="18" charset="2"/>
              <a:buNone/>
              <a:defRPr/>
            </a:pPr>
            <a:r>
              <a:rPr lang="en-US" sz="3900" dirty="0" smtClean="0">
                <a:solidFill>
                  <a:schemeClr val="tx1">
                    <a:lumMod val="75000"/>
                    <a:lumOff val="25000"/>
                  </a:schemeClr>
                </a:solidFill>
                <a:latin typeface="Times New Roman" pitchFamily="18" charset="0"/>
                <a:cs typeface="Times New Roman" pitchFamily="18" charset="0"/>
              </a:rPr>
              <a:t> </a:t>
            </a:r>
          </a:p>
          <a:p>
            <a:pPr marL="0" indent="0" eaLnBrk="1" fontAlgn="auto" hangingPunct="1">
              <a:spcAft>
                <a:spcPts val="0"/>
              </a:spcAft>
              <a:buFont typeface="Arial" panose="020B0604020202020204" pitchFamily="34" charset="0"/>
              <a:buNone/>
              <a:defRPr/>
            </a:pPr>
            <a:r>
              <a:rPr lang="en-US" sz="1800" dirty="0" smtClean="0">
                <a:solidFill>
                  <a:schemeClr val="tx1">
                    <a:lumMod val="75000"/>
                    <a:lumOff val="25000"/>
                  </a:schemeClr>
                </a:solidFill>
              </a:rPr>
              <a:t/>
            </a:r>
            <a:br>
              <a:rPr lang="en-US" sz="1800" dirty="0" smtClean="0">
                <a:solidFill>
                  <a:schemeClr val="tx1">
                    <a:lumMod val="75000"/>
                    <a:lumOff val="25000"/>
                  </a:schemeClr>
                </a:solidFill>
              </a:rPr>
            </a:br>
            <a:endParaRPr lang="ru-RU" sz="1800" dirty="0">
              <a:solidFill>
                <a:schemeClr val="tx1">
                  <a:lumMod val="75000"/>
                  <a:lumOff val="25000"/>
                </a:schemeClr>
              </a:solidFill>
            </a:endParaRPr>
          </a:p>
        </p:txBody>
      </p:sp>
      <p:pic>
        <p:nvPicPr>
          <p:cNvPr id="14340" name="Picture 2" descr="C:\Users\Alliss\Desktop\1608-90_1.jpg"/>
          <p:cNvPicPr>
            <a:picLocks noChangeAspect="1" noChangeArrowheads="1"/>
          </p:cNvPicPr>
          <p:nvPr/>
        </p:nvPicPr>
        <p:blipFill>
          <a:blip r:embed="rId2"/>
          <a:srcRect/>
          <a:stretch>
            <a:fillRect/>
          </a:stretch>
        </p:blipFill>
        <p:spPr bwMode="auto">
          <a:xfrm>
            <a:off x="9588500" y="125413"/>
            <a:ext cx="2430463" cy="262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en-US" sz="4000" b="1" smtClean="0">
                <a:latin typeface="Times New Roman" pitchFamily="18" charset="0"/>
                <a:cs typeface="Times New Roman" pitchFamily="18" charset="0"/>
              </a:rPr>
              <a:t>The practical importance</a:t>
            </a:r>
            <a:endParaRPr lang="ru-RU" sz="4000" b="1" smtClean="0">
              <a:latin typeface="Times New Roman" pitchFamily="18" charset="0"/>
              <a:cs typeface="Times New Roman" pitchFamily="18" charset="0"/>
            </a:endParaRPr>
          </a:p>
        </p:txBody>
      </p:sp>
      <p:sp>
        <p:nvSpPr>
          <p:cNvPr id="3" name="Объект 2"/>
          <p:cNvSpPr>
            <a:spLocks noGrp="1"/>
          </p:cNvSpPr>
          <p:nvPr>
            <p:ph idx="1"/>
          </p:nvPr>
        </p:nvSpPr>
        <p:spPr>
          <a:xfrm>
            <a:off x="677863" y="2160588"/>
            <a:ext cx="10180637" cy="3881437"/>
          </a:xfrm>
        </p:spPr>
        <p:txBody>
          <a:bodyPr rtlCol="0">
            <a:normAutofit/>
          </a:bodyPr>
          <a:lstStyle/>
          <a:p>
            <a:pPr eaLnBrk="1" fontAlgn="auto" hangingPunct="1">
              <a:spcAft>
                <a:spcPts val="0"/>
              </a:spcAft>
              <a:buFont typeface="Wingdings 3" charset="2"/>
              <a:buChar char=""/>
              <a:defRPr/>
            </a:pPr>
            <a:r>
              <a:rPr lang="en-US" sz="3600" dirty="0" smtClean="0">
                <a:solidFill>
                  <a:schemeClr val="tx1"/>
                </a:solidFill>
                <a:latin typeface="Times New Roman" pitchFamily="18" charset="0"/>
                <a:cs typeface="Times New Roman" pitchFamily="18" charset="0"/>
              </a:rPr>
              <a:t>Possibility </a:t>
            </a:r>
            <a:r>
              <a:rPr lang="en-US" sz="3600" dirty="0">
                <a:solidFill>
                  <a:schemeClr val="tx1"/>
                </a:solidFill>
                <a:latin typeface="Times New Roman" pitchFamily="18" charset="0"/>
                <a:cs typeface="Times New Roman" pitchFamily="18" charset="0"/>
              </a:rPr>
              <a:t>of using </a:t>
            </a:r>
            <a:r>
              <a:rPr lang="en-US" sz="3600" dirty="0" smtClean="0">
                <a:solidFill>
                  <a:schemeClr val="tx1"/>
                </a:solidFill>
                <a:latin typeface="Times New Roman" pitchFamily="18" charset="0"/>
                <a:cs typeface="Times New Roman" pitchFamily="18" charset="0"/>
              </a:rPr>
              <a:t>the results </a:t>
            </a:r>
            <a:r>
              <a:rPr lang="en-US" sz="3600" dirty="0">
                <a:solidFill>
                  <a:schemeClr val="tx1"/>
                </a:solidFill>
                <a:latin typeface="Times New Roman" pitchFamily="18" charset="0"/>
                <a:cs typeface="Times New Roman" pitchFamily="18" charset="0"/>
              </a:rPr>
              <a:t>of </a:t>
            </a:r>
            <a:r>
              <a:rPr lang="en-US" sz="3600" dirty="0" smtClean="0">
                <a:solidFill>
                  <a:schemeClr val="tx1"/>
                </a:solidFill>
                <a:latin typeface="Times New Roman" pitchFamily="18" charset="0"/>
                <a:cs typeface="Times New Roman" pitchFamily="18" charset="0"/>
              </a:rPr>
              <a:t> the research work </a:t>
            </a:r>
            <a:r>
              <a:rPr lang="en-US" sz="3600" dirty="0">
                <a:solidFill>
                  <a:schemeClr val="tx1"/>
                </a:solidFill>
                <a:latin typeface="Times New Roman" pitchFamily="18" charset="0"/>
                <a:cs typeface="Times New Roman" pitchFamily="18" charset="0"/>
              </a:rPr>
              <a:t>at lessons of Russian and English, and also at further research of foreign loans.</a:t>
            </a:r>
            <a:endParaRPr lang="en-US" sz="3600" dirty="0" smtClean="0">
              <a:solidFill>
                <a:schemeClr val="tx1"/>
              </a:solidFill>
              <a:latin typeface="Times New Roman" pitchFamily="18" charset="0"/>
              <a:cs typeface="Times New Roman" pitchFamily="18" charset="0"/>
            </a:endParaRPr>
          </a:p>
          <a:p>
            <a:pPr marL="0" indent="0" eaLnBrk="1" fontAlgn="auto" hangingPunct="1">
              <a:spcAft>
                <a:spcPts val="0"/>
              </a:spcAft>
              <a:buFont typeface="Arial" panose="020B0604020202020204" pitchFamily="34" charset="0"/>
              <a:buNone/>
              <a:defRPr/>
            </a:pPr>
            <a:endParaRPr lang="ru-RU" sz="3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677863" y="407988"/>
            <a:ext cx="8596312" cy="898525"/>
          </a:xfrm>
        </p:spPr>
        <p:txBody>
          <a:bodyPr/>
          <a:lstStyle/>
          <a:p>
            <a:pPr eaLnBrk="1" hangingPunct="1"/>
            <a:r>
              <a:rPr lang="en-US" sz="4000" b="1" smtClean="0">
                <a:latin typeface="Times New Roman" pitchFamily="18" charset="0"/>
                <a:cs typeface="Times New Roman" pitchFamily="18" charset="0"/>
              </a:rPr>
              <a:t>The research tasks are</a:t>
            </a:r>
            <a:endParaRPr lang="ru-RU" sz="4000" b="1" smtClean="0">
              <a:latin typeface="Times New Roman" pitchFamily="18" charset="0"/>
              <a:cs typeface="Times New Roman" pitchFamily="18" charset="0"/>
            </a:endParaRPr>
          </a:p>
        </p:txBody>
      </p:sp>
      <p:sp>
        <p:nvSpPr>
          <p:cNvPr id="3" name="Объект 2"/>
          <p:cNvSpPr>
            <a:spLocks noGrp="1"/>
          </p:cNvSpPr>
          <p:nvPr>
            <p:ph idx="1"/>
          </p:nvPr>
        </p:nvSpPr>
        <p:spPr>
          <a:xfrm>
            <a:off x="198438" y="1223963"/>
            <a:ext cx="9621837" cy="4818062"/>
          </a:xfrm>
        </p:spPr>
        <p:txBody>
          <a:bodyPr rtlCol="0">
            <a:noAutofit/>
          </a:bodyPr>
          <a:lstStyle/>
          <a:p>
            <a:pPr eaLnBrk="1" fontAlgn="auto" hangingPunct="1">
              <a:spcAft>
                <a:spcPts val="0"/>
              </a:spcAft>
              <a:buFont typeface="Wingdings 3" charset="2"/>
              <a:buChar char=""/>
              <a:defRPr/>
            </a:pPr>
            <a:r>
              <a:rPr lang="en-US" sz="2800" dirty="0">
                <a:solidFill>
                  <a:schemeClr val="tx1"/>
                </a:solidFill>
                <a:latin typeface="Times New Roman" pitchFamily="18" charset="0"/>
                <a:cs typeface="Times New Roman" pitchFamily="18" charset="0"/>
              </a:rPr>
              <a:t>to present historical review of the problem of </a:t>
            </a:r>
            <a:r>
              <a:rPr lang="en-US" sz="2800" dirty="0" smtClean="0">
                <a:solidFill>
                  <a:schemeClr val="tx1"/>
                </a:solidFill>
                <a:latin typeface="Times New Roman" pitchFamily="18" charset="0"/>
                <a:cs typeface="Times New Roman" pitchFamily="18" charset="0"/>
              </a:rPr>
              <a:t>borrowing</a:t>
            </a:r>
          </a:p>
          <a:p>
            <a:pPr eaLnBrk="1" fontAlgn="auto" hangingPunct="1">
              <a:spcAft>
                <a:spcPts val="0"/>
              </a:spcAft>
              <a:buFont typeface="Wingdings 3" charset="2"/>
              <a:buChar char=""/>
              <a:defRPr/>
            </a:pPr>
            <a:r>
              <a:rPr lang="en-US" sz="2800" dirty="0" smtClean="0">
                <a:solidFill>
                  <a:schemeClr val="tx1"/>
                </a:solidFill>
                <a:latin typeface="Times New Roman" pitchFamily="18" charset="0"/>
                <a:cs typeface="Times New Roman" pitchFamily="18" charset="0"/>
              </a:rPr>
              <a:t>to find different types of </a:t>
            </a:r>
            <a:r>
              <a:rPr lang="en-US" sz="2800" dirty="0" err="1" smtClean="0">
                <a:solidFill>
                  <a:schemeClr val="tx1"/>
                </a:solidFill>
                <a:latin typeface="Times New Roman" pitchFamily="18" charset="0"/>
                <a:cs typeface="Times New Roman" pitchFamily="18" charset="0"/>
              </a:rPr>
              <a:t>anglicisms</a:t>
            </a:r>
            <a:r>
              <a:rPr lang="en-US" sz="2800" dirty="0" smtClean="0">
                <a:solidFill>
                  <a:schemeClr val="tx1"/>
                </a:solidFill>
                <a:latin typeface="Times New Roman" pitchFamily="18" charset="0"/>
                <a:cs typeface="Times New Roman" pitchFamily="18" charset="0"/>
              </a:rPr>
              <a:t> and suggest the appropriate reasons for borrowings</a:t>
            </a:r>
          </a:p>
          <a:p>
            <a:pPr eaLnBrk="1" fontAlgn="auto" hangingPunct="1">
              <a:spcAft>
                <a:spcPts val="0"/>
              </a:spcAft>
              <a:buFont typeface="Wingdings 3" charset="2"/>
              <a:buChar char=""/>
              <a:defRPr/>
            </a:pPr>
            <a:r>
              <a:rPr lang="en-US" sz="2800" dirty="0" smtClean="0">
                <a:solidFill>
                  <a:schemeClr val="tx1"/>
                </a:solidFill>
                <a:latin typeface="Times New Roman" pitchFamily="18" charset="0"/>
                <a:cs typeface="Times New Roman" pitchFamily="18" charset="0"/>
              </a:rPr>
              <a:t>to </a:t>
            </a:r>
            <a:r>
              <a:rPr lang="en-US" sz="2800" dirty="0">
                <a:solidFill>
                  <a:schemeClr val="tx1"/>
                </a:solidFill>
                <a:latin typeface="Times New Roman" pitchFamily="18" charset="0"/>
                <a:cs typeface="Times New Roman" pitchFamily="18" charset="0"/>
              </a:rPr>
              <a:t>hold an experiment and answer the question: “What types of </a:t>
            </a:r>
            <a:r>
              <a:rPr lang="en-US" sz="2800" dirty="0" err="1">
                <a:solidFill>
                  <a:schemeClr val="tx1"/>
                </a:solidFill>
                <a:latin typeface="Times New Roman" pitchFamily="18" charset="0"/>
                <a:cs typeface="Times New Roman" pitchFamily="18" charset="0"/>
              </a:rPr>
              <a:t>anglicisms</a:t>
            </a:r>
            <a:r>
              <a:rPr lang="en-US" sz="2800" dirty="0">
                <a:solidFill>
                  <a:schemeClr val="tx1"/>
                </a:solidFill>
                <a:latin typeface="Times New Roman" pitchFamily="18" charset="0"/>
                <a:cs typeface="Times New Roman" pitchFamily="18" charset="0"/>
              </a:rPr>
              <a:t> are most popular today in Russian   press?”</a:t>
            </a:r>
          </a:p>
          <a:p>
            <a:pPr eaLnBrk="1" fontAlgn="auto" hangingPunct="1">
              <a:spcAft>
                <a:spcPts val="0"/>
              </a:spcAft>
              <a:buFont typeface="Wingdings 3" charset="2"/>
              <a:buChar char=""/>
              <a:defRPr/>
            </a:pPr>
            <a:r>
              <a:rPr lang="en-US" sz="2800" dirty="0">
                <a:solidFill>
                  <a:schemeClr val="tx1"/>
                </a:solidFill>
                <a:latin typeface="Times New Roman" pitchFamily="18" charset="0"/>
                <a:cs typeface="Times New Roman" pitchFamily="18" charset="0"/>
              </a:rPr>
              <a:t>to hold an experiment and answer the question: “What types of </a:t>
            </a:r>
            <a:r>
              <a:rPr lang="en-US" sz="2800" dirty="0" err="1">
                <a:solidFill>
                  <a:schemeClr val="tx1"/>
                </a:solidFill>
                <a:latin typeface="Times New Roman" pitchFamily="18" charset="0"/>
                <a:cs typeface="Times New Roman" pitchFamily="18" charset="0"/>
              </a:rPr>
              <a:t>anglicisms</a:t>
            </a:r>
            <a:r>
              <a:rPr lang="en-US" sz="2800" dirty="0">
                <a:solidFill>
                  <a:schemeClr val="tx1"/>
                </a:solidFill>
                <a:latin typeface="Times New Roman" pitchFamily="18" charset="0"/>
                <a:cs typeface="Times New Roman" pitchFamily="18" charset="0"/>
              </a:rPr>
              <a:t> are used more often by teenagers?”</a:t>
            </a:r>
          </a:p>
          <a:p>
            <a:pPr eaLnBrk="1" fontAlgn="auto" hangingPunct="1">
              <a:spcAft>
                <a:spcPts val="0"/>
              </a:spcAft>
              <a:buFont typeface="Wingdings 3" charset="2"/>
              <a:buChar char=""/>
              <a:defRPr/>
            </a:pPr>
            <a:r>
              <a:rPr lang="en-US" sz="2800" dirty="0">
                <a:solidFill>
                  <a:schemeClr val="tx1"/>
                </a:solidFill>
                <a:latin typeface="Times New Roman" pitchFamily="18" charset="0"/>
                <a:cs typeface="Times New Roman" pitchFamily="18" charset="0"/>
              </a:rPr>
              <a:t>to find out positive and negative aspects of borrowing from English into Russian language.</a:t>
            </a:r>
          </a:p>
          <a:p>
            <a:pPr marL="0" indent="0" eaLnBrk="1" fontAlgn="auto" hangingPunct="1">
              <a:spcAft>
                <a:spcPts val="0"/>
              </a:spcAft>
              <a:buFont typeface="Arial" panose="020B0604020202020204" pitchFamily="34" charset="0"/>
              <a:buNone/>
              <a:defRPr/>
            </a:pPr>
            <a:r>
              <a:rPr lang="en-US" sz="2800" dirty="0" smtClean="0">
                <a:solidFill>
                  <a:schemeClr val="tx1">
                    <a:lumMod val="75000"/>
                    <a:lumOff val="25000"/>
                  </a:schemeClr>
                </a:solidFill>
              </a:rPr>
              <a:t/>
            </a:r>
            <a:br>
              <a:rPr lang="en-US" sz="2800" dirty="0" smtClean="0">
                <a:solidFill>
                  <a:schemeClr val="tx1">
                    <a:lumMod val="75000"/>
                    <a:lumOff val="25000"/>
                  </a:schemeClr>
                </a:solidFill>
              </a:rPr>
            </a:br>
            <a:r>
              <a:rPr lang="en-US" sz="2800" dirty="0" smtClean="0">
                <a:solidFill>
                  <a:schemeClr val="tx1">
                    <a:lumMod val="75000"/>
                    <a:lumOff val="25000"/>
                  </a:schemeClr>
                </a:solidFill>
              </a:rPr>
              <a:t/>
            </a:r>
            <a:br>
              <a:rPr lang="en-US" sz="2800" dirty="0" smtClean="0">
                <a:solidFill>
                  <a:schemeClr val="tx1">
                    <a:lumMod val="75000"/>
                    <a:lumOff val="25000"/>
                  </a:schemeClr>
                </a:solidFill>
              </a:rPr>
            </a:br>
            <a:endParaRPr lang="ru-RU" sz="2800" dirty="0">
              <a:solidFill>
                <a:schemeClr val="tx1">
                  <a:lumMod val="75000"/>
                  <a:lumOff val="25000"/>
                </a:schemeClr>
              </a:solidFill>
            </a:endParaRPr>
          </a:p>
        </p:txBody>
      </p:sp>
      <p:pic>
        <p:nvPicPr>
          <p:cNvPr id="16388" name="Picture 3" descr="C:\Users\Alliss\Desktop\790-din-umesto-5-000-din-za-mesec-dana-kursa-engleskog-nemackog-spanskog-ili-grckog-jezika-u-skoli-jezika-smart-basic-popust-84-2713-1.jpg"/>
          <p:cNvPicPr>
            <a:picLocks noChangeAspect="1" noChangeArrowheads="1"/>
          </p:cNvPicPr>
          <p:nvPr/>
        </p:nvPicPr>
        <p:blipFill>
          <a:blip r:embed="rId2"/>
          <a:srcRect/>
          <a:stretch>
            <a:fillRect/>
          </a:stretch>
        </p:blipFill>
        <p:spPr bwMode="auto">
          <a:xfrm>
            <a:off x="9755188" y="222250"/>
            <a:ext cx="2201862" cy="237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863" y="310243"/>
            <a:ext cx="8596312" cy="1620157"/>
          </a:xfrm>
        </p:spPr>
        <p:txBody>
          <a:bodyPr rtlCol="0">
            <a:normAutofit fontScale="90000"/>
          </a:bodyPr>
          <a:lstStyle/>
          <a:p>
            <a:pPr eaLnBrk="1" fontAlgn="auto" hangingPunct="1">
              <a:spcAft>
                <a:spcPts val="0"/>
              </a:spcAft>
              <a:defRPr/>
            </a:pPr>
            <a:r>
              <a:rPr lang="en-US" sz="4000" b="1" dirty="0" smtClean="0">
                <a:latin typeface="Times New Roman" pitchFamily="18" charset="0"/>
                <a:cs typeface="Times New Roman" pitchFamily="18" charset="0"/>
              </a:rPr>
              <a:t>Borrowings from English into Russian language</a:t>
            </a:r>
            <a:r>
              <a:rPr lang="en-US" sz="4000" b="1" dirty="0" smtClean="0"/>
              <a:t/>
            </a:r>
            <a:br>
              <a:rPr lang="en-US" sz="4000" b="1" dirty="0" smtClean="0"/>
            </a:br>
            <a:r>
              <a:rPr lang="en-US" b="1" dirty="0" smtClean="0"/>
              <a:t/>
            </a:r>
            <a:br>
              <a:rPr lang="en-US" b="1" dirty="0" smtClean="0"/>
            </a:br>
            <a:r>
              <a:rPr lang="en-US" dirty="0" smtClean="0"/>
              <a:t/>
            </a:r>
            <a:br>
              <a:rPr lang="en-US" dirty="0" smtClean="0"/>
            </a:br>
            <a:endParaRPr lang="ru-RU" dirty="0"/>
          </a:p>
        </p:txBody>
      </p:sp>
      <p:sp>
        <p:nvSpPr>
          <p:cNvPr id="17411" name="Текст 5"/>
          <p:cNvSpPr>
            <a:spLocks noGrp="1"/>
          </p:cNvSpPr>
          <p:nvPr>
            <p:ph type="body" idx="1"/>
          </p:nvPr>
        </p:nvSpPr>
        <p:spPr>
          <a:xfrm>
            <a:off x="676275" y="2160588"/>
            <a:ext cx="4184650" cy="576262"/>
          </a:xfrm>
        </p:spPr>
        <p:txBody>
          <a:bodyPr/>
          <a:lstStyle/>
          <a:p>
            <a:endParaRPr lang="ru-RU" smtClean="0"/>
          </a:p>
        </p:txBody>
      </p:sp>
      <p:sp>
        <p:nvSpPr>
          <p:cNvPr id="17412" name="Объект 2"/>
          <p:cNvSpPr>
            <a:spLocks noGrp="1"/>
          </p:cNvSpPr>
          <p:nvPr>
            <p:ph sz="half" idx="2"/>
          </p:nvPr>
        </p:nvSpPr>
        <p:spPr>
          <a:xfrm>
            <a:off x="676275" y="1665288"/>
            <a:ext cx="4184650" cy="4376737"/>
          </a:xfrm>
        </p:spPr>
        <p:txBody>
          <a:bodyPr/>
          <a:lstStyle/>
          <a:p>
            <a:pPr eaLnBrk="1" hangingPunct="1">
              <a:buFont typeface="Wingdings 3" pitchFamily="18" charset="2"/>
              <a:buNone/>
            </a:pPr>
            <a:endParaRPr lang="ru-RU" sz="1800" smtClean="0"/>
          </a:p>
        </p:txBody>
      </p:sp>
      <p:sp>
        <p:nvSpPr>
          <p:cNvPr id="17413" name="Текст 6"/>
          <p:cNvSpPr>
            <a:spLocks noGrp="1"/>
          </p:cNvSpPr>
          <p:nvPr>
            <p:ph type="body" sz="quarter" idx="3"/>
          </p:nvPr>
        </p:nvSpPr>
        <p:spPr>
          <a:xfrm>
            <a:off x="5087938" y="2160588"/>
            <a:ext cx="4186237" cy="576262"/>
          </a:xfrm>
        </p:spPr>
        <p:txBody>
          <a:bodyPr/>
          <a:lstStyle/>
          <a:p>
            <a:endParaRPr lang="ru-RU" smtClean="0"/>
          </a:p>
        </p:txBody>
      </p:sp>
      <p:sp>
        <p:nvSpPr>
          <p:cNvPr id="17414" name="Содержимое 7"/>
          <p:cNvSpPr>
            <a:spLocks noGrp="1"/>
          </p:cNvSpPr>
          <p:nvPr>
            <p:ph sz="quarter" idx="4"/>
          </p:nvPr>
        </p:nvSpPr>
        <p:spPr>
          <a:xfrm>
            <a:off x="5087938" y="2736850"/>
            <a:ext cx="4186237" cy="3305175"/>
          </a:xfrm>
        </p:spPr>
        <p:txBody>
          <a:bodyPr/>
          <a:lstStyle/>
          <a:p>
            <a:endParaRPr lang="ru-RU" smtClean="0"/>
          </a:p>
        </p:txBody>
      </p:sp>
      <p:pic>
        <p:nvPicPr>
          <p:cNvPr id="17415" name="Рисунок 2"/>
          <p:cNvPicPr>
            <a:picLocks noChangeAspect="1"/>
          </p:cNvPicPr>
          <p:nvPr/>
        </p:nvPicPr>
        <p:blipFill>
          <a:blip r:embed="rId2"/>
          <a:srcRect/>
          <a:stretch>
            <a:fillRect/>
          </a:stretch>
        </p:blipFill>
        <p:spPr bwMode="auto">
          <a:xfrm>
            <a:off x="750888" y="1404938"/>
            <a:ext cx="4108450" cy="4619625"/>
          </a:xfrm>
          <a:prstGeom prst="rect">
            <a:avLst/>
          </a:prstGeom>
          <a:noFill/>
          <a:ln w="9525">
            <a:noFill/>
            <a:miter lim="800000"/>
            <a:headEnd/>
            <a:tailEnd/>
          </a:ln>
        </p:spPr>
      </p:pic>
      <p:pic>
        <p:nvPicPr>
          <p:cNvPr id="17416" name="Рисунок 3"/>
          <p:cNvPicPr>
            <a:picLocks noChangeAspect="1"/>
          </p:cNvPicPr>
          <p:nvPr/>
        </p:nvPicPr>
        <p:blipFill>
          <a:blip r:embed="rId3"/>
          <a:srcRect/>
          <a:stretch>
            <a:fillRect/>
          </a:stretch>
        </p:blipFill>
        <p:spPr bwMode="auto">
          <a:xfrm>
            <a:off x="5208588" y="1420813"/>
            <a:ext cx="4605337" cy="467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pPr eaLnBrk="1" hangingPunct="1"/>
            <a:r>
              <a:rPr lang="en-US" b="1" dirty="0" smtClean="0">
                <a:latin typeface="Times New Roman" pitchFamily="18" charset="0"/>
                <a:cs typeface="Times New Roman" pitchFamily="18" charset="0"/>
              </a:rPr>
              <a:t>The reasons for using  </a:t>
            </a:r>
            <a:r>
              <a:rPr lang="en-US" b="1" dirty="0" err="1" smtClean="0">
                <a:latin typeface="Times New Roman" pitchFamily="18" charset="0"/>
                <a:cs typeface="Times New Roman" pitchFamily="18" charset="0"/>
              </a:rPr>
              <a:t>anglicisms</a:t>
            </a:r>
            <a:r>
              <a:rPr lang="en-US" b="1" dirty="0" smtClean="0">
                <a:latin typeface="Times New Roman" pitchFamily="18" charset="0"/>
                <a:cs typeface="Times New Roman" pitchFamily="18" charset="0"/>
              </a:rPr>
              <a:t>.</a:t>
            </a:r>
            <a:br>
              <a:rPr lang="en-US" b="1" dirty="0" smtClean="0">
                <a:latin typeface="Times New Roman" pitchFamily="18" charset="0"/>
                <a:cs typeface="Times New Roman" pitchFamily="18" charset="0"/>
              </a:rPr>
            </a:br>
            <a:endParaRPr lang="ru-RU" b="1" dirty="0" smtClean="0">
              <a:latin typeface="Times New Roman" pitchFamily="18" charset="0"/>
              <a:cs typeface="Times New Roman" pitchFamily="18" charset="0"/>
            </a:endParaRPr>
          </a:p>
        </p:txBody>
      </p:sp>
      <p:sp>
        <p:nvSpPr>
          <p:cNvPr id="18435" name="Объект 2"/>
          <p:cNvSpPr>
            <a:spLocks noGrp="1"/>
          </p:cNvSpPr>
          <p:nvPr>
            <p:ph idx="1"/>
          </p:nvPr>
        </p:nvSpPr>
        <p:spPr>
          <a:xfrm>
            <a:off x="677863" y="1273175"/>
            <a:ext cx="11045825" cy="5307013"/>
          </a:xfrm>
        </p:spPr>
        <p:txBody>
          <a:bodyPr/>
          <a:lstStyle/>
          <a:p>
            <a:pPr eaLnBrk="1" hangingPunct="1"/>
            <a:r>
              <a:rPr lang="en-US" dirty="0" smtClean="0">
                <a:solidFill>
                  <a:schemeClr val="tx1"/>
                </a:solidFill>
                <a:latin typeface="Times New Roman" pitchFamily="18" charset="0"/>
                <a:cs typeface="Times New Roman" pitchFamily="18" charset="0"/>
              </a:rPr>
              <a:t>historical contacts between  people of different nationalities;</a:t>
            </a:r>
          </a:p>
          <a:p>
            <a:pPr eaLnBrk="1" hangingPunct="1"/>
            <a:r>
              <a:rPr lang="en-US" dirty="0" smtClean="0">
                <a:solidFill>
                  <a:schemeClr val="tx1"/>
                </a:solidFill>
                <a:latin typeface="Times New Roman" pitchFamily="18" charset="0"/>
                <a:cs typeface="Times New Roman" pitchFamily="18" charset="0"/>
              </a:rPr>
              <a:t>the lack of corresponding concepts in the language. For example, these are words “Scanner”, “Touchpad”, “Laptop”.</a:t>
            </a:r>
          </a:p>
          <a:p>
            <a:pPr eaLnBrk="1" hangingPunct="1"/>
            <a:r>
              <a:rPr lang="en-US" dirty="0" smtClean="0">
                <a:solidFill>
                  <a:schemeClr val="tx1"/>
                </a:solidFill>
                <a:latin typeface="Times New Roman" pitchFamily="18" charset="0"/>
                <a:cs typeface="Times New Roman" pitchFamily="18" charset="0"/>
              </a:rPr>
              <a:t>the necessity to name new objects and facts (like taxi, robot);</a:t>
            </a:r>
          </a:p>
          <a:p>
            <a:pPr eaLnBrk="1" hangingPunct="1"/>
            <a:r>
              <a:rPr lang="en-US" dirty="0" smtClean="0">
                <a:solidFill>
                  <a:schemeClr val="tx1"/>
                </a:solidFill>
                <a:latin typeface="Times New Roman" pitchFamily="18" charset="0"/>
                <a:cs typeface="Times New Roman" pitchFamily="18" charset="0"/>
              </a:rPr>
              <a:t>the language fashion, it is international language, and it is no wonder that it becomes popular both in East European countries and countries of Asia and Near East;</a:t>
            </a:r>
            <a:endParaRPr lang="ru-RU" dirty="0" smtClean="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557</TotalTime>
  <Words>707</Words>
  <Application>Microsoft Office PowerPoint</Application>
  <PresentationFormat>Произвольный</PresentationFormat>
  <Paragraphs>128</Paragraphs>
  <Slides>24</Slides>
  <Notes>1</Notes>
  <HiddenSlides>0</HiddenSlides>
  <MMClips>0</MMClips>
  <ScaleCrop>false</ScaleCrop>
  <HeadingPairs>
    <vt:vector size="6" baseType="variant">
      <vt:variant>
        <vt:lpstr>Тема</vt:lpstr>
      </vt:variant>
      <vt:variant>
        <vt:i4>2</vt:i4>
      </vt:variant>
      <vt:variant>
        <vt:lpstr>Внедренные серверы OLE</vt:lpstr>
      </vt:variant>
      <vt:variant>
        <vt:i4>2</vt:i4>
      </vt:variant>
      <vt:variant>
        <vt:lpstr>Заголовки слайдов</vt:lpstr>
      </vt:variant>
      <vt:variant>
        <vt:i4>24</vt:i4>
      </vt:variant>
    </vt:vector>
  </HeadingPairs>
  <TitlesOfParts>
    <vt:vector size="28" baseType="lpstr">
      <vt:lpstr>Грань</vt:lpstr>
      <vt:lpstr>Специальное оформление</vt:lpstr>
      <vt:lpstr>Диаграмма</vt:lpstr>
      <vt:lpstr>Microsoft Excel 97-2003 Worksheet</vt:lpstr>
      <vt:lpstr>English loanwords in Russian language</vt:lpstr>
      <vt:lpstr>Презентация PowerPoint</vt:lpstr>
      <vt:lpstr>Презентация PowerPoint</vt:lpstr>
      <vt:lpstr>The hypothesis</vt:lpstr>
      <vt:lpstr>The relevance of this research  and scientific novelty  </vt:lpstr>
      <vt:lpstr>The practical importance</vt:lpstr>
      <vt:lpstr>The research tasks are</vt:lpstr>
      <vt:lpstr>Borrowings from English into Russian language   </vt:lpstr>
      <vt:lpstr>The reasons for using  anglicisms. </vt:lpstr>
      <vt:lpstr>The reasons for using anglicisms.</vt:lpstr>
      <vt:lpstr>The types of anglicisms</vt:lpstr>
      <vt:lpstr>The impact of borrowed words on Russian language</vt:lpstr>
      <vt:lpstr>We found 48 words and divided them into four groups: work and politics, culture, sports and science. </vt:lpstr>
      <vt:lpstr>Презентация PowerPoint</vt:lpstr>
      <vt:lpstr>Презентация PowerPoint</vt:lpstr>
      <vt:lpstr>Презентация PowerPoint</vt:lpstr>
      <vt:lpstr>Презентация PowerPoint</vt:lpstr>
      <vt:lpstr>The survey</vt:lpstr>
      <vt:lpstr>Positive and negative aspects of borrowing from English into Russian language </vt:lpstr>
      <vt:lpstr>Positive and negative aspects of borrowing from English into Russian language  </vt:lpstr>
      <vt:lpstr>Презентация PowerPoint</vt:lpstr>
      <vt:lpstr>Conclusion</vt:lpstr>
      <vt:lpstr>Презентация PowerPoint</vt:lpstr>
      <vt:lpstr>        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loanwords in Russian language.</dc:title>
  <dc:creator>rt</dc:creator>
  <cp:lastModifiedBy>313</cp:lastModifiedBy>
  <cp:revision>71</cp:revision>
  <dcterms:created xsi:type="dcterms:W3CDTF">2015-03-05T13:41:59Z</dcterms:created>
  <dcterms:modified xsi:type="dcterms:W3CDTF">2015-03-25T05:04:18Z</dcterms:modified>
</cp:coreProperties>
</file>