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6" r:id="rId2"/>
    <p:sldId id="265" r:id="rId3"/>
    <p:sldId id="273" r:id="rId4"/>
    <p:sldId id="257" r:id="rId5"/>
    <p:sldId id="268" r:id="rId6"/>
    <p:sldId id="261" r:id="rId7"/>
    <p:sldId id="267" r:id="rId8"/>
    <p:sldId id="260" r:id="rId9"/>
    <p:sldId id="259" r:id="rId10"/>
    <p:sldId id="269" r:id="rId11"/>
    <p:sldId id="271" r:id="rId12"/>
    <p:sldId id="272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7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412777"/>
            <a:ext cx="7772400" cy="266429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8000" dirty="0" smtClean="0">
                <a:solidFill>
                  <a:schemeClr val="tx1"/>
                </a:solidFill>
              </a:rPr>
              <a:t>Cardinal numbers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634082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b="1" dirty="0" smtClean="0">
                <a:solidFill>
                  <a:schemeClr val="tx1"/>
                </a:solidFill>
              </a:rPr>
              <a:t>Read and say the next number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57719" t="32233" r="24535" b="43485"/>
          <a:stretch>
            <a:fillRect/>
          </a:stretch>
        </p:blipFill>
        <p:spPr bwMode="auto">
          <a:xfrm>
            <a:off x="683568" y="1556792"/>
            <a:ext cx="511256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76256" y="3573016"/>
            <a:ext cx="360040" cy="855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6012160" y="1844824"/>
            <a:ext cx="1584176" cy="4464496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2800" b="1" dirty="0" smtClean="0"/>
              <a:t>Eight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n-US" sz="2800" b="1" dirty="0" smtClean="0"/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2800" b="1" dirty="0" smtClean="0"/>
              <a:t>Twelve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n-US" sz="2800" b="1" dirty="0" smtClean="0"/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2800" b="1" dirty="0" smtClean="0"/>
              <a:t>Sixteen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n-US" sz="2800" b="1" dirty="0" smtClean="0"/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2800" b="1" dirty="0" smtClean="0"/>
              <a:t>Four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n-US" sz="2800" b="1" dirty="0" smtClean="0"/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2800" b="1" dirty="0" smtClean="0"/>
              <a:t>Twenty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n-US" sz="2600" b="1" dirty="0" smtClean="0"/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Mathematical symbols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Plus (+)                                           </a:t>
            </a:r>
            <a:r>
              <a:rPr lang="en-US" dirty="0" smtClean="0"/>
              <a:t>5 + 5=10</a:t>
            </a:r>
          </a:p>
          <a:p>
            <a:r>
              <a:rPr lang="en-US" b="1" dirty="0" smtClean="0"/>
              <a:t>Minus (-)                                        </a:t>
            </a:r>
            <a:r>
              <a:rPr lang="en-US" dirty="0" smtClean="0"/>
              <a:t>10 - 8 = 2</a:t>
            </a:r>
          </a:p>
          <a:p>
            <a:r>
              <a:rPr lang="en-US" b="1" dirty="0" smtClean="0"/>
              <a:t>Times (*)                                        </a:t>
            </a:r>
            <a:r>
              <a:rPr lang="en-US" dirty="0" smtClean="0"/>
              <a:t>2*2= 4   </a:t>
            </a:r>
          </a:p>
          <a:p>
            <a:r>
              <a:rPr lang="en-US" b="1" dirty="0" smtClean="0"/>
              <a:t>Divided by (:)                                </a:t>
            </a:r>
            <a:r>
              <a:rPr lang="en-US" dirty="0" smtClean="0"/>
              <a:t>12 : 6 = 2</a:t>
            </a:r>
          </a:p>
          <a:p>
            <a:r>
              <a:rPr lang="en-US" b="1" dirty="0" smtClean="0"/>
              <a:t>is  (=)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935480"/>
            <a:ext cx="4546848" cy="3725768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Ten </a:t>
            </a:r>
            <a:r>
              <a:rPr lang="en-US" b="1" dirty="0" smtClean="0"/>
              <a:t>minus</a:t>
            </a:r>
            <a:r>
              <a:rPr lang="en-US" dirty="0" smtClean="0"/>
              <a:t> five is        </a:t>
            </a: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Three </a:t>
            </a:r>
            <a:r>
              <a:rPr lang="en-US" b="1" dirty="0" smtClean="0"/>
              <a:t>times</a:t>
            </a:r>
            <a:r>
              <a:rPr lang="en-US" dirty="0" smtClean="0"/>
              <a:t> five is </a:t>
            </a: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Nine </a:t>
            </a:r>
            <a:r>
              <a:rPr lang="en-US" b="1" dirty="0" smtClean="0"/>
              <a:t>divided</a:t>
            </a:r>
            <a:r>
              <a:rPr lang="en-US" dirty="0" smtClean="0"/>
              <a:t> </a:t>
            </a:r>
            <a:r>
              <a:rPr lang="en-US" b="1" dirty="0" smtClean="0"/>
              <a:t>by</a:t>
            </a:r>
            <a:r>
              <a:rPr lang="en-US" dirty="0" smtClean="0"/>
              <a:t> three is </a:t>
            </a: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Fifteen </a:t>
            </a:r>
            <a:r>
              <a:rPr lang="en-US" b="1" dirty="0" smtClean="0"/>
              <a:t>divided</a:t>
            </a:r>
            <a:r>
              <a:rPr lang="en-US" dirty="0" smtClean="0"/>
              <a:t> </a:t>
            </a:r>
            <a:r>
              <a:rPr lang="en-US" b="1" dirty="0" smtClean="0"/>
              <a:t>by</a:t>
            </a:r>
            <a:r>
              <a:rPr lang="en-US" dirty="0" smtClean="0"/>
              <a:t> three is </a:t>
            </a: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Five </a:t>
            </a:r>
            <a:r>
              <a:rPr lang="en-US" b="1" dirty="0" smtClean="0"/>
              <a:t>minus</a:t>
            </a:r>
            <a:r>
              <a:rPr lang="en-US" dirty="0" smtClean="0"/>
              <a:t> two is </a:t>
            </a: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Forty </a:t>
            </a:r>
            <a:r>
              <a:rPr lang="en-US" b="1" dirty="0" smtClean="0"/>
              <a:t>plus</a:t>
            </a:r>
            <a:r>
              <a:rPr lang="en-US" dirty="0" smtClean="0"/>
              <a:t> forty is  </a:t>
            </a: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Eight </a:t>
            </a:r>
            <a:r>
              <a:rPr lang="en-US" b="1" dirty="0" smtClean="0"/>
              <a:t>times</a:t>
            </a:r>
            <a:r>
              <a:rPr lang="en-US" dirty="0" smtClean="0"/>
              <a:t> four is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5436096" y="1988840"/>
            <a:ext cx="2448272" cy="3725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2600" dirty="0" smtClean="0"/>
              <a:t>Five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Fifteen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2600" dirty="0" smtClean="0"/>
              <a:t>Three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Five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2600" noProof="0" dirty="0" smtClean="0"/>
              <a:t>Three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Eighty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2600" noProof="0" dirty="0" smtClean="0"/>
              <a:t>Thirty-two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704088"/>
            <a:ext cx="8229600" cy="780696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Are you good at Maths?</a:t>
            </a: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Complete the numbers with the missing words</a:t>
            </a:r>
            <a:endParaRPr lang="ru-RU" sz="32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796" t="21659" r="20486" b="21674"/>
          <a:stretch>
            <a:fillRect/>
          </a:stretch>
        </p:blipFill>
        <p:spPr bwMode="auto">
          <a:xfrm>
            <a:off x="213453" y="2132856"/>
            <a:ext cx="8930547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19936"/>
          </a:xfrm>
        </p:spPr>
        <p:txBody>
          <a:bodyPr/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Cardinal numbers are numbers that tell you "</a:t>
            </a:r>
            <a:r>
              <a:rPr lang="en-US" b="1" dirty="0" smtClean="0">
                <a:solidFill>
                  <a:srgbClr val="FF0000"/>
                </a:solidFill>
              </a:rPr>
              <a:t>how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Many (with countable nouns).</a:t>
            </a:r>
            <a:r>
              <a:rPr lang="en-US" b="1" dirty="0" smtClean="0"/>
              <a:t>" They express </a:t>
            </a:r>
            <a:r>
              <a:rPr lang="en-US" b="1" dirty="0" smtClean="0">
                <a:solidFill>
                  <a:srgbClr val="FF0000"/>
                </a:solidFill>
              </a:rPr>
              <a:t>an amount</a:t>
            </a:r>
            <a:r>
              <a:rPr lang="en-US" b="1" dirty="0" smtClean="0"/>
              <a:t>.</a:t>
            </a:r>
            <a:br>
              <a:rPr lang="en-US" b="1" dirty="0" smtClean="0"/>
            </a:br>
            <a:r>
              <a:rPr lang="en-US" b="1" dirty="0" smtClean="0"/>
              <a:t> </a:t>
            </a:r>
          </a:p>
          <a:p>
            <a:pPr>
              <a:buNone/>
            </a:pPr>
            <a:r>
              <a:rPr lang="en-US" b="1" dirty="0" smtClean="0"/>
              <a:t>We </a:t>
            </a:r>
            <a:r>
              <a:rPr lang="en-US" b="1" dirty="0" smtClean="0">
                <a:solidFill>
                  <a:srgbClr val="FF0000"/>
                </a:solidFill>
              </a:rPr>
              <a:t>use</a:t>
            </a:r>
            <a:r>
              <a:rPr lang="en-US" b="1" dirty="0" smtClean="0"/>
              <a:t> cardinal numbers </a:t>
            </a:r>
            <a:r>
              <a:rPr lang="en-US" b="1" dirty="0" smtClean="0">
                <a:solidFill>
                  <a:srgbClr val="FF0000"/>
                </a:solidFill>
              </a:rPr>
              <a:t>to count people </a:t>
            </a:r>
            <a:r>
              <a:rPr lang="en-US" b="1" dirty="0" smtClean="0"/>
              <a:t>or </a:t>
            </a:r>
            <a:r>
              <a:rPr lang="en-US" b="1" dirty="0" smtClean="0">
                <a:solidFill>
                  <a:srgbClr val="FF0000"/>
                </a:solidFill>
              </a:rPr>
              <a:t>things</a:t>
            </a:r>
            <a:r>
              <a:rPr lang="en-US" b="1" dirty="0" smtClean="0"/>
              <a:t>.</a:t>
            </a:r>
          </a:p>
          <a:p>
            <a:pPr>
              <a:buNone/>
            </a:pPr>
            <a:r>
              <a:rPr lang="en-US" b="1" dirty="0" smtClean="0"/>
              <a:t>They </a:t>
            </a:r>
            <a:r>
              <a:rPr lang="en-US" b="1" dirty="0" smtClean="0">
                <a:solidFill>
                  <a:srgbClr val="FF0000"/>
                </a:solidFill>
              </a:rPr>
              <a:t>indicate a quantity </a:t>
            </a:r>
            <a:r>
              <a:rPr lang="en-US" b="1" dirty="0" smtClean="0"/>
              <a:t>of people or objects.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e.g.   I bought </a:t>
            </a:r>
            <a:r>
              <a:rPr lang="en-US" b="1" dirty="0" smtClean="0">
                <a:solidFill>
                  <a:srgbClr val="FF0000"/>
                </a:solidFill>
              </a:rPr>
              <a:t>two bananas </a:t>
            </a:r>
            <a:r>
              <a:rPr lang="en-US" b="1" dirty="0" smtClean="0"/>
              <a:t>at the store.</a:t>
            </a:r>
          </a:p>
          <a:p>
            <a:pPr>
              <a:buNone/>
            </a:pPr>
            <a:r>
              <a:rPr lang="en-US" b="1" dirty="0" smtClean="0"/>
              <a:t>          </a:t>
            </a:r>
            <a:r>
              <a:rPr lang="en-US" b="1" dirty="0" smtClean="0">
                <a:solidFill>
                  <a:srgbClr val="FF0000"/>
                </a:solidFill>
              </a:rPr>
              <a:t>How many </a:t>
            </a:r>
            <a:r>
              <a:rPr lang="en-US" b="1" dirty="0" smtClean="0"/>
              <a:t>bananas did I buy at the store?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There are </a:t>
            </a:r>
            <a:r>
              <a:rPr lang="en-US" sz="4000" b="1" u="sng" dirty="0" smtClean="0">
                <a:solidFill>
                  <a:schemeClr val="tx1"/>
                </a:solidFill>
              </a:rPr>
              <a:t>seven </a:t>
            </a:r>
            <a:r>
              <a:rPr lang="en-US" sz="4000" b="1" dirty="0" smtClean="0">
                <a:solidFill>
                  <a:schemeClr val="tx1"/>
                </a:solidFill>
              </a:rPr>
              <a:t>people in my family.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84784"/>
            <a:ext cx="4536504" cy="3951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11560" y="5589240"/>
            <a:ext cx="8229600" cy="63668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u="sng" dirty="0" smtClean="0">
                <a:latin typeface="+mj-lt"/>
                <a:ea typeface="+mj-ea"/>
                <a:cs typeface="+mj-cs"/>
              </a:rPr>
              <a:t>How many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people are there  in my family?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49006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/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Look at the table and remember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52515"/>
            <a:ext cx="7056784" cy="570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Read and Remember!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When writing a compound number(any number made up of two words) we use </a:t>
            </a:r>
            <a:r>
              <a:rPr lang="en-US" u="sng" dirty="0" smtClean="0"/>
              <a:t>a hyphen </a:t>
            </a:r>
            <a:r>
              <a:rPr lang="en-US" dirty="0" smtClean="0"/>
              <a:t>between each word.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25</a:t>
            </a:r>
            <a:r>
              <a:rPr lang="en-US" dirty="0" smtClean="0"/>
              <a:t>  </a:t>
            </a:r>
            <a:r>
              <a:rPr lang="en-US" b="1" dirty="0" smtClean="0"/>
              <a:t>twenty-five</a:t>
            </a:r>
          </a:p>
          <a:p>
            <a:r>
              <a:rPr lang="en-US" b="1" dirty="0" smtClean="0"/>
              <a:t>36</a:t>
            </a:r>
            <a:r>
              <a:rPr lang="en-US" dirty="0" smtClean="0"/>
              <a:t>  </a:t>
            </a:r>
            <a:r>
              <a:rPr lang="en-US" b="1" dirty="0" smtClean="0"/>
              <a:t>thirty –six</a:t>
            </a:r>
          </a:p>
          <a:p>
            <a:r>
              <a:rPr lang="en-US" b="1" dirty="0" smtClean="0"/>
              <a:t>1</a:t>
            </a:r>
            <a:r>
              <a:rPr lang="en-US" b="1" u="sng" dirty="0" smtClean="0"/>
              <a:t>23</a:t>
            </a:r>
            <a:r>
              <a:rPr lang="en-US" dirty="0" smtClean="0"/>
              <a:t>   one hundred  (and) </a:t>
            </a:r>
            <a:r>
              <a:rPr lang="en-US" b="1" dirty="0" smtClean="0"/>
              <a:t>twenty – three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Write the following numbers in words:</a:t>
            </a:r>
          </a:p>
          <a:p>
            <a:pPr algn="ctr">
              <a:buNone/>
            </a:pPr>
            <a:r>
              <a:rPr lang="en-US" dirty="0" smtClean="0"/>
              <a:t>24           122     245     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Let’s count 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How fast can you count to 50?</a:t>
            </a:r>
          </a:p>
          <a:p>
            <a:pPr marL="742950" indent="-742950"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742950" indent="-742950"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…………………………..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  <a:p>
            <a:pPr marL="742950" indent="-742950">
              <a:buFont typeface="+mj-lt"/>
              <a:buAutoNum type="arabicPeriod"/>
            </a:pP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None/>
            </a:pP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Let’s count 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How fast can you count down from 50 to 1 ?</a:t>
            </a:r>
          </a:p>
          <a:p>
            <a:pPr marL="742950" indent="-742950"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742950" indent="-742950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50               1</a:t>
            </a:r>
          </a:p>
          <a:p>
            <a:pPr marL="742950" indent="-742950">
              <a:buFont typeface="+mj-lt"/>
              <a:buAutoNum type="arabicPeriod"/>
            </a:pP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None/>
            </a:pP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b="1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3923928" y="4509120"/>
            <a:ext cx="10801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Answer the questions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How old are you?</a:t>
            </a:r>
          </a:p>
          <a:p>
            <a:pPr marL="514350" indent="-514350">
              <a:buAutoNum type="arabicPeriod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How many students are there in your class?</a:t>
            </a:r>
          </a:p>
          <a:p>
            <a:pPr marL="514350" indent="-514350">
              <a:buAutoNum type="arabicPeriod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How many girls are there in your class?</a:t>
            </a:r>
          </a:p>
          <a:p>
            <a:pPr marL="514350" indent="-514350">
              <a:buAutoNum type="arabicPeriod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How many boys are there in your class?</a:t>
            </a:r>
          </a:p>
          <a:p>
            <a:pPr marL="514350" indent="-514350">
              <a:buAutoNum type="arabicPeriod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How many people are there in your family?</a:t>
            </a:r>
          </a:p>
          <a:p>
            <a:pPr marL="514350" indent="-514350"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57832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Let’s read the dialogue and act out it!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Woman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Excuse me. Where’s the English class, please?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Receptionist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English 1 or English 2?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Woman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Oh, English 1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Receptionist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English 1 is in Room 59.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Woman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Room 59. Where’s that, please?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Receptionist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It’s on the fifth floor.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Woman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Thank you.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243</TotalTime>
  <Words>243</Words>
  <Application>Microsoft Office PowerPoint</Application>
  <PresentationFormat>Экран (4:3)</PresentationFormat>
  <Paragraphs>107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           Cardinal numbers  </vt:lpstr>
      <vt:lpstr>Слайд 2</vt:lpstr>
      <vt:lpstr>There are seven people in my family.</vt:lpstr>
      <vt:lpstr> Look at the table and remember</vt:lpstr>
      <vt:lpstr>Read and Remember!</vt:lpstr>
      <vt:lpstr>Let’s count !</vt:lpstr>
      <vt:lpstr>Let’s count !</vt:lpstr>
      <vt:lpstr>Answer the questions</vt:lpstr>
      <vt:lpstr>Let’s read the dialogue and act out it!</vt:lpstr>
      <vt:lpstr>Read and say the next number</vt:lpstr>
      <vt:lpstr>Mathematical symbols</vt:lpstr>
      <vt:lpstr>  </vt:lpstr>
      <vt:lpstr>Complete the numbers with the missing words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21st of April Class work. Cardinal numbers</dc:title>
  <dc:creator>User</dc:creator>
  <cp:lastModifiedBy>User</cp:lastModifiedBy>
  <cp:revision>28</cp:revision>
  <dcterms:modified xsi:type="dcterms:W3CDTF">2020-05-09T22:59:29Z</dcterms:modified>
</cp:coreProperties>
</file>