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59" r:id="rId4"/>
    <p:sldId id="260" r:id="rId5"/>
    <p:sldId id="261" r:id="rId6"/>
    <p:sldId id="262" r:id="rId7"/>
    <p:sldId id="263" r:id="rId8"/>
    <p:sldId id="258"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t>30.03.2017</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t>‹#›</a:t>
            </a:fld>
            <a:endParaRPr lang="ru-RU"/>
          </a:p>
        </p:txBody>
      </p:sp>
    </p:spTree>
    <p:extLst>
      <p:ext uri="{BB962C8B-B14F-4D97-AF65-F5344CB8AC3E}">
        <p14:creationId xmlns:p14="http://schemas.microsoft.com/office/powerpoint/2010/main" val="3061120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t>30.03.2017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t>30.03.2017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t>30.03.2017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t>30.03.2017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t>30.03.2017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30.03.2017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t>30.03.2017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t>‹#›</a:t>
            </a:fld>
            <a:endParaRPr lang="ru-RU"/>
          </a:p>
        </p:txBody>
      </p:sp>
    </p:spTree>
    <p:extLst>
      <p:ext uri="{BB962C8B-B14F-4D97-AF65-F5344CB8AC3E}">
        <p14:creationId xmlns:p14="http://schemas.microsoft.com/office/powerpoint/2010/main"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t>30.03.2017</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t>‹#›</a:t>
            </a:fld>
            <a:endParaRPr lang="ru-RU"/>
          </a:p>
        </p:txBody>
      </p:sp>
      <p:pic>
        <p:nvPicPr>
          <p:cNvPr id="10" name="Рисунок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Прямоугольник 10"/>
          <p:cNvSpPr/>
          <p:nvPr userDrawn="1"/>
        </p:nvSpPr>
        <p:spPr>
          <a:xfrm>
            <a:off x="0" y="1205948"/>
            <a:ext cx="9144000" cy="5652052"/>
          </a:xfrm>
          <a:prstGeom prst="rect">
            <a:avLst/>
          </a:prstGeom>
          <a:gradFill flip="none" rotWithShape="1">
            <a:gsLst>
              <a:gs pos="100000">
                <a:schemeClr val="accent3">
                  <a:lumMod val="5000"/>
                  <a:lumOff val="95000"/>
                  <a:alpha val="0"/>
                </a:schemeClr>
              </a:gs>
              <a:gs pos="0">
                <a:schemeClr val="bg1"/>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Овал 11"/>
          <p:cNvSpPr/>
          <p:nvPr/>
        </p:nvSpPr>
        <p:spPr>
          <a:xfrm>
            <a:off x="2200819" y="1021976"/>
            <a:ext cx="4814047" cy="463569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Заголовок 1"/>
          <p:cNvSpPr txBox="1">
            <a:spLocks/>
          </p:cNvSpPr>
          <p:nvPr/>
        </p:nvSpPr>
        <p:spPr>
          <a:xfrm>
            <a:off x="1495983" y="1964009"/>
            <a:ext cx="6152030" cy="18766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ru-RU" sz="5400" b="1" dirty="0">
              <a:ln/>
              <a:solidFill>
                <a:schemeClr val="bg1"/>
              </a:solidFill>
              <a:effectLst>
                <a:outerShdw blurRad="38100" dist="19050" dir="2700000" algn="tl" rotWithShape="0">
                  <a:schemeClr val="dk1">
                    <a:lumMod val="50000"/>
                    <a:alpha val="40000"/>
                  </a:schemeClr>
                </a:outerShdw>
              </a:effectLst>
              <a:latin typeface="+mn-lt"/>
            </a:endParaRPr>
          </a:p>
        </p:txBody>
      </p:sp>
      <p:sp>
        <p:nvSpPr>
          <p:cNvPr id="15" name="Подзаголовок 2"/>
          <p:cNvSpPr txBox="1">
            <a:spLocks/>
          </p:cNvSpPr>
          <p:nvPr/>
        </p:nvSpPr>
        <p:spPr>
          <a:xfrm>
            <a:off x="1996886" y="3840616"/>
            <a:ext cx="5150224" cy="48587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ru-RU" sz="2400" b="1" dirty="0">
              <a:ln/>
              <a:solidFill>
                <a:schemeClr val="bg1"/>
              </a:solidFill>
              <a:effectLst>
                <a:outerShdw blurRad="38100" dist="19050" dir="2700000" algn="tl" rotWithShape="0">
                  <a:schemeClr val="dk1">
                    <a:lumMod val="50000"/>
                    <a:alpha val="40000"/>
                  </a:schemeClr>
                </a:outerShdw>
              </a:effectLst>
            </a:endParaRPr>
          </a:p>
        </p:txBody>
      </p:sp>
      <p:sp>
        <p:nvSpPr>
          <p:cNvPr id="2" name="TextBox 1"/>
          <p:cNvSpPr txBox="1"/>
          <p:nvPr/>
        </p:nvSpPr>
        <p:spPr>
          <a:xfrm>
            <a:off x="334848" y="128059"/>
            <a:ext cx="8474299" cy="707886"/>
          </a:xfrm>
          <a:prstGeom prst="rect">
            <a:avLst/>
          </a:prstGeom>
          <a:noFill/>
        </p:spPr>
        <p:txBody>
          <a:bodyPr wrap="square" rtlCol="0">
            <a:spAutoFit/>
          </a:bodyPr>
          <a:lstStyle/>
          <a:p>
            <a:pPr algn="ctr"/>
            <a:r>
              <a:rPr lang="ru-RU" sz="2000" dirty="0" smtClean="0">
                <a:solidFill>
                  <a:schemeClr val="bg1"/>
                </a:solidFill>
                <a:latin typeface="Monotype Corsiva" panose="03010101010201010101" pitchFamily="66" charset="0"/>
              </a:rPr>
              <a:t>Бюджетное профессиональное образовательное учреждение Омской области «Омский колледж отраслевых технологий строительства и транспорта»</a:t>
            </a:r>
            <a:endParaRPr lang="ru-RU" sz="2000" dirty="0">
              <a:solidFill>
                <a:schemeClr val="bg1"/>
              </a:solidFill>
              <a:latin typeface="Monotype Corsiva" panose="03010101010201010101" pitchFamily="66" charset="0"/>
            </a:endParaRPr>
          </a:p>
        </p:txBody>
      </p:sp>
      <p:sp>
        <p:nvSpPr>
          <p:cNvPr id="3" name="TextBox 2"/>
          <p:cNvSpPr txBox="1"/>
          <p:nvPr/>
        </p:nvSpPr>
        <p:spPr>
          <a:xfrm>
            <a:off x="2678802" y="1631663"/>
            <a:ext cx="3786389" cy="3416320"/>
          </a:xfrm>
          <a:prstGeom prst="rect">
            <a:avLst/>
          </a:prstGeom>
          <a:noFill/>
        </p:spPr>
        <p:txBody>
          <a:bodyPr wrap="square" rtlCol="0">
            <a:spAutoFit/>
          </a:bodyPr>
          <a:lstStyle/>
          <a:p>
            <a:pPr algn="ctr"/>
            <a:r>
              <a:rPr lang="ru-RU" sz="5400" b="1" dirty="0" smtClean="0">
                <a:solidFill>
                  <a:schemeClr val="bg1"/>
                </a:solidFill>
                <a:effectLst>
                  <a:outerShdw blurRad="38100" dist="38100" dir="2700000" algn="tl">
                    <a:srgbClr val="000000">
                      <a:alpha val="43137"/>
                    </a:srgbClr>
                  </a:outerShdw>
                </a:effectLst>
                <a:latin typeface="Monotype Corsiva" panose="03010101010201010101" pitchFamily="66" charset="0"/>
              </a:rPr>
              <a:t>Развитие стилей архитектуры в Англии</a:t>
            </a:r>
            <a:endParaRPr lang="ru-RU" sz="5400" b="1" dirty="0">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
        <p:nvSpPr>
          <p:cNvPr id="5" name="TextBox 4"/>
          <p:cNvSpPr txBox="1"/>
          <p:nvPr/>
        </p:nvSpPr>
        <p:spPr>
          <a:xfrm>
            <a:off x="4826075" y="5641360"/>
            <a:ext cx="5022761" cy="1200329"/>
          </a:xfrm>
          <a:prstGeom prst="rect">
            <a:avLst/>
          </a:prstGeom>
          <a:noFill/>
        </p:spPr>
        <p:txBody>
          <a:bodyPr wrap="square" rtlCol="0">
            <a:spAutoFit/>
          </a:bodyPr>
          <a:lstStyle/>
          <a:p>
            <a:r>
              <a:rPr lang="ru-RU" sz="2400" dirty="0" smtClean="0">
                <a:solidFill>
                  <a:schemeClr val="bg1"/>
                </a:solidFill>
                <a:latin typeface="Monotype Corsiva" panose="03010101010201010101" pitchFamily="66" charset="0"/>
              </a:rPr>
              <a:t>Выполнила: студентка 935 группы Пьянкова Д. А.</a:t>
            </a:r>
          </a:p>
          <a:p>
            <a:r>
              <a:rPr lang="ru-RU" sz="2400" dirty="0" smtClean="0">
                <a:solidFill>
                  <a:schemeClr val="bg1"/>
                </a:solidFill>
                <a:latin typeface="Monotype Corsiva" panose="03010101010201010101" pitchFamily="66" charset="0"/>
              </a:rPr>
              <a:t>Руководитель: Бондаренко В.В.</a:t>
            </a:r>
            <a:endParaRPr lang="ru-RU" sz="2400"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169383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908" y="1682513"/>
            <a:ext cx="8271723" cy="1325563"/>
          </a:xfrm>
        </p:spPr>
        <p:txBody>
          <a:bodyPr>
            <a:noAutofit/>
          </a:bodyPr>
          <a:lstStyle/>
          <a:p>
            <a:pPr indent="457200"/>
            <a:r>
              <a:rPr lang="en-US" sz="2800" b="1" dirty="0">
                <a:latin typeface="Edwardian Script ITC" panose="030303020407070D0804" pitchFamily="66" charset="0"/>
              </a:rPr>
              <a:t>The first architectural monuments of classicism was built in the 17th century in England by the architect I. Jones (</a:t>
            </a:r>
            <a:r>
              <a:rPr lang="en-US" sz="2800" b="1" dirty="0" err="1">
                <a:latin typeface="Edwardian Script ITC" panose="030303020407070D0804" pitchFamily="66" charset="0"/>
              </a:rPr>
              <a:t>Inigo</a:t>
            </a:r>
            <a:r>
              <a:rPr lang="en-US" sz="2800" b="1" dirty="0">
                <a:latin typeface="Edwardian Script ITC" panose="030303020407070D0804" pitchFamily="66" charset="0"/>
              </a:rPr>
              <a:t> Jones. English architect, designer and artist. </a:t>
            </a:r>
            <a:r>
              <a:rPr lang="en-US" sz="2800" b="1" dirty="0" smtClean="0">
                <a:latin typeface="Edwardian Script ITC" panose="030303020407070D0804" pitchFamily="66" charset="0"/>
              </a:rPr>
              <a:t>1573—1652.): </a:t>
            </a:r>
            <a:r>
              <a:rPr lang="en-US" sz="2800" b="1" dirty="0">
                <a:latin typeface="Edwardian Script ITC" panose="030303020407070D0804" pitchFamily="66" charset="0"/>
              </a:rPr>
              <a:t>Queens house in Greenwich (Queen's House Queen's House. 1635), the ensemble of the square of Covent garden in London (</a:t>
            </a:r>
            <a:r>
              <a:rPr lang="en-US" sz="2800" b="1" dirty="0" smtClean="0">
                <a:latin typeface="Edwardian Script ITC" panose="030303020407070D0804" pitchFamily="66" charset="0"/>
              </a:rPr>
              <a:t>1630.) </a:t>
            </a:r>
            <a:r>
              <a:rPr lang="en-US" sz="2800" b="1" dirty="0">
                <a:latin typeface="Edwardian Script ITC" panose="030303020407070D0804" pitchFamily="66" charset="0"/>
              </a:rPr>
              <a:t>These buildings have an understated design, underlined by the lack of decor.</a:t>
            </a:r>
            <a:endParaRPr lang="ru-RU" sz="2800" b="1" dirty="0"/>
          </a:p>
        </p:txBody>
      </p:sp>
      <p:sp>
        <p:nvSpPr>
          <p:cNvPr id="3" name="Текст 2"/>
          <p:cNvSpPr>
            <a:spLocks noGrp="1"/>
          </p:cNvSpPr>
          <p:nvPr>
            <p:ph type="body" idx="1"/>
          </p:nvPr>
        </p:nvSpPr>
        <p:spPr>
          <a:xfrm>
            <a:off x="1273887" y="3684628"/>
            <a:ext cx="1793210" cy="396405"/>
          </a:xfrm>
        </p:spPr>
        <p:txBody>
          <a:bodyPr>
            <a:noAutofit/>
          </a:bodyPr>
          <a:lstStyle/>
          <a:p>
            <a:r>
              <a:rPr lang="en-US" sz="2800" dirty="0">
                <a:latin typeface="Edwardian Script ITC" panose="030303020407070D0804" pitchFamily="66" charset="0"/>
              </a:rPr>
              <a:t>Queen’s House</a:t>
            </a:r>
            <a:endParaRPr lang="ru-RU" sz="2800"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7122" y="4072780"/>
            <a:ext cx="3868737" cy="2579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Текст 4"/>
          <p:cNvSpPr>
            <a:spLocks noGrp="1"/>
          </p:cNvSpPr>
          <p:nvPr>
            <p:ph type="body" sz="quarter" idx="3"/>
          </p:nvPr>
        </p:nvSpPr>
        <p:spPr>
          <a:xfrm>
            <a:off x="4934240" y="3470874"/>
            <a:ext cx="3887391" cy="823912"/>
          </a:xfrm>
        </p:spPr>
        <p:txBody>
          <a:bodyPr>
            <a:normAutofit lnSpcReduction="10000"/>
          </a:bodyPr>
          <a:lstStyle/>
          <a:p>
            <a:r>
              <a:rPr lang="en-US" sz="2800" dirty="0">
                <a:latin typeface="Edwardian Script ITC" panose="030303020407070D0804" pitchFamily="66" charset="0"/>
              </a:rPr>
              <a:t>The ensemble of the square of Covent garden in London</a:t>
            </a:r>
            <a:endParaRPr lang="ru-RU" sz="2800" dirty="0"/>
          </a:p>
          <a:p>
            <a:endParaRPr lang="ru-RU" dirty="0"/>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934240" y="4072780"/>
            <a:ext cx="3887788" cy="2579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8665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47348" y="167437"/>
            <a:ext cx="3868340" cy="823912"/>
          </a:xfrm>
        </p:spPr>
        <p:txBody>
          <a:bodyPr>
            <a:normAutofit/>
          </a:bodyPr>
          <a:lstStyle/>
          <a:p>
            <a:r>
              <a:rPr lang="en-US" sz="4400" b="0" dirty="0">
                <a:solidFill>
                  <a:schemeClr val="bg1"/>
                </a:solidFill>
                <a:latin typeface="Algerian" panose="04020705040A02060702" pitchFamily="82" charset="0"/>
              </a:rPr>
              <a:t>Modernism</a:t>
            </a:r>
            <a:endParaRPr lang="ru-RU" sz="4400" b="0" dirty="0">
              <a:solidFill>
                <a:schemeClr val="bg1"/>
              </a:solidFill>
            </a:endParaRPr>
          </a:p>
        </p:txBody>
      </p:sp>
      <p:sp>
        <p:nvSpPr>
          <p:cNvPr id="4" name="Объект 3"/>
          <p:cNvSpPr>
            <a:spLocks noGrp="1"/>
          </p:cNvSpPr>
          <p:nvPr>
            <p:ph sz="half" idx="2"/>
          </p:nvPr>
        </p:nvSpPr>
        <p:spPr>
          <a:xfrm>
            <a:off x="179081" y="1255824"/>
            <a:ext cx="4727770" cy="3684588"/>
          </a:xfrm>
        </p:spPr>
        <p:txBody>
          <a:bodyPr>
            <a:noAutofit/>
          </a:bodyPr>
          <a:lstStyle/>
          <a:p>
            <a:pPr marL="0" indent="457200">
              <a:buNone/>
            </a:pPr>
            <a:r>
              <a:rPr lang="en-US" sz="3200" b="1" dirty="0">
                <a:latin typeface="Edwardian Script ITC" panose="030303020407070D0804" pitchFamily="66" charset="0"/>
              </a:rPr>
              <a:t>Art Nouveau in architecture of the 20th century was not as common in England as in other European countries. More precisely, there are very few examples of the development of this style. Although the English and Scots made a huge contribution to the formation of the interiors and their details.</a:t>
            </a:r>
          </a:p>
          <a:p>
            <a:pPr marL="0" indent="457200">
              <a:buNone/>
            </a:pPr>
            <a:r>
              <a:rPr lang="en-US" sz="3200" b="1" dirty="0">
                <a:latin typeface="Edwardian Script ITC" panose="030303020407070D0804" pitchFamily="66" charset="0"/>
              </a:rPr>
              <a:t>The main content of the period of Modernity was the pursuit of the synthesis of the various sources, methods, styles, forms and techniques.</a:t>
            </a:r>
            <a:endParaRPr lang="ru-RU" sz="3200" b="1" dirty="0"/>
          </a:p>
        </p:txBody>
      </p:sp>
      <p:sp>
        <p:nvSpPr>
          <p:cNvPr id="5" name="Текст 4"/>
          <p:cNvSpPr>
            <a:spLocks noGrp="1"/>
          </p:cNvSpPr>
          <p:nvPr>
            <p:ph type="body" sz="quarter" idx="3"/>
          </p:nvPr>
        </p:nvSpPr>
        <p:spPr>
          <a:xfrm>
            <a:off x="5475549" y="6268421"/>
            <a:ext cx="3887391" cy="823912"/>
          </a:xfrm>
        </p:spPr>
        <p:txBody>
          <a:bodyPr/>
          <a:lstStyle/>
          <a:p>
            <a:r>
              <a:rPr lang="en-US" sz="3200" dirty="0">
                <a:latin typeface="Edwardian Script ITC" panose="030303020407070D0804" pitchFamily="66" charset="0"/>
              </a:rPr>
              <a:t>Westminster Cathedral</a:t>
            </a:r>
            <a:endParaRPr lang="ru-RU" sz="3200" dirty="0"/>
          </a:p>
          <a:p>
            <a:endParaRPr lang="ru-RU" dirty="0"/>
          </a:p>
        </p:txBody>
      </p:sp>
      <p:pic>
        <p:nvPicPr>
          <p:cNvPr id="7" name="Объект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06851" y="1481070"/>
            <a:ext cx="4043966" cy="46235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7834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5771" y="-12879"/>
            <a:ext cx="7886700" cy="1325563"/>
          </a:xfrm>
        </p:spPr>
        <p:txBody>
          <a:bodyPr>
            <a:normAutofit/>
          </a:bodyPr>
          <a:lstStyle/>
          <a:p>
            <a:pPr algn="ctr"/>
            <a:r>
              <a:rPr lang="en-US" sz="4400" dirty="0">
                <a:solidFill>
                  <a:schemeClr val="bg1"/>
                </a:solidFill>
                <a:latin typeface="Algerian" panose="04020705040A02060702" pitchFamily="82" charset="0"/>
              </a:rPr>
              <a:t>Modern architecture</a:t>
            </a:r>
            <a:endParaRPr lang="ru-RU" sz="4400" dirty="0">
              <a:solidFill>
                <a:schemeClr val="bg1"/>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50005" y="1936069"/>
            <a:ext cx="7418232" cy="4459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400022" y="1166628"/>
            <a:ext cx="3181082" cy="769441"/>
          </a:xfrm>
          <a:prstGeom prst="rect">
            <a:avLst/>
          </a:prstGeom>
          <a:noFill/>
        </p:spPr>
        <p:txBody>
          <a:bodyPr wrap="square" rtlCol="0">
            <a:spAutoFit/>
          </a:bodyPr>
          <a:lstStyle/>
          <a:p>
            <a:r>
              <a:rPr lang="en-US" sz="4400" b="1" dirty="0">
                <a:latin typeface="Edwardian Script ITC" panose="030303020407070D0804" pitchFamily="66" charset="0"/>
              </a:rPr>
              <a:t>City hall</a:t>
            </a:r>
            <a:endParaRPr lang="ru-RU" sz="4400" b="1" dirty="0"/>
          </a:p>
        </p:txBody>
      </p:sp>
    </p:spTree>
    <p:extLst>
      <p:ext uri="{BB962C8B-B14F-4D97-AF65-F5344CB8AC3E}">
        <p14:creationId xmlns:p14="http://schemas.microsoft.com/office/powerpoint/2010/main" val="868907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945" y="1142784"/>
            <a:ext cx="4238719" cy="4220336"/>
          </a:xfrm>
        </p:spPr>
        <p:txBody>
          <a:bodyPr>
            <a:normAutofit/>
          </a:bodyPr>
          <a:lstStyle/>
          <a:p>
            <a:pPr indent="457200"/>
            <a:r>
              <a:rPr lang="en-US" sz="4800" b="1" dirty="0">
                <a:latin typeface="Edwardian Script ITC" panose="030303020407070D0804" pitchFamily="66" charset="0"/>
              </a:rPr>
              <a:t>Actively eliminating outdated industrial enterprise, erected a modern, most civil buildings. </a:t>
            </a:r>
            <a:endParaRPr lang="ru-RU" sz="4800"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27664" y="1611933"/>
            <a:ext cx="4689962" cy="3539616"/>
          </a:xfrm>
          <a:prstGeom prst="rect">
            <a:avLst/>
          </a:prstGeom>
          <a:ln>
            <a:noFill/>
          </a:ln>
          <a:effectLst>
            <a:softEdge rad="112500"/>
          </a:effectLst>
        </p:spPr>
      </p:pic>
      <p:sp>
        <p:nvSpPr>
          <p:cNvPr id="5" name="TextBox 4"/>
          <p:cNvSpPr txBox="1"/>
          <p:nvPr/>
        </p:nvSpPr>
        <p:spPr>
          <a:xfrm>
            <a:off x="88945" y="4893971"/>
            <a:ext cx="9017626" cy="1569660"/>
          </a:xfrm>
          <a:prstGeom prst="rect">
            <a:avLst/>
          </a:prstGeom>
          <a:noFill/>
        </p:spPr>
        <p:txBody>
          <a:bodyPr wrap="square" rtlCol="0">
            <a:spAutoFit/>
          </a:bodyPr>
          <a:lstStyle/>
          <a:p>
            <a:pPr indent="457200"/>
            <a:r>
              <a:rPr lang="en-US" sz="4800" b="1" dirty="0">
                <a:latin typeface="Edwardian Script ITC" panose="030303020407070D0804" pitchFamily="66" charset="0"/>
              </a:rPr>
              <a:t>A striking example was the reconstruction located in the heart of London docks</a:t>
            </a:r>
            <a:r>
              <a:rPr lang="en-US" sz="4800" dirty="0">
                <a:latin typeface="Edwardian Script ITC" panose="030303020407070D0804" pitchFamily="66" charset="0"/>
              </a:rPr>
              <a:t>.</a:t>
            </a:r>
            <a:endParaRPr lang="ru-RU" sz="4800" dirty="0"/>
          </a:p>
        </p:txBody>
      </p:sp>
    </p:spTree>
    <p:extLst>
      <p:ext uri="{BB962C8B-B14F-4D97-AF65-F5344CB8AC3E}">
        <p14:creationId xmlns:p14="http://schemas.microsoft.com/office/powerpoint/2010/main" val="836454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941" y="1622737"/>
            <a:ext cx="4713667" cy="4649273"/>
          </a:xfrm>
        </p:spPr>
        <p:txBody>
          <a:bodyPr>
            <a:noAutofit/>
          </a:bodyPr>
          <a:lstStyle/>
          <a:p>
            <a:pPr indent="457200"/>
            <a:r>
              <a:rPr lang="en-US" sz="3600" b="1" dirty="0">
                <a:latin typeface="Edwardian Script ITC" panose="030303020407070D0804" pitchFamily="66" charset="0"/>
              </a:rPr>
              <a:t>At the end of XX main task was the creation of multifunctional buildings – "architecture of big cities." Large cool atriums of the buildings of hotels and offices, and then multi-purpose building turned into skyscrapers. The construction of high rise buildings was caused by the increase in comfort business </a:t>
            </a:r>
            <a:r>
              <a:rPr lang="en-US" sz="3600" b="1" dirty="0" smtClean="0">
                <a:latin typeface="Edwardian Script ITC" panose="030303020407070D0804" pitchFamily="66" charset="0"/>
              </a:rPr>
              <a:t>centers </a:t>
            </a:r>
            <a:r>
              <a:rPr lang="en-US" sz="3600" b="1" dirty="0">
                <a:latin typeface="Edwardian Script ITC" panose="030303020407070D0804" pitchFamily="66" charset="0"/>
              </a:rPr>
              <a:t>of appreciation of value of land under construction.</a:t>
            </a:r>
            <a:endParaRPr lang="ru-RU" sz="3600"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87155" y="1390919"/>
            <a:ext cx="3885929" cy="5087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3573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103986" y="1255825"/>
            <a:ext cx="5266503" cy="3684588"/>
          </a:xfrm>
        </p:spPr>
        <p:txBody>
          <a:bodyPr>
            <a:noAutofit/>
          </a:bodyPr>
          <a:lstStyle/>
          <a:p>
            <a:pPr marL="0" indent="457200">
              <a:buNone/>
            </a:pPr>
            <a:r>
              <a:rPr lang="en-US" sz="3200" b="1" dirty="0">
                <a:latin typeface="Edwardian Script ITC" panose="030303020407070D0804" pitchFamily="66" charset="0"/>
              </a:rPr>
              <a:t>T</a:t>
            </a:r>
            <a:r>
              <a:rPr lang="en-US" sz="3200" b="1" dirty="0" smtClean="0">
                <a:latin typeface="Edwardian Script ITC" panose="030303020407070D0804" pitchFamily="66" charset="0"/>
              </a:rPr>
              <a:t>he </a:t>
            </a:r>
            <a:r>
              <a:rPr lang="en-US" sz="3200" b="1" dirty="0">
                <a:latin typeface="Edwardian Script ITC" panose="030303020407070D0804" pitchFamily="66" charset="0"/>
              </a:rPr>
              <a:t>headquarters of the Swiss company Swiss Re and one of the major works of Norman </a:t>
            </a:r>
            <a:r>
              <a:rPr lang="en-US" sz="3200" b="1" dirty="0" smtClean="0">
                <a:latin typeface="Edwardian Script ITC" panose="030303020407070D0804" pitchFamily="66" charset="0"/>
              </a:rPr>
              <a:t>foster The </a:t>
            </a:r>
            <a:r>
              <a:rPr lang="en-US" sz="3200" b="1" dirty="0">
                <a:latin typeface="Edwardian Script ITC" panose="030303020407070D0804" pitchFamily="66" charset="0"/>
              </a:rPr>
              <a:t>construction lasted 2 years – from 2001 to 2003, But the official opening was held in April 2004 Immediately after the "birth" of the skyscraper has received several awards from </a:t>
            </a:r>
            <a:r>
              <a:rPr lang="en-US" sz="3200" b="1" dirty="0" err="1">
                <a:latin typeface="Edwardian Script ITC" panose="030303020407070D0804" pitchFamily="66" charset="0"/>
              </a:rPr>
              <a:t>Emporis</a:t>
            </a:r>
            <a:r>
              <a:rPr lang="en-US" sz="3200" b="1" dirty="0">
                <a:latin typeface="Edwardian Script ITC" panose="030303020407070D0804" pitchFamily="66" charset="0"/>
              </a:rPr>
              <a:t> Skyscraper Award for best skyscraper of the 2003 and 2004 annual award of the George. </a:t>
            </a:r>
            <a:r>
              <a:rPr lang="en-US" sz="3200" b="1" dirty="0" err="1">
                <a:latin typeface="Edwardian Script ITC" panose="030303020407070D0804" pitchFamily="66" charset="0"/>
              </a:rPr>
              <a:t>Stirling</a:t>
            </a:r>
            <a:r>
              <a:rPr lang="en-US" sz="3200" b="1" dirty="0">
                <a:latin typeface="Edwardian Script ITC" panose="030303020407070D0804" pitchFamily="66" charset="0"/>
              </a:rPr>
              <a:t>. Ironic but Londoners dubbed it cucumber or gherkin — the characteristic shape and greenish glass.</a:t>
            </a:r>
            <a:endParaRPr lang="ru-RU" sz="3200" b="1" dirty="0"/>
          </a:p>
        </p:txBody>
      </p:sp>
      <p:sp>
        <p:nvSpPr>
          <p:cNvPr id="5" name="Текст 4"/>
          <p:cNvSpPr>
            <a:spLocks noGrp="1"/>
          </p:cNvSpPr>
          <p:nvPr>
            <p:ph type="body" sz="quarter" idx="3"/>
          </p:nvPr>
        </p:nvSpPr>
        <p:spPr>
          <a:xfrm>
            <a:off x="5678412" y="1436128"/>
            <a:ext cx="2742007" cy="392940"/>
          </a:xfrm>
        </p:spPr>
        <p:txBody>
          <a:bodyPr>
            <a:noAutofit/>
          </a:bodyPr>
          <a:lstStyle/>
          <a:p>
            <a:r>
              <a:rPr lang="en-US" sz="3200" dirty="0">
                <a:latin typeface="Edwardian Script ITC" panose="030303020407070D0804" pitchFamily="66" charset="0"/>
              </a:rPr>
              <a:t>"The Gherkin, 30"</a:t>
            </a:r>
            <a:endParaRPr lang="ru-RU" sz="3200" dirty="0"/>
          </a:p>
        </p:txBody>
      </p:sp>
      <p:pic>
        <p:nvPicPr>
          <p:cNvPr id="10" name="Объект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370489" y="1829068"/>
            <a:ext cx="3695217" cy="4919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5700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667" y="1586002"/>
            <a:ext cx="8899301" cy="2387600"/>
          </a:xfrm>
        </p:spPr>
        <p:txBody>
          <a:bodyPr>
            <a:noAutofit/>
          </a:bodyPr>
          <a:lstStyle/>
          <a:p>
            <a:pPr indent="457200" algn="l"/>
            <a:r>
              <a:rPr lang="en-US" sz="2800" b="1" dirty="0">
                <a:latin typeface="Edwardian Script ITC" panose="030303020407070D0804" pitchFamily="66" charset="0"/>
              </a:rPr>
              <a:t>The end of the twentieth century is marked by the use of new constructional and facing materials of "high technology": the invention of aluminum alloys, polymers, new modifications of translucent materials. Intensive development of modern forms of bearing and enclosing structures. All this allowed to satisfy the requirements put forward social development is a cost effective, mobile, diverse, lightweight wide-span load-bearing structures. These achievements have generated a totally new means of expression, which contributed to the addition of new architectural forms and imagery.</a:t>
            </a:r>
            <a:endParaRPr lang="ru-RU" sz="2800" b="1" dirty="0"/>
          </a:p>
        </p:txBody>
      </p:sp>
      <p:sp>
        <p:nvSpPr>
          <p:cNvPr id="3" name="Подзаголовок 2"/>
          <p:cNvSpPr>
            <a:spLocks noGrp="1"/>
          </p:cNvSpPr>
          <p:nvPr>
            <p:ph type="subTitle" idx="1"/>
          </p:nvPr>
        </p:nvSpPr>
        <p:spPr>
          <a:xfrm>
            <a:off x="1246031" y="4567953"/>
            <a:ext cx="6858000" cy="1655762"/>
          </a:xfrm>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73" y="3973602"/>
            <a:ext cx="8603088" cy="2807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9744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3297" y="197511"/>
            <a:ext cx="8620398" cy="795801"/>
          </a:xfrm>
        </p:spPr>
        <p:txBody>
          <a:bodyPr>
            <a:normAutofit fontScale="90000"/>
          </a:bodyPr>
          <a:lstStyle/>
          <a:p>
            <a:pPr algn="ctr"/>
            <a:r>
              <a:rPr lang="en-US" sz="4800" dirty="0" smtClean="0">
                <a:solidFill>
                  <a:schemeClr val="bg1"/>
                </a:solidFill>
                <a:latin typeface="Algerian" panose="04020705040A02060702" pitchFamily="82" charset="0"/>
              </a:rPr>
              <a:t>The </a:t>
            </a:r>
            <a:r>
              <a:rPr lang="en-US" sz="4800" dirty="0">
                <a:solidFill>
                  <a:schemeClr val="bg1"/>
                </a:solidFill>
                <a:latin typeface="Algerian" panose="04020705040A02060702" pitchFamily="82" charset="0"/>
              </a:rPr>
              <a:t>development of styles of architecture in </a:t>
            </a:r>
            <a:r>
              <a:rPr lang="en-US" sz="4800" dirty="0" smtClean="0">
                <a:solidFill>
                  <a:schemeClr val="bg1"/>
                </a:solidFill>
                <a:latin typeface="Algerian" panose="04020705040A02060702" pitchFamily="82" charset="0"/>
              </a:rPr>
              <a:t>England</a:t>
            </a:r>
            <a:endParaRPr lang="ru-RU" sz="4800" b="1" dirty="0">
              <a:ln/>
              <a:solidFill>
                <a:schemeClr val="bg1"/>
              </a:solidFill>
              <a:effectLst>
                <a:outerShdw blurRad="38100" dist="19050" dir="2700000" algn="tl" rotWithShape="0">
                  <a:schemeClr val="dk1">
                    <a:lumMod val="50000"/>
                    <a:alpha val="40000"/>
                  </a:schemeClr>
                </a:outerShdw>
              </a:effectLst>
              <a:latin typeface="+mn-lt"/>
            </a:endParaRPr>
          </a:p>
        </p:txBody>
      </p:sp>
      <p:sp>
        <p:nvSpPr>
          <p:cNvPr id="3" name="TextBox 2"/>
          <p:cNvSpPr txBox="1"/>
          <p:nvPr/>
        </p:nvSpPr>
        <p:spPr>
          <a:xfrm>
            <a:off x="474503" y="1365162"/>
            <a:ext cx="7418231" cy="5355312"/>
          </a:xfrm>
          <a:prstGeom prst="rect">
            <a:avLst/>
          </a:prstGeom>
          <a:noFill/>
        </p:spPr>
        <p:txBody>
          <a:bodyPr wrap="square" rtlCol="0">
            <a:spAutoFit/>
          </a:bodyPr>
          <a:lstStyle/>
          <a:p>
            <a:pPr marL="285750" indent="-285750">
              <a:buFont typeface="Arial" panose="020B0604020202020204" pitchFamily="34" charset="0"/>
              <a:buChar char="•"/>
            </a:pPr>
            <a:r>
              <a:rPr lang="en-US" sz="5400" b="1" dirty="0" smtClean="0">
                <a:effectLst>
                  <a:outerShdw blurRad="38100" dist="38100" dir="2700000" algn="tl">
                    <a:srgbClr val="000000">
                      <a:alpha val="43137"/>
                    </a:srgbClr>
                  </a:outerShdw>
                </a:effectLst>
                <a:latin typeface="Edwardian Script ITC" panose="030303020407070D0804" pitchFamily="66" charset="0"/>
              </a:rPr>
              <a:t>The </a:t>
            </a:r>
            <a:r>
              <a:rPr lang="en-US" sz="5400" b="1" dirty="0">
                <a:effectLst>
                  <a:outerShdw blurRad="38100" dist="38100" dir="2700000" algn="tl">
                    <a:srgbClr val="000000">
                      <a:alpha val="43137"/>
                    </a:srgbClr>
                  </a:outerShdw>
                </a:effectLst>
                <a:latin typeface="Edwardian Script ITC" panose="030303020407070D0804" pitchFamily="66" charset="0"/>
              </a:rPr>
              <a:t>Romanesque </a:t>
            </a:r>
            <a:r>
              <a:rPr lang="en-US" sz="5400" b="1" dirty="0" smtClean="0">
                <a:effectLst>
                  <a:outerShdw blurRad="38100" dist="38100" dir="2700000" algn="tl">
                    <a:srgbClr val="000000">
                      <a:alpha val="43137"/>
                    </a:srgbClr>
                  </a:outerShdw>
                </a:effectLst>
                <a:latin typeface="Edwardian Script ITC" panose="030303020407070D0804" pitchFamily="66" charset="0"/>
              </a:rPr>
              <a:t>style</a:t>
            </a:r>
            <a:endParaRPr lang="ru-RU" sz="54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5400" b="1" dirty="0" smtClean="0">
                <a:effectLst>
                  <a:outerShdw blurRad="38100" dist="38100" dir="2700000" algn="tl">
                    <a:srgbClr val="000000">
                      <a:alpha val="43137"/>
                    </a:srgbClr>
                  </a:outerShdw>
                </a:effectLst>
                <a:latin typeface="Edwardian Script ITC" panose="030303020407070D0804" pitchFamily="66" charset="0"/>
              </a:rPr>
              <a:t>Gothic style</a:t>
            </a:r>
            <a:endParaRPr lang="ru-RU" sz="54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5400" b="1" dirty="0">
                <a:effectLst>
                  <a:outerShdw blurRad="38100" dist="38100" dir="2700000" algn="tl">
                    <a:srgbClr val="000000">
                      <a:alpha val="43137"/>
                    </a:srgbClr>
                  </a:outerShdw>
                </a:effectLst>
                <a:latin typeface="Edwardian Script ITC" panose="030303020407070D0804" pitchFamily="66" charset="0"/>
              </a:rPr>
              <a:t>Baroque</a:t>
            </a:r>
            <a:endParaRPr lang="ru-RU" sz="54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5400" b="1" dirty="0" smtClean="0">
                <a:effectLst>
                  <a:outerShdw blurRad="38100" dist="38100" dir="2700000" algn="tl">
                    <a:srgbClr val="000000">
                      <a:alpha val="43137"/>
                    </a:srgbClr>
                  </a:outerShdw>
                </a:effectLst>
                <a:latin typeface="Edwardian Script ITC" panose="030303020407070D0804" pitchFamily="66" charset="0"/>
              </a:rPr>
              <a:t>Classicism</a:t>
            </a:r>
            <a:endParaRPr lang="ru-RU" sz="54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5400" b="1" dirty="0" smtClean="0">
                <a:effectLst>
                  <a:outerShdw blurRad="38100" dist="38100" dir="2700000" algn="tl">
                    <a:srgbClr val="000000">
                      <a:alpha val="43137"/>
                    </a:srgbClr>
                  </a:outerShdw>
                </a:effectLst>
                <a:latin typeface="Edwardian Script ITC" panose="030303020407070D0804" pitchFamily="66" charset="0"/>
              </a:rPr>
              <a:t>Modernism</a:t>
            </a:r>
            <a:endParaRPr lang="ru-RU" sz="54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5400" b="1" dirty="0" smtClean="0">
                <a:effectLst>
                  <a:outerShdw blurRad="38100" dist="38100" dir="2700000" algn="tl">
                    <a:srgbClr val="000000">
                      <a:alpha val="43137"/>
                    </a:srgbClr>
                  </a:outerShdw>
                </a:effectLst>
                <a:latin typeface="Edwardian Script ITC" panose="030303020407070D0804" pitchFamily="66" charset="0"/>
              </a:rPr>
              <a:t>Modern architecture</a:t>
            </a:r>
            <a:endParaRPr lang="en-US" sz="5400" b="1" dirty="0">
              <a:effectLst>
                <a:outerShdw blurRad="38100" dist="38100" dir="2700000" algn="tl">
                  <a:srgbClr val="000000">
                    <a:alpha val="43137"/>
                  </a:srgbClr>
                </a:outerShdw>
              </a:effectLst>
              <a:latin typeface="Edwardian Script ITC" panose="030303020407070D0804" pitchFamily="66" charset="0"/>
            </a:endParaRP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1724252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062" y="5157988"/>
            <a:ext cx="8937938" cy="1855305"/>
          </a:xfrm>
        </p:spPr>
        <p:txBody>
          <a:bodyPr>
            <a:normAutofit/>
          </a:bodyPr>
          <a:lstStyle/>
          <a:p>
            <a:r>
              <a:rPr lang="en-US" sz="4000" b="1" dirty="0">
                <a:latin typeface="Edwardian Script ITC" panose="030303020407070D0804" pitchFamily="66" charset="0"/>
              </a:rPr>
              <a:t>The main facade of the Cathedral is in Baroque style and decorated with bunk portico with double columns and a pediment.</a:t>
            </a:r>
            <a:r>
              <a:rPr lang="ru-RU" dirty="0"/>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4940" y="1571190"/>
            <a:ext cx="4762500" cy="3570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11524" y="1403438"/>
            <a:ext cx="4233416" cy="3970318"/>
          </a:xfrm>
          <a:prstGeom prst="rect">
            <a:avLst/>
          </a:prstGeom>
          <a:noFill/>
        </p:spPr>
        <p:txBody>
          <a:bodyPr wrap="square" rtlCol="0">
            <a:spAutoFit/>
          </a:bodyPr>
          <a:lstStyle/>
          <a:p>
            <a:r>
              <a:rPr lang="en-US" sz="3600" b="1" dirty="0">
                <a:latin typeface="Edwardian Script ITC" panose="030303020407070D0804" pitchFamily="66" charset="0"/>
              </a:rPr>
              <a:t>St. Paul's Cathedral, erected in 1675-1710. according to the project Christopher Wren (1632-1723), is unusual in the history of architecture with a combination of medieval Cathedral with a classic dome.</a:t>
            </a:r>
            <a:endParaRPr lang="ru-RU" sz="3600" b="1" dirty="0"/>
          </a:p>
        </p:txBody>
      </p:sp>
    </p:spTree>
    <p:extLst>
      <p:ext uri="{BB962C8B-B14F-4D97-AF65-F5344CB8AC3E}">
        <p14:creationId xmlns:p14="http://schemas.microsoft.com/office/powerpoint/2010/main" val="2947118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
            <a:ext cx="7886700" cy="1325563"/>
          </a:xfrm>
        </p:spPr>
        <p:txBody>
          <a:bodyPr>
            <a:normAutofit/>
          </a:bodyPr>
          <a:lstStyle/>
          <a:p>
            <a:pPr algn="ctr"/>
            <a:r>
              <a:rPr lang="en-US" sz="4400" dirty="0" smtClean="0">
                <a:solidFill>
                  <a:schemeClr val="bg1"/>
                </a:solidFill>
                <a:latin typeface="Algerian" panose="04020705040A02060702" pitchFamily="82" charset="0"/>
              </a:rPr>
              <a:t>The </a:t>
            </a:r>
            <a:r>
              <a:rPr lang="en-US" sz="4400" dirty="0">
                <a:solidFill>
                  <a:schemeClr val="bg1"/>
                </a:solidFill>
                <a:latin typeface="Algerian" panose="04020705040A02060702" pitchFamily="82" charset="0"/>
              </a:rPr>
              <a:t>Romanesque </a:t>
            </a:r>
            <a:r>
              <a:rPr lang="en-US" sz="4400" dirty="0" smtClean="0">
                <a:solidFill>
                  <a:schemeClr val="bg1"/>
                </a:solidFill>
                <a:latin typeface="Algerian" panose="04020705040A02060702" pitchFamily="82" charset="0"/>
              </a:rPr>
              <a:t>style</a:t>
            </a:r>
            <a:endParaRPr lang="ru-RU" sz="4400" dirty="0">
              <a:solidFill>
                <a:schemeClr val="bg1"/>
              </a:solidFill>
            </a:endParaRPr>
          </a:p>
        </p:txBody>
      </p:sp>
      <p:sp>
        <p:nvSpPr>
          <p:cNvPr id="3" name="Объект 2"/>
          <p:cNvSpPr>
            <a:spLocks noGrp="1"/>
          </p:cNvSpPr>
          <p:nvPr>
            <p:ph idx="1"/>
          </p:nvPr>
        </p:nvSpPr>
        <p:spPr>
          <a:xfrm>
            <a:off x="416615" y="1312654"/>
            <a:ext cx="8515350" cy="5532437"/>
          </a:xfrm>
        </p:spPr>
        <p:txBody>
          <a:bodyPr>
            <a:noAutofit/>
          </a:bodyPr>
          <a:lstStyle/>
          <a:p>
            <a:pPr marL="0" indent="0">
              <a:buNone/>
            </a:pPr>
            <a:r>
              <a:rPr lang="en-US" sz="3600" b="1" dirty="0">
                <a:latin typeface="Edwardian Script ITC" panose="030303020407070D0804" pitchFamily="66" charset="0"/>
              </a:rPr>
              <a:t>The Romanesque style in England is emerging a little later than mainland Europe. The plans of the facades are elongated, having a different arrangement of the transept. On the facade the interior decor is widely used, reaching its roots from the wooden architecture, using wood carving.</a:t>
            </a:r>
          </a:p>
          <a:p>
            <a:pPr marL="0" indent="457200">
              <a:buNone/>
            </a:pPr>
            <a:r>
              <a:rPr lang="en-US" sz="3600" b="1" dirty="0">
                <a:latin typeface="Edwardian Script ITC" panose="030303020407070D0804" pitchFamily="66" charset="0"/>
              </a:rPr>
              <a:t>In General the Romanesque cathedrals of England, with clearly identified typological community plans give the impression of a wide variety of forms and freedom of architectural and compositional solutions. This impression is reinforced by the picturesque location of temples.</a:t>
            </a:r>
            <a:endParaRPr lang="ru-RU" sz="3600" b="1" dirty="0"/>
          </a:p>
        </p:txBody>
      </p:sp>
    </p:spTree>
    <p:extLst>
      <p:ext uri="{BB962C8B-B14F-4D97-AF65-F5344CB8AC3E}">
        <p14:creationId xmlns:p14="http://schemas.microsoft.com/office/powerpoint/2010/main" val="3902377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4400" dirty="0">
                <a:solidFill>
                  <a:schemeClr val="bg1"/>
                </a:solidFill>
                <a:latin typeface="Algerian" panose="04020705040A02060702" pitchFamily="82" charset="0"/>
              </a:rPr>
              <a:t>Norwich Cathedral </a:t>
            </a:r>
            <a:r>
              <a:rPr lang="ru-RU" dirty="0"/>
              <a:t/>
            </a:r>
            <a:br>
              <a:rPr lang="ru-RU" dirty="0"/>
            </a:br>
            <a:endParaRPr lang="ru-RU" dirty="0"/>
          </a:p>
        </p:txBody>
      </p:sp>
      <p:sp>
        <p:nvSpPr>
          <p:cNvPr id="3" name="Объект 2"/>
          <p:cNvSpPr>
            <a:spLocks noGrp="1"/>
          </p:cNvSpPr>
          <p:nvPr>
            <p:ph idx="1"/>
          </p:nvPr>
        </p:nvSpPr>
        <p:spPr>
          <a:xfrm>
            <a:off x="334851" y="1306038"/>
            <a:ext cx="8610241" cy="1716065"/>
          </a:xfrm>
        </p:spPr>
        <p:txBody>
          <a:bodyPr>
            <a:noAutofit/>
          </a:bodyPr>
          <a:lstStyle/>
          <a:p>
            <a:pPr marL="0" indent="457200">
              <a:buNone/>
            </a:pPr>
            <a:r>
              <a:rPr lang="en-US" sz="3200" b="1" dirty="0">
                <a:latin typeface="Edwardian Script ITC" panose="030303020407070D0804" pitchFamily="66" charset="0"/>
              </a:rPr>
              <a:t>Interior view of the Romanesque Church of England does not produce the impression of weight and massiveness. So, at the Cathedral in Norwich this feeling is largely overcome due to the wide openings of the arches of the lower tier, </a:t>
            </a:r>
            <a:r>
              <a:rPr lang="en-US" sz="3200" b="1" dirty="0" err="1">
                <a:latin typeface="Edwardian Script ITC" panose="030303020407070D0804" pitchFamily="66" charset="0"/>
              </a:rPr>
              <a:t>empor</a:t>
            </a:r>
            <a:r>
              <a:rPr lang="en-US" sz="3200" b="1" dirty="0">
                <a:latin typeface="Edwardian Script ITC" panose="030303020407070D0804" pitchFamily="66" charset="0"/>
              </a:rPr>
              <a:t> and Windows, revealing the walls of the middle nave.</a:t>
            </a:r>
            <a:endParaRPr 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51" y="3426238"/>
            <a:ext cx="4166316" cy="2779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879" y="3426237"/>
            <a:ext cx="4185213" cy="2779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8674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25563"/>
          </a:xfrm>
        </p:spPr>
        <p:txBody>
          <a:bodyPr>
            <a:normAutofit/>
          </a:bodyPr>
          <a:lstStyle/>
          <a:p>
            <a:pPr algn="ctr"/>
            <a:r>
              <a:rPr lang="en-US" sz="4400" dirty="0" smtClean="0">
                <a:solidFill>
                  <a:schemeClr val="bg1"/>
                </a:solidFill>
                <a:latin typeface="Algerian" panose="04020705040A02060702" pitchFamily="82" charset="0"/>
              </a:rPr>
              <a:t>Gothic style</a:t>
            </a:r>
            <a:endParaRPr lang="ru-RU" sz="4400" dirty="0">
              <a:solidFill>
                <a:schemeClr val="bg1"/>
              </a:solidFill>
            </a:endParaRPr>
          </a:p>
        </p:txBody>
      </p:sp>
      <p:sp>
        <p:nvSpPr>
          <p:cNvPr id="3" name="Объект 2"/>
          <p:cNvSpPr>
            <a:spLocks noGrp="1"/>
          </p:cNvSpPr>
          <p:nvPr>
            <p:ph idx="1"/>
          </p:nvPr>
        </p:nvSpPr>
        <p:spPr>
          <a:xfrm>
            <a:off x="244698" y="1620816"/>
            <a:ext cx="8654603" cy="4851400"/>
          </a:xfrm>
        </p:spPr>
        <p:txBody>
          <a:bodyPr>
            <a:normAutofit/>
          </a:bodyPr>
          <a:lstStyle/>
          <a:p>
            <a:pPr marL="0" indent="457200">
              <a:buNone/>
            </a:pPr>
            <a:r>
              <a:rPr lang="en-US" sz="3600" b="1" dirty="0">
                <a:latin typeface="Edwardian Script ITC" panose="030303020407070D0804" pitchFamily="66" charset="0"/>
              </a:rPr>
              <a:t>With the third quarter of the 12th century in England, a period of Gothic art. The growing economic recovery has led to the fact that since the 14th century, England already had an important place in the global market. </a:t>
            </a:r>
          </a:p>
          <a:p>
            <a:pPr marL="0" indent="457200">
              <a:buNone/>
            </a:pPr>
            <a:r>
              <a:rPr lang="en-US" sz="3600" b="1" dirty="0">
                <a:latin typeface="Edwardian Script ITC" panose="030303020407070D0804" pitchFamily="66" charset="0"/>
              </a:rPr>
              <a:t>The company, which accounts for the development of Gothic art, it became a turning point for English culture. That was the time of the formation of the English language.</a:t>
            </a:r>
            <a:endParaRPr lang="ru-RU" sz="3600" b="1" dirty="0"/>
          </a:p>
        </p:txBody>
      </p:sp>
    </p:spTree>
    <p:extLst>
      <p:ext uri="{BB962C8B-B14F-4D97-AF65-F5344CB8AC3E}">
        <p14:creationId xmlns:p14="http://schemas.microsoft.com/office/powerpoint/2010/main" val="470439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62" y="2112135"/>
            <a:ext cx="3825025" cy="2068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253" y="4250027"/>
            <a:ext cx="5666704" cy="2453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367" y="2112135"/>
            <a:ext cx="3988122" cy="2068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03031" y="1183219"/>
            <a:ext cx="4056845" cy="1231106"/>
          </a:xfrm>
          <a:prstGeom prst="rect">
            <a:avLst/>
          </a:prstGeom>
          <a:noFill/>
        </p:spPr>
        <p:txBody>
          <a:bodyPr wrap="square" rtlCol="0">
            <a:spAutoFit/>
          </a:bodyPr>
          <a:lstStyle/>
          <a:p>
            <a:r>
              <a:rPr lang="en-US" sz="2800" b="1" dirty="0">
                <a:latin typeface="Edwardian Script ITC" panose="030303020407070D0804" pitchFamily="66" charset="0"/>
              </a:rPr>
              <a:t>Early English; the style is up to 1270 years Wells Cathedral</a:t>
            </a:r>
            <a:endParaRPr lang="ru-RU" sz="2800" b="1" dirty="0"/>
          </a:p>
          <a:p>
            <a:endParaRPr lang="ru-RU" dirty="0"/>
          </a:p>
        </p:txBody>
      </p:sp>
      <p:sp>
        <p:nvSpPr>
          <p:cNvPr id="7" name="TextBox 6"/>
          <p:cNvSpPr txBox="1"/>
          <p:nvPr/>
        </p:nvSpPr>
        <p:spPr>
          <a:xfrm>
            <a:off x="4786612" y="1133471"/>
            <a:ext cx="4159876" cy="1231106"/>
          </a:xfrm>
          <a:prstGeom prst="rect">
            <a:avLst/>
          </a:prstGeom>
          <a:noFill/>
        </p:spPr>
        <p:txBody>
          <a:bodyPr wrap="square" rtlCol="0">
            <a:spAutoFit/>
          </a:bodyPr>
          <a:lstStyle/>
          <a:p>
            <a:r>
              <a:rPr lang="en-US" sz="2800" b="1" dirty="0">
                <a:latin typeface="Edwardian Script ITC" panose="030303020407070D0804" pitchFamily="66" charset="0"/>
              </a:rPr>
              <a:t>"Decorated style" to 1370 </a:t>
            </a:r>
            <a:r>
              <a:rPr lang="en-US" sz="2800" b="1" dirty="0" smtClean="0">
                <a:latin typeface="Edwardian Script ITC" panose="030303020407070D0804" pitchFamily="66" charset="0"/>
              </a:rPr>
              <a:t>years</a:t>
            </a:r>
            <a:endParaRPr lang="ru-RU" sz="2800" b="1" dirty="0" smtClean="0"/>
          </a:p>
          <a:p>
            <a:r>
              <a:rPr lang="ru-RU" sz="2800" b="1" dirty="0" smtClean="0"/>
              <a:t> </a:t>
            </a:r>
            <a:r>
              <a:rPr lang="en-US" sz="2800" b="1" i="1" dirty="0">
                <a:latin typeface="Edwardian Script ITC" panose="030303020407070D0804" pitchFamily="66" charset="0"/>
              </a:rPr>
              <a:t>York Minster</a:t>
            </a:r>
            <a:endParaRPr lang="ru-RU" sz="2800" b="1" i="1" dirty="0"/>
          </a:p>
          <a:p>
            <a:endParaRPr lang="ru-RU" dirty="0"/>
          </a:p>
        </p:txBody>
      </p:sp>
      <p:sp>
        <p:nvSpPr>
          <p:cNvPr id="8" name="TextBox 7"/>
          <p:cNvSpPr txBox="1"/>
          <p:nvPr/>
        </p:nvSpPr>
        <p:spPr>
          <a:xfrm>
            <a:off x="1674253" y="4250026"/>
            <a:ext cx="2575775" cy="1938992"/>
          </a:xfrm>
          <a:prstGeom prst="rect">
            <a:avLst/>
          </a:prstGeom>
          <a:noFill/>
        </p:spPr>
        <p:txBody>
          <a:bodyPr wrap="square" rtlCol="0">
            <a:spAutoFit/>
          </a:bodyPr>
          <a:lstStyle/>
          <a:p>
            <a:r>
              <a:rPr lang="en-US" sz="2400" b="1" dirty="0">
                <a:latin typeface="Edwardian Script ITC" panose="030303020407070D0804" pitchFamily="66" charset="0"/>
              </a:rPr>
              <a:t>"Perpendicular style" of the XV-XVI </a:t>
            </a:r>
            <a:r>
              <a:rPr lang="en-US" sz="2400" b="1" dirty="0" smtClean="0">
                <a:latin typeface="Edwardian Script ITC" panose="030303020407070D0804" pitchFamily="66" charset="0"/>
              </a:rPr>
              <a:t>century</a:t>
            </a:r>
            <a:endParaRPr lang="ru-RU" sz="2400" b="1" dirty="0" smtClean="0"/>
          </a:p>
          <a:p>
            <a:r>
              <a:rPr lang="en-US" sz="2400" b="1" dirty="0" smtClean="0">
                <a:latin typeface="Edwardian Script ITC" panose="030303020407070D0804" pitchFamily="66" charset="0"/>
              </a:rPr>
              <a:t>The </a:t>
            </a:r>
            <a:r>
              <a:rPr lang="en-US" sz="2400" b="1" dirty="0">
                <a:latin typeface="Edwardian Script ITC" panose="030303020407070D0804" pitchFamily="66" charset="0"/>
              </a:rPr>
              <a:t>Cathedral Church of the Blessed Virgin Mary of Lincoln</a:t>
            </a:r>
            <a:endParaRPr lang="ru-RU" sz="2400" b="1" dirty="0"/>
          </a:p>
        </p:txBody>
      </p:sp>
      <p:sp>
        <p:nvSpPr>
          <p:cNvPr id="9" name="TextBox 8"/>
          <p:cNvSpPr txBox="1"/>
          <p:nvPr/>
        </p:nvSpPr>
        <p:spPr>
          <a:xfrm>
            <a:off x="0" y="133280"/>
            <a:ext cx="9208394" cy="1077218"/>
          </a:xfrm>
          <a:prstGeom prst="rect">
            <a:avLst/>
          </a:prstGeom>
          <a:noFill/>
        </p:spPr>
        <p:txBody>
          <a:bodyPr wrap="square" rtlCol="0">
            <a:spAutoFit/>
          </a:bodyPr>
          <a:lstStyle/>
          <a:p>
            <a:r>
              <a:rPr lang="en-US" sz="3200" dirty="0">
                <a:solidFill>
                  <a:schemeClr val="bg1"/>
                </a:solidFill>
                <a:latin typeface="Edwardian Script ITC" panose="030303020407070D0804" pitchFamily="66" charset="0"/>
              </a:rPr>
              <a:t>In England , the style lasted until the end of the XV century, largely appeared the influence of the local architectural school. In English Gothic release:</a:t>
            </a:r>
            <a:endParaRPr lang="ru-RU" sz="3200" dirty="0">
              <a:solidFill>
                <a:schemeClr val="bg1"/>
              </a:solidFill>
            </a:endParaRPr>
          </a:p>
        </p:txBody>
      </p:sp>
    </p:spTree>
    <p:extLst>
      <p:ext uri="{BB962C8B-B14F-4D97-AF65-F5344CB8AC3E}">
        <p14:creationId xmlns:p14="http://schemas.microsoft.com/office/powerpoint/2010/main" val="3456881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32" y="223458"/>
            <a:ext cx="7886700" cy="1325563"/>
          </a:xfrm>
        </p:spPr>
        <p:txBody>
          <a:bodyPr/>
          <a:lstStyle/>
          <a:p>
            <a:pPr algn="ctr"/>
            <a:r>
              <a:rPr lang="en-US" sz="4400" b="1" dirty="0">
                <a:solidFill>
                  <a:schemeClr val="bg1"/>
                </a:solidFill>
                <a:effectLst>
                  <a:outerShdw blurRad="38100" dist="38100" dir="2700000" algn="tl">
                    <a:srgbClr val="000000">
                      <a:alpha val="43137"/>
                    </a:srgbClr>
                  </a:outerShdw>
                </a:effectLst>
                <a:latin typeface="Algerian" panose="04020705040A02060702" pitchFamily="82" charset="0"/>
              </a:rPr>
              <a:t>Baroque</a:t>
            </a:r>
            <a:r>
              <a:rPr lang="ru-RU" sz="3600" b="1" dirty="0">
                <a:effectLst>
                  <a:outerShdw blurRad="38100" dist="38100" dir="2700000" algn="tl">
                    <a:srgbClr val="000000">
                      <a:alpha val="43137"/>
                    </a:srgbClr>
                  </a:outerShdw>
                </a:effectLst>
              </a:rPr>
              <a:t/>
            </a:r>
            <a:br>
              <a:rPr lang="ru-RU" sz="3600" b="1" dirty="0">
                <a:effectLst>
                  <a:outerShdw blurRad="38100" dist="38100" dir="2700000" algn="tl">
                    <a:srgbClr val="000000">
                      <a:alpha val="43137"/>
                    </a:srgbClr>
                  </a:outerShdw>
                </a:effectLst>
              </a:rPr>
            </a:br>
            <a:endParaRPr lang="ru-RU" dirty="0"/>
          </a:p>
        </p:txBody>
      </p:sp>
      <p:sp>
        <p:nvSpPr>
          <p:cNvPr id="4" name="Объект 3"/>
          <p:cNvSpPr>
            <a:spLocks noGrp="1"/>
          </p:cNvSpPr>
          <p:nvPr>
            <p:ph sz="half" idx="2"/>
          </p:nvPr>
        </p:nvSpPr>
        <p:spPr>
          <a:xfrm>
            <a:off x="128789" y="1223493"/>
            <a:ext cx="4723380" cy="3155324"/>
          </a:xfrm>
        </p:spPr>
        <p:txBody>
          <a:bodyPr>
            <a:noAutofit/>
          </a:bodyPr>
          <a:lstStyle/>
          <a:p>
            <a:pPr indent="457200">
              <a:buNone/>
            </a:pPr>
            <a:r>
              <a:rPr lang="en-US" sz="3200" b="1" dirty="0">
                <a:latin typeface="Edwardian Script ITC" panose="030303020407070D0804" pitchFamily="66" charset="0"/>
              </a:rPr>
              <a:t>Baroque in England were limited and short period of existence. A minor was and "clergy" of artists who have supported the style of European Baroque, including:</a:t>
            </a:r>
          </a:p>
          <a:p>
            <a:pPr indent="457200">
              <a:buNone/>
            </a:pPr>
            <a:r>
              <a:rPr lang="en-US" sz="3200" b="1" dirty="0">
                <a:latin typeface="Edwardian Script ITC" panose="030303020407070D0804" pitchFamily="66" charset="0"/>
              </a:rPr>
              <a:t>John </a:t>
            </a:r>
            <a:r>
              <a:rPr lang="en-US" sz="3200" b="1" dirty="0" err="1">
                <a:latin typeface="Edwardian Script ITC" panose="030303020407070D0804" pitchFamily="66" charset="0"/>
              </a:rPr>
              <a:t>Vanbru</a:t>
            </a:r>
            <a:r>
              <a:rPr lang="en-US" sz="3200" b="1" dirty="0">
                <a:latin typeface="Edwardian Script ITC" panose="030303020407070D0804" pitchFamily="66" charset="0"/>
              </a:rPr>
              <a:t>, architect</a:t>
            </a:r>
          </a:p>
          <a:p>
            <a:pPr indent="457200">
              <a:buNone/>
            </a:pPr>
            <a:r>
              <a:rPr lang="en-US" sz="3200" b="1" dirty="0">
                <a:latin typeface="Edwardian Script ITC" panose="030303020407070D0804" pitchFamily="66" charset="0"/>
              </a:rPr>
              <a:t>Nicholas </a:t>
            </a:r>
            <a:r>
              <a:rPr lang="en-US" sz="3200" b="1" dirty="0" err="1">
                <a:latin typeface="Edwardian Script ITC" panose="030303020407070D0804" pitchFamily="66" charset="0"/>
              </a:rPr>
              <a:t>Hexmoor</a:t>
            </a:r>
            <a:r>
              <a:rPr lang="en-US" sz="3200" b="1" dirty="0">
                <a:latin typeface="Edwardian Script ITC" panose="030303020407070D0804" pitchFamily="66" charset="0"/>
              </a:rPr>
              <a:t>, architect and assistant John </a:t>
            </a:r>
            <a:r>
              <a:rPr lang="en-US" sz="3200" b="1" dirty="0" err="1" smtClean="0">
                <a:latin typeface="Edwardian Script ITC" panose="030303020407070D0804" pitchFamily="66" charset="0"/>
              </a:rPr>
              <a:t>Vanbru</a:t>
            </a:r>
            <a:endParaRPr lang="en-US" sz="3200" b="1" dirty="0">
              <a:latin typeface="Edwardian Script ITC" panose="030303020407070D0804" pitchFamily="66" charset="0"/>
            </a:endParaRPr>
          </a:p>
        </p:txBody>
      </p:sp>
      <p:pic>
        <p:nvPicPr>
          <p:cNvPr id="7" name="Объект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8365" y="1339403"/>
            <a:ext cx="4106933" cy="3606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28789" y="4945487"/>
            <a:ext cx="9208394" cy="1846659"/>
          </a:xfrm>
          <a:prstGeom prst="rect">
            <a:avLst/>
          </a:prstGeom>
          <a:noFill/>
        </p:spPr>
        <p:txBody>
          <a:bodyPr wrap="square" rtlCol="0">
            <a:spAutoFit/>
          </a:bodyPr>
          <a:lstStyle/>
          <a:p>
            <a:pPr indent="457200">
              <a:buNone/>
            </a:pPr>
            <a:r>
              <a:rPr lang="en-US" sz="3200" b="1" dirty="0">
                <a:latin typeface="Edwardian Script ITC" panose="030303020407070D0804" pitchFamily="66" charset="0"/>
              </a:rPr>
              <a:t>Baroque style stick to the foreign artists invited to London. But most of them are portrait painters, and not the architects:</a:t>
            </a:r>
          </a:p>
          <a:p>
            <a:pPr indent="457200">
              <a:buNone/>
            </a:pPr>
            <a:r>
              <a:rPr lang="en-US" sz="3200" b="1" dirty="0">
                <a:latin typeface="Edwardian Script ITC" panose="030303020407070D0804" pitchFamily="66" charset="0"/>
              </a:rPr>
              <a:t>Anthony van </a:t>
            </a:r>
            <a:r>
              <a:rPr lang="en-US" sz="3200" b="1" dirty="0" err="1" smtClean="0">
                <a:latin typeface="Edwardian Script ITC" panose="030303020407070D0804" pitchFamily="66" charset="0"/>
              </a:rPr>
              <a:t>Dyck</a:t>
            </a:r>
            <a:r>
              <a:rPr lang="ru-RU" sz="3200" b="1" dirty="0" smtClean="0">
                <a:latin typeface="Edwardian Script ITC" panose="030303020407070D0804" pitchFamily="66" charset="0"/>
              </a:rPr>
              <a:t>, </a:t>
            </a:r>
            <a:r>
              <a:rPr lang="en-US" sz="3200" b="1" dirty="0" smtClean="0">
                <a:latin typeface="Edwardian Script ITC" panose="030303020407070D0804" pitchFamily="66" charset="0"/>
              </a:rPr>
              <a:t>Godfrey </a:t>
            </a:r>
            <a:r>
              <a:rPr lang="en-US" sz="3200" b="1" dirty="0" err="1">
                <a:latin typeface="Edwardian Script ITC" panose="030303020407070D0804" pitchFamily="66" charset="0"/>
              </a:rPr>
              <a:t>Neller</a:t>
            </a:r>
            <a:endParaRPr lang="ru-RU" sz="3200" b="1" dirty="0"/>
          </a:p>
          <a:p>
            <a:endParaRPr lang="ru-RU" dirty="0"/>
          </a:p>
        </p:txBody>
      </p:sp>
    </p:spTree>
    <p:extLst>
      <p:ext uri="{BB962C8B-B14F-4D97-AF65-F5344CB8AC3E}">
        <p14:creationId xmlns:p14="http://schemas.microsoft.com/office/powerpoint/2010/main" val="1047353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0"/>
            <a:ext cx="7886700" cy="1325563"/>
          </a:xfrm>
        </p:spPr>
        <p:txBody>
          <a:bodyPr>
            <a:normAutofit/>
          </a:bodyPr>
          <a:lstStyle/>
          <a:p>
            <a:pPr algn="ctr"/>
            <a:r>
              <a:rPr lang="en-US" sz="4400" dirty="0">
                <a:solidFill>
                  <a:schemeClr val="bg1"/>
                </a:solidFill>
                <a:latin typeface="Algerian" panose="04020705040A02060702" pitchFamily="82" charset="0"/>
              </a:rPr>
              <a:t>Classicism</a:t>
            </a:r>
            <a:endParaRPr lang="ru-RU" sz="4400" dirty="0">
              <a:solidFill>
                <a:schemeClr val="bg1"/>
              </a:solidFill>
            </a:endParaRPr>
          </a:p>
        </p:txBody>
      </p:sp>
      <p:sp>
        <p:nvSpPr>
          <p:cNvPr id="4" name="Объект 3"/>
          <p:cNvSpPr>
            <a:spLocks noGrp="1"/>
          </p:cNvSpPr>
          <p:nvPr>
            <p:ph sz="half" idx="2"/>
          </p:nvPr>
        </p:nvSpPr>
        <p:spPr>
          <a:xfrm>
            <a:off x="128988" y="1569385"/>
            <a:ext cx="5006286" cy="2781836"/>
          </a:xfrm>
        </p:spPr>
        <p:txBody>
          <a:bodyPr>
            <a:noAutofit/>
          </a:bodyPr>
          <a:lstStyle/>
          <a:p>
            <a:pPr marL="0" indent="457200">
              <a:buNone/>
            </a:pPr>
            <a:r>
              <a:rPr lang="en-US" sz="3200" b="1" dirty="0">
                <a:latin typeface="Edwardian Script ITC" panose="030303020407070D0804" pitchFamily="66" charset="0"/>
              </a:rPr>
              <a:t>Classicism in England. Classicism is literally swept England, becoming a Royal architectural style. A whole galaxy of talented architects of England of the time studied and continued ideas of Palladio, </a:t>
            </a:r>
            <a:r>
              <a:rPr lang="en-US" sz="3200" b="1" dirty="0" err="1">
                <a:latin typeface="Edwardian Script ITC" panose="030303020407070D0804" pitchFamily="66" charset="0"/>
              </a:rPr>
              <a:t>Inigo</a:t>
            </a:r>
            <a:r>
              <a:rPr lang="en-US" sz="3200" b="1" dirty="0">
                <a:latin typeface="Edwardian Script ITC" panose="030303020407070D0804" pitchFamily="66" charset="0"/>
              </a:rPr>
              <a:t> Jones, Christopher Wren., the Earl of Burlington, William Kent. </a:t>
            </a:r>
            <a:endParaRPr lang="ru-RU" sz="3200" b="1" dirty="0"/>
          </a:p>
        </p:txBody>
      </p:sp>
      <p:sp>
        <p:nvSpPr>
          <p:cNvPr id="5" name="Текст 4"/>
          <p:cNvSpPr>
            <a:spLocks noGrp="1"/>
          </p:cNvSpPr>
          <p:nvPr>
            <p:ph type="body" sz="quarter" idx="3"/>
          </p:nvPr>
        </p:nvSpPr>
        <p:spPr>
          <a:xfrm>
            <a:off x="5135472" y="1325563"/>
            <a:ext cx="3887391" cy="823912"/>
          </a:xfrm>
        </p:spPr>
        <p:txBody>
          <a:bodyPr/>
          <a:lstStyle/>
          <a:p>
            <a:r>
              <a:rPr lang="en-US" sz="2400" dirty="0">
                <a:latin typeface="Edwardian Script ITC" panose="030303020407070D0804" pitchFamily="66" charset="0"/>
              </a:rPr>
              <a:t>The St. Paul's Cathedral in London</a:t>
            </a:r>
            <a:endParaRPr lang="ru-RU" sz="2400" dirty="0"/>
          </a:p>
          <a:p>
            <a:endParaRPr lang="ru-RU" dirty="0"/>
          </a:p>
        </p:txBody>
      </p:sp>
      <p:pic>
        <p:nvPicPr>
          <p:cNvPr id="7" name="Объект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35075" y="1737519"/>
            <a:ext cx="3887788" cy="2857524"/>
          </a:xfrm>
        </p:spPr>
      </p:pic>
      <p:sp>
        <p:nvSpPr>
          <p:cNvPr id="8" name="TextBox 7"/>
          <p:cNvSpPr txBox="1"/>
          <p:nvPr/>
        </p:nvSpPr>
        <p:spPr>
          <a:xfrm>
            <a:off x="128988" y="4595043"/>
            <a:ext cx="8628846" cy="2339102"/>
          </a:xfrm>
          <a:prstGeom prst="rect">
            <a:avLst/>
          </a:prstGeom>
          <a:noFill/>
        </p:spPr>
        <p:txBody>
          <a:bodyPr wrap="square" rtlCol="0">
            <a:spAutoFit/>
          </a:bodyPr>
          <a:lstStyle/>
          <a:p>
            <a:r>
              <a:rPr lang="en-US" sz="3200" b="1" dirty="0">
                <a:latin typeface="Edwardian Script ITC" panose="030303020407070D0804" pitchFamily="66" charset="0"/>
              </a:rPr>
              <a:t>The English architect </a:t>
            </a:r>
            <a:r>
              <a:rPr lang="en-US" sz="3200" b="1" dirty="0" err="1">
                <a:latin typeface="Edwardian Script ITC" panose="030303020407070D0804" pitchFamily="66" charset="0"/>
              </a:rPr>
              <a:t>Inigo</a:t>
            </a:r>
            <a:r>
              <a:rPr lang="en-US" sz="3200" b="1" dirty="0">
                <a:latin typeface="Edwardian Script ITC" panose="030303020407070D0804" pitchFamily="66" charset="0"/>
              </a:rPr>
              <a:t> Jones, an admirer of the works of Andrea Palladio, in the 17th century suffered the architectural legacy of Palladio to England. It is believed that Jones was one of the architects that marked the beginning of English school of architecture.</a:t>
            </a:r>
            <a:endParaRPr lang="ru-RU" sz="3200" b="1" dirty="0"/>
          </a:p>
          <a:p>
            <a:endParaRPr lang="ru-RU" dirty="0"/>
          </a:p>
        </p:txBody>
      </p:sp>
    </p:spTree>
    <p:extLst>
      <p:ext uri="{BB962C8B-B14F-4D97-AF65-F5344CB8AC3E}">
        <p14:creationId xmlns:p14="http://schemas.microsoft.com/office/powerpoint/2010/main" val="309483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1039</Words>
  <Application>Microsoft Office PowerPoint</Application>
  <PresentationFormat>Экран (4:3)</PresentationFormat>
  <Paragraphs>52</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Algerian</vt:lpstr>
      <vt:lpstr>Arial</vt:lpstr>
      <vt:lpstr>Calibri</vt:lpstr>
      <vt:lpstr>Calibri Light</vt:lpstr>
      <vt:lpstr>Edwardian Script ITC</vt:lpstr>
      <vt:lpstr>Monotype Corsiva</vt:lpstr>
      <vt:lpstr>Тема Office</vt:lpstr>
      <vt:lpstr>Презентация PowerPoint</vt:lpstr>
      <vt:lpstr>The development of styles of architecture in England</vt:lpstr>
      <vt:lpstr>The main facade of the Cathedral is in Baroque style and decorated with bunk portico with double columns and a pediment. </vt:lpstr>
      <vt:lpstr>The Romanesque style</vt:lpstr>
      <vt:lpstr>Norwich Cathedral  </vt:lpstr>
      <vt:lpstr>Gothic style</vt:lpstr>
      <vt:lpstr>Презентация PowerPoint</vt:lpstr>
      <vt:lpstr>Baroque </vt:lpstr>
      <vt:lpstr>Classicism</vt:lpstr>
      <vt:lpstr>The first architectural monuments of classicism was built in the 17th century in England by the architect I. Jones (Inigo Jones. English architect, designer and artist. 1573—1652.): Queens house in Greenwich (Queen's House Queen's House. 1635), the ensemble of the square of Covent garden in London (1630.) These buildings have an understated design, underlined by the lack of decor.</vt:lpstr>
      <vt:lpstr>Презентация PowerPoint</vt:lpstr>
      <vt:lpstr>Modern architecture</vt:lpstr>
      <vt:lpstr>Actively eliminating outdated industrial enterprise, erected a modern, most civil buildings. </vt:lpstr>
      <vt:lpstr>At the end of XX main task was the creation of multifunctional buildings – "architecture of big cities." Large cool atriums of the buildings of hotels and offices, and then multi-purpose building turned into skyscrapers. The construction of high rise buildings was caused by the increase in comfort business centers of appreciation of value of land under construction.</vt:lpstr>
      <vt:lpstr>Презентация PowerPoint</vt:lpstr>
      <vt:lpstr>The end of the twentieth century is marked by the use of new constructional and facing materials of "high technology": the invention of aluminum alloys, polymers, new modifications of translucent materials. Intensive development of modern forms of bearing and enclosing structures. All this allowed to satisfy the requirements put forward social development is a cost effective, mobile, diverse, lightweight wide-span load-bearing structures. These achievements have generated a totally new means of expression, which contributed to the addition of new architectural forms and imagery.</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бук2</cp:lastModifiedBy>
  <cp:revision>69</cp:revision>
  <dcterms:created xsi:type="dcterms:W3CDTF">2014-11-21T11:00:06Z</dcterms:created>
  <dcterms:modified xsi:type="dcterms:W3CDTF">2017-03-30T05:37:49Z</dcterms:modified>
</cp:coreProperties>
</file>