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57" r:id="rId13"/>
    <p:sldId id="268" r:id="rId14"/>
    <p:sldId id="26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06F72A-E088-480B-9B10-CD0DB1ADAE74}" type="datetimeFigureOut">
              <a:rPr lang="ru-RU" smtClean="0"/>
              <a:t>20.02.2016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1161AB-4D71-4009-AE1E-A2EE4DD4D9B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artravel.ru/ansambl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ids.wikimart.ru/toy_creation_development/puzzle_and_puzzle/puzzles/model/28693169?recommendedOfferId=8808022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kids.wikimart.ru/toy_creation_development/puzzle_and_puzzle/puzzles/model/28693169?recommendedOfferId=8808022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ids.wikimart.ru/toy_creation_development/puzzle_and_puzzle/puzzles/model/28693169?recommendedOfferId=88080220" TargetMode="External"/><Relationship Id="rId2" Type="http://schemas.openxmlformats.org/officeDocument/2006/relationships/hyperlink" Target="http://kartravel.ru/ansambi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kids.wikimart.ru/toy_creation_development/puzzle_and_puzzle/puzzles/model/28693169?recommendedOfferId=88080220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o.mail.ru/" TargetMode="External"/><Relationship Id="rId2" Type="http://schemas.openxmlformats.org/officeDocument/2006/relationships/hyperlink" Target="http://www.liveinternet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kartravel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artravel.ru/ansambil.html" TargetMode="External"/><Relationship Id="rId2" Type="http://schemas.openxmlformats.org/officeDocument/2006/relationships/hyperlink" Target="http://kartravel.ru/ansamblik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artravel.ru/kolokols.html" TargetMode="External"/><Relationship Id="rId4" Type="http://schemas.openxmlformats.org/officeDocument/2006/relationships/hyperlink" Target="http://kartravel.ru/ansamblis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ids.wikimart.ru/toy_creation_development/constructor/mega_bloks/model/3818453?recommendedOfferId=6740016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slandsworld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ids.wikimart.ru/toy_creation_development/puzzle_and_puzzle/puzzles/model/28693169?recommendedOfferId=880802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028239"/>
            <a:ext cx="7772400" cy="1829761"/>
          </a:xfrm>
        </p:spPr>
        <p:txBody>
          <a:bodyPr>
            <a:normAutofit/>
          </a:bodyPr>
          <a:lstStyle/>
          <a:p>
            <a:r>
              <a:rPr lang="ru-RU" dirty="0" smtClean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Архитектурный </a:t>
            </a:r>
            <a:r>
              <a:rPr lang="ru-RU" dirty="0" smtClean="0">
                <a:hlinkClick r:id="rId2"/>
              </a:rPr>
              <a:t>ансамбль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«Кижи»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772400" cy="590223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МКОУ «Вновь-</a:t>
            </a:r>
            <a:r>
              <a:rPr lang="ru-RU" sz="1800" dirty="0" err="1" smtClean="0"/>
              <a:t>Юрмытская</a:t>
            </a:r>
            <a:r>
              <a:rPr lang="ru-RU" sz="1800" dirty="0" smtClean="0"/>
              <a:t> СОШ»</a:t>
            </a:r>
          </a:p>
          <a:p>
            <a:r>
              <a:rPr lang="ru-RU" sz="1800" dirty="0" smtClean="0"/>
              <a:t>Учитель </a:t>
            </a:r>
            <a:r>
              <a:rPr lang="ru-RU" sz="1800" dirty="0" smtClean="0"/>
              <a:t>русского языка </a:t>
            </a:r>
            <a:r>
              <a:rPr lang="ru-RU" sz="1800" dirty="0" err="1" smtClean="0"/>
              <a:t>Стафеева</a:t>
            </a:r>
            <a:r>
              <a:rPr lang="ru-RU" sz="1800" dirty="0" smtClean="0"/>
              <a:t> В.Н.</a:t>
            </a:r>
            <a:endParaRPr lang="ru-RU" sz="1800" dirty="0"/>
          </a:p>
        </p:txBody>
      </p:sp>
      <p:pic>
        <p:nvPicPr>
          <p:cNvPr id="4" name="Рисунок 3" descr="Kizhskijansamb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32656"/>
            <a:ext cx="5715000" cy="428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93c6a8fa86361f8e0a991ed2854361ebПокроска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4547874" cy="3024336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Arial Black" pitchFamily="34" charset="0"/>
              </a:rPr>
              <a:t>Погост не мог долго существовать без церкви - негде было совершать обряды, проводить еженедельные по православным правилам службы. Негде было собираться «всем миром» для решения насущных вопросов. Нужно было создавать новые храмы. Причем, как это было принято в северных погостах, обязательно два - летний, </a:t>
            </a:r>
            <a:r>
              <a:rPr lang="ru-RU" dirty="0" err="1" smtClean="0">
                <a:latin typeface="Arial Black" pitchFamily="34" charset="0"/>
              </a:rPr>
              <a:t>неотапливаемый</a:t>
            </a:r>
            <a:r>
              <a:rPr lang="ru-RU" dirty="0" smtClean="0">
                <a:latin typeface="Arial Black" pitchFamily="34" charset="0"/>
              </a:rPr>
              <a:t>, и зимний, теплый. </a:t>
            </a:r>
            <a:r>
              <a:rPr lang="ru-RU" dirty="0" err="1" smtClean="0">
                <a:latin typeface="Arial Black" pitchFamily="34" charset="0"/>
              </a:rPr>
              <a:t>Кижане</a:t>
            </a:r>
            <a:r>
              <a:rPr lang="ru-RU" dirty="0" smtClean="0">
                <a:latin typeface="Arial Black" pitchFamily="34" charset="0"/>
              </a:rPr>
              <a:t> решили, видимо, начать с зимней церкви.</a:t>
            </a:r>
          </a:p>
          <a:p>
            <a:r>
              <a:rPr lang="ru-RU" dirty="0" smtClean="0">
                <a:latin typeface="Arial Black" pitchFamily="34" charset="0"/>
              </a:rPr>
              <a:t>Никаких документальных свидетельств о строительстве Преображенской церкви пока не обнаружено. Единственное достоверное сведение - дата освящения церкви, 1714 год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Покровская церковь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tserkov_pokrova_bozhiey_materi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4038600" cy="3988741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114800" cy="5073427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Arial Black" pitchFamily="34" charset="0"/>
              </a:rPr>
              <a:t>В «Отпиской и отказной книге крестьян­ских и бобыльских дворов Спасского </a:t>
            </a:r>
            <a:r>
              <a:rPr lang="ru-RU" dirty="0" err="1" smtClean="0">
                <a:latin typeface="Arial Black" pitchFamily="34" charset="0"/>
              </a:rPr>
              <a:t>Кижского</a:t>
            </a:r>
            <a:r>
              <a:rPr lang="ru-RU" dirty="0" smtClean="0">
                <a:latin typeface="Arial Black" pitchFamily="34" charset="0"/>
              </a:rPr>
              <a:t> погоста </a:t>
            </a:r>
            <a:r>
              <a:rPr lang="ru-RU" dirty="0">
                <a:latin typeface="Arial Black" pitchFamily="34" charset="0"/>
              </a:rPr>
              <a:t>с</a:t>
            </a:r>
            <a:r>
              <a:rPr lang="ru-RU" b="1" dirty="0" smtClean="0">
                <a:latin typeface="Arial Black" pitchFamily="34" charset="0"/>
              </a:rPr>
              <a:t> </a:t>
            </a:r>
            <a:r>
              <a:rPr lang="ru-RU" dirty="0" smtClean="0">
                <a:latin typeface="Arial Black" pitchFamily="34" charset="0"/>
              </a:rPr>
              <a:t>деревнями и починками, приписанными к железоделательным заводам </a:t>
            </a:r>
            <a:r>
              <a:rPr lang="ru-RU" dirty="0" err="1" smtClean="0">
                <a:latin typeface="Arial Black" pitchFamily="34" charset="0"/>
              </a:rPr>
              <a:t>Бутенанта</a:t>
            </a:r>
            <a:r>
              <a:rPr lang="ru-RU" dirty="0" smtClean="0">
                <a:latin typeface="Arial Black" pitchFamily="34" charset="0"/>
              </a:rPr>
              <a:t> фон </a:t>
            </a:r>
            <a:r>
              <a:rPr lang="ru-RU" dirty="0" err="1" smtClean="0">
                <a:latin typeface="Arial Black" pitchFamily="34" charset="0"/>
              </a:rPr>
              <a:t>Розенбуша</a:t>
            </a:r>
            <a:r>
              <a:rPr lang="ru-RU" dirty="0" smtClean="0">
                <a:latin typeface="Arial Black" pitchFamily="34" charset="0"/>
              </a:rPr>
              <a:t>», датируемой 1698 годом, говорится: «На погосте строят церковь новую теплую, клецки во имя Покрова Богородицы...» Очевидно, эта церковь - предшественница ныне существующей.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3"/>
              </a:rPr>
              <a:t>Покровская церковь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600200"/>
            <a:ext cx="4186808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sz="5000" dirty="0" smtClean="0">
                <a:latin typeface="Arial Black" pitchFamily="34" charset="0"/>
              </a:rPr>
              <a:t>Начав </a:t>
            </a:r>
            <a:r>
              <a:rPr lang="ru-RU" sz="5000" dirty="0">
                <a:latin typeface="Arial Black" pitchFamily="34" charset="0"/>
              </a:rPr>
              <a:t>разговор об истории постройки </a:t>
            </a:r>
            <a:r>
              <a:rPr lang="ru-RU" sz="5000" dirty="0" err="1">
                <a:latin typeface="Arial Black" pitchFamily="34" charset="0"/>
              </a:rPr>
              <a:t>кижских</a:t>
            </a:r>
            <a:r>
              <a:rPr lang="ru-RU" sz="5000" dirty="0">
                <a:latin typeface="Arial Black" pitchFamily="34" charset="0"/>
              </a:rPr>
              <a:t> храмов, мы вступили в область догадок. До сих пор в архивах не обнаружено точных документальных сведений об истории Преображенской и </a:t>
            </a:r>
            <a:r>
              <a:rPr lang="ru-RU" sz="5000" dirty="0">
                <a:latin typeface="Arial Black" pitchFamily="34" charset="0"/>
                <a:hlinkClick r:id="rId2"/>
              </a:rPr>
              <a:t>Покровской церквей</a:t>
            </a:r>
            <a:r>
              <a:rPr lang="ru-RU" sz="5000" dirty="0">
                <a:latin typeface="Arial Black" pitchFamily="34" charset="0"/>
              </a:rPr>
              <a:t>. Все существующие данные </a:t>
            </a:r>
            <a:r>
              <a:rPr lang="ru-RU" sz="5000" dirty="0" err="1">
                <a:latin typeface="Arial Black" pitchFamily="34" charset="0"/>
              </a:rPr>
              <a:t>косвенны</a:t>
            </a:r>
            <a:r>
              <a:rPr lang="ru-RU" sz="5000" dirty="0">
                <a:latin typeface="Arial Black" pitchFamily="34" charset="0"/>
              </a:rPr>
              <a:t>, каждое из них требует дополнительного подтверждения. Есть и абсолютно белые пятна. Одно из них - кто автор знаменитой Преображенской церкви, </a:t>
            </a:r>
            <a:r>
              <a:rPr lang="ru-RU" sz="5000" dirty="0" smtClean="0">
                <a:latin typeface="Arial Black" pitchFamily="34" charset="0"/>
              </a:rPr>
              <a:t>главного </a:t>
            </a:r>
            <a:r>
              <a:rPr lang="ru-RU" sz="5000" dirty="0">
                <a:latin typeface="Arial Black" pitchFamily="34" charset="0"/>
              </a:rPr>
              <a:t>сооружения ансамбля, вершины русской деревянной архитектуры.</a:t>
            </a:r>
            <a:br>
              <a:rPr lang="ru-RU" sz="5000" dirty="0">
                <a:latin typeface="Arial Black" pitchFamily="34" charset="0"/>
              </a:rPr>
            </a:br>
            <a:r>
              <a:rPr lang="ru-RU" sz="5000" dirty="0" smtClean="0">
                <a:latin typeface="Arial Black" pitchFamily="34" charset="0"/>
              </a:rPr>
              <a:t> </a:t>
            </a:r>
            <a:r>
              <a:rPr lang="ru-RU" sz="5000" dirty="0">
                <a:latin typeface="Arial Black" pitchFamily="34" charset="0"/>
              </a:rPr>
              <a:t>Очевидно, постройка храма закончилась незадолго до этого. Кто те люди, чьими руками воздвигались эти стены? Ответа на этот вопрос пока нет/</a:t>
            </a:r>
            <a:br>
              <a:rPr lang="ru-RU" sz="5000" dirty="0">
                <a:latin typeface="Arial Black" pitchFamily="34" charset="0"/>
              </a:rPr>
            </a:br>
            <a:r>
              <a:rPr lang="ru-RU" sz="5000" dirty="0">
                <a:latin typeface="Arial Black" pitchFamily="34" charset="0"/>
              </a:rPr>
              <a:t>В разделе использованы материалы </a:t>
            </a:r>
            <a:r>
              <a:rPr lang="ru-RU" sz="5000" dirty="0" smtClean="0">
                <a:latin typeface="Arial Black" pitchFamily="34" charset="0"/>
              </a:rPr>
              <a:t>книги. </a:t>
            </a:r>
            <a:r>
              <a:rPr lang="ru-RU" sz="5000" dirty="0" err="1">
                <a:latin typeface="Arial Black" pitchFamily="34" charset="0"/>
              </a:rPr>
              <a:t>Витухновской</a:t>
            </a:r>
            <a:r>
              <a:rPr lang="ru-RU" sz="5000" dirty="0">
                <a:latin typeface="Arial Black" pitchFamily="34" charset="0"/>
              </a:rPr>
              <a:t> Кижи. Путеводитель по музею-заповеднику. Петрозаводск. Карелия. 1988 г.</a:t>
            </a:r>
          </a:p>
          <a:p>
            <a:r>
              <a:rPr lang="ru-RU" sz="5000" dirty="0" smtClean="0">
                <a:latin typeface="Arial Black" pitchFamily="34" charset="0"/>
              </a:rPr>
              <a:t/>
            </a:r>
            <a:br>
              <a:rPr lang="ru-RU" sz="5000" dirty="0" smtClean="0">
                <a:latin typeface="Arial Black" pitchFamily="34" charset="0"/>
              </a:rPr>
            </a:br>
            <a:r>
              <a:rPr lang="ru-RU" sz="5000" dirty="0" smtClean="0">
                <a:latin typeface="Arial Black" pitchFamily="34" charset="0"/>
              </a:rPr>
              <a:t/>
            </a:r>
            <a:br>
              <a:rPr lang="ru-RU" sz="5000" dirty="0" smtClean="0">
                <a:latin typeface="Arial Black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hlinkClick r:id="rId3"/>
              </a:rPr>
              <a:t>Покровская церковь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tserkov_pokrova_bozhiey_mate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268760"/>
            <a:ext cx="462915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Основное сооружение ансамбля </a:t>
            </a:r>
            <a:r>
              <a:rPr lang="ru-RU" dirty="0" err="1" smtClean="0"/>
              <a:t>Кижского</a:t>
            </a:r>
            <a:r>
              <a:rPr lang="ru-RU" dirty="0" smtClean="0"/>
              <a:t> погоста – 22-главая летняя церковь Преображения Господня. Храм построен в 1714 году. К сожалению, неизвестны имена авторов этого выдающегося архитектурного произведения. По </a:t>
            </a:r>
            <a:r>
              <a:rPr lang="ru-RU" dirty="0" err="1" smtClean="0"/>
              <a:t>кижской</a:t>
            </a:r>
            <a:r>
              <a:rPr lang="ru-RU" dirty="0" smtClean="0"/>
              <a:t> легенде, Преображенский храм построил один мастер, Нестор. 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hlinkClick r:id="rId2"/>
              </a:rPr>
              <a:t>Преображенскаяская</a:t>
            </a:r>
            <a:r>
              <a:rPr lang="ru-RU" dirty="0" smtClean="0">
                <a:hlinkClick r:id="rId2"/>
              </a:rPr>
              <a:t> церковь</a:t>
            </a:r>
            <a:endParaRPr lang="ru-RU" dirty="0"/>
          </a:p>
        </p:txBody>
      </p:sp>
      <p:pic>
        <p:nvPicPr>
          <p:cNvPr id="6" name="Содержимое 3" descr="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3744416" cy="497258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5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8"/>
            <a:ext cx="4056647" cy="4896544"/>
          </a:xfrm>
        </p:spPr>
      </p:pic>
      <p:pic>
        <p:nvPicPr>
          <p:cNvPr id="6" name="Содержимое 5" descr="imgB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4008" y="3645024"/>
            <a:ext cx="4038600" cy="30289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Купола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imgpreview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32656"/>
            <a:ext cx="2088232" cy="294710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Высота </a:t>
            </a:r>
            <a:r>
              <a:rPr lang="ru-RU" dirty="0" err="1" smtClean="0"/>
              <a:t>кижской</a:t>
            </a:r>
            <a:r>
              <a:rPr lang="ru-RU" dirty="0" smtClean="0"/>
              <a:t> колокольни – 30 метров, ширина и длина одинаковы – 6,9 метра. В 1874 году колокольня подверглась перестройке. Композиция колокольни – низкий восьмерик на массивном четверике. Над восьмериком расположена звонница, завершающаяся стройным шатром.</a:t>
            </a:r>
            <a:endParaRPr lang="ru-RU" dirty="0"/>
          </a:p>
        </p:txBody>
      </p:sp>
      <p:pic>
        <p:nvPicPr>
          <p:cNvPr id="1026" name="Picture 2" descr="C:\Users\Валентина\Pictures\kolokolnj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548680"/>
            <a:ext cx="3996445" cy="5328592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Колокольня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VetrjanajamelnitsanaostroveKizh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052736"/>
            <a:ext cx="6552728" cy="4368485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1835696" y="5445224"/>
            <a:ext cx="7139136" cy="121013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Эта  мельница из деревни </a:t>
            </a:r>
            <a:r>
              <a:rPr lang="ru-RU" dirty="0" err="1" smtClean="0"/>
              <a:t>Насоновщина</a:t>
            </a:r>
            <a:r>
              <a:rPr lang="ru-RU" dirty="0" smtClean="0"/>
              <a:t>, построенная в 1928-1929 годах крестьянином </a:t>
            </a:r>
            <a:r>
              <a:rPr lang="ru-RU" dirty="0" err="1" smtClean="0"/>
              <a:t>Н.Я.Биканиным</a:t>
            </a:r>
            <a:r>
              <a:rPr lang="ru-RU" dirty="0" smtClean="0"/>
              <a:t>, – экспонат </a:t>
            </a:r>
            <a:r>
              <a:rPr lang="ru-RU" dirty="0" err="1" smtClean="0"/>
              <a:t>кижского</a:t>
            </a:r>
            <a:r>
              <a:rPr lang="ru-RU" dirty="0" smtClean="0"/>
              <a:t> музея, относящийся к хозяйственным постройкам. Тип мельницы – «</a:t>
            </a:r>
            <a:r>
              <a:rPr lang="ru-RU" dirty="0" err="1" smtClean="0"/>
              <a:t>столбовка</a:t>
            </a:r>
            <a:r>
              <a:rPr lang="ru-RU" dirty="0" smtClean="0"/>
              <a:t>» – широко распространен в деревнях </a:t>
            </a:r>
            <a:r>
              <a:rPr lang="ru-RU" dirty="0" err="1" smtClean="0"/>
              <a:t>Заонежья</a:t>
            </a:r>
            <a:r>
              <a:rPr lang="ru-RU" dirty="0" smtClean="0"/>
              <a:t>. Это одна из последних сохранившихся в Карелии ветряных мельниц.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ru-RU" dirty="0" smtClean="0"/>
              <a:t>Ветряная мельница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7859216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 Материалы книги. </a:t>
            </a:r>
            <a:r>
              <a:rPr lang="ru-RU" dirty="0" err="1" smtClean="0">
                <a:latin typeface="Arial Black" pitchFamily="34" charset="0"/>
              </a:rPr>
              <a:t>М.Витухновской</a:t>
            </a:r>
            <a:r>
              <a:rPr lang="ru-RU" dirty="0" smtClean="0">
                <a:latin typeface="Arial Black" pitchFamily="34" charset="0"/>
              </a:rPr>
              <a:t> «Кижи». </a:t>
            </a:r>
          </a:p>
          <a:p>
            <a:r>
              <a:rPr lang="ru-RU" dirty="0" smtClean="0">
                <a:latin typeface="Arial Black" pitchFamily="34" charset="0"/>
              </a:rPr>
              <a:t>Путеводитель по </a:t>
            </a:r>
            <a:r>
              <a:rPr lang="ru-RU" dirty="0" err="1" smtClean="0">
                <a:latin typeface="Arial Black" pitchFamily="34" charset="0"/>
              </a:rPr>
              <a:t>музею--заповеднику</a:t>
            </a:r>
            <a:r>
              <a:rPr lang="ru-RU" dirty="0" smtClean="0">
                <a:latin typeface="Arial Black" pitchFamily="34" charset="0"/>
              </a:rPr>
              <a:t>. Петрозаводск. Карелия. 1988 г.</a:t>
            </a:r>
          </a:p>
          <a:p>
            <a:r>
              <a:rPr lang="en-US" dirty="0" smtClean="0">
                <a:hlinkClick r:id="rId2"/>
              </a:rPr>
              <a:t>http://www.liveinternet.ru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http://go.mail.ru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http://kartravel.ru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154355"/>
          </a:xfrm>
        </p:spPr>
        <p:txBody>
          <a:bodyPr/>
          <a:lstStyle/>
          <a:p>
            <a:r>
              <a:rPr lang="ru-RU" dirty="0" smtClean="0"/>
              <a:t>Русский  язык 9 </a:t>
            </a:r>
            <a:r>
              <a:rPr lang="ru-RU" dirty="0" err="1" smtClean="0"/>
              <a:t>кл</a:t>
            </a:r>
            <a:r>
              <a:rPr lang="ru-RU" dirty="0" smtClean="0"/>
              <a:t>. М.М. Разумовская, С.И Львов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речи</a:t>
            </a:r>
            <a:br>
              <a:rPr lang="ru-RU" dirty="0" smtClean="0"/>
            </a:br>
            <a:r>
              <a:rPr lang="ru-RU" dirty="0" smtClean="0"/>
              <a:t>Сочинение по фотоматериалам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hlinkClick r:id="rId2"/>
            </a:endParaRPr>
          </a:p>
          <a:p>
            <a:r>
              <a:rPr lang="ru-RU" dirty="0" smtClean="0">
                <a:hlinkClick r:id="rId2"/>
              </a:rPr>
              <a:t>Легенды и быль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3"/>
              </a:rPr>
              <a:t>Покровская церковь </a:t>
            </a:r>
            <a:r>
              <a:rPr lang="ru-RU" dirty="0" smtClean="0"/>
              <a:t>                                       </a:t>
            </a:r>
            <a:r>
              <a:rPr lang="ru-RU" dirty="0" smtClean="0">
                <a:hlinkClick r:id="rId4"/>
              </a:rPr>
              <a:t>Преображенская церковь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/>
              </a:rPr>
              <a:t>Колокольня </a:t>
            </a:r>
            <a:r>
              <a:rPr lang="ru-RU" dirty="0" err="1" smtClean="0">
                <a:hlinkClick r:id="rId5"/>
              </a:rPr>
              <a:t>Кижского</a:t>
            </a:r>
            <a:r>
              <a:rPr lang="ru-RU" dirty="0" smtClean="0">
                <a:hlinkClick r:id="rId5"/>
              </a:rPr>
              <a:t> ансамбля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EAB200"/>
                </a:solidFill>
              </a:rPr>
              <a:t>Содержание</a:t>
            </a:r>
            <a:endParaRPr lang="ru-RU" dirty="0">
              <a:solidFill>
                <a:srgbClr val="EAB2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148064" y="2564904"/>
            <a:ext cx="3528392" cy="223224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ансамбль </a:t>
            </a:r>
            <a:r>
              <a:rPr lang="ru-RU" dirty="0" err="1" smtClean="0"/>
              <a:t>Кижского</a:t>
            </a:r>
            <a:r>
              <a:rPr lang="ru-RU" dirty="0" smtClean="0"/>
              <a:t> погоста входят                        22-главая летняя церковь Преображения, 10-главая зимняя Покровская церковь и колокольня.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Кижский</a:t>
            </a:r>
            <a:r>
              <a:rPr lang="ru-RU" dirty="0" smtClean="0"/>
              <a:t> ансамбль</a:t>
            </a:r>
            <a:endParaRPr lang="ru-RU" dirty="0"/>
          </a:p>
        </p:txBody>
      </p:sp>
      <p:pic>
        <p:nvPicPr>
          <p:cNvPr id="5" name="Содержимое 4" descr="0018-022-KHranenie-informatsi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1196752"/>
            <a:ext cx="5085497" cy="446449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ial Black" pitchFamily="34" charset="0"/>
              </a:rPr>
              <a:t>Мы произносим слово «Кижи» - и перед мысленным взором появляется триединый многоглавый силуэт: две церкви и колокольня - </a:t>
            </a:r>
            <a:r>
              <a:rPr lang="ru-RU" dirty="0" err="1" smtClean="0">
                <a:latin typeface="Arial Black" pitchFamily="34" charset="0"/>
              </a:rPr>
              <a:t>Кижский</a:t>
            </a:r>
            <a:r>
              <a:rPr lang="ru-RU" dirty="0" smtClean="0">
                <a:latin typeface="Arial Black" pitchFamily="34" charset="0"/>
              </a:rPr>
              <a:t> архитектурный ансамбль. Мы приближаемся к острову Кижи - и перед нами уже наяву встают </a:t>
            </a:r>
            <a:r>
              <a:rPr lang="ru-RU" dirty="0" err="1" smtClean="0">
                <a:latin typeface="Arial Black" pitchFamily="34" charset="0"/>
              </a:rPr>
              <a:t>кижские</a:t>
            </a:r>
            <a:r>
              <a:rPr lang="ru-RU" dirty="0" smtClean="0">
                <a:latin typeface="Arial Black" pitchFamily="34" charset="0"/>
              </a:rPr>
              <a:t> храмы, </a:t>
            </a:r>
            <a:r>
              <a:rPr lang="ru-RU" dirty="0" smtClean="0">
                <a:latin typeface="Arial Black" pitchFamily="34" charset="0"/>
                <a:hlinkClick r:id="rId2"/>
              </a:rPr>
              <a:t>такие разные</a:t>
            </a:r>
            <a:r>
              <a:rPr lang="ru-RU" dirty="0" smtClean="0">
                <a:latin typeface="Arial Black" pitchFamily="34" charset="0"/>
              </a:rPr>
              <a:t> и такие неразрывно слитные. Кижи без них немыслимы, как невероятны они и без водных просторов </a:t>
            </a:r>
            <a:r>
              <a:rPr lang="ru-RU" dirty="0" err="1" smtClean="0">
                <a:latin typeface="Arial Black" pitchFamily="34" charset="0"/>
              </a:rPr>
              <a:t>Онего</a:t>
            </a:r>
            <a:r>
              <a:rPr lang="ru-RU" dirty="0" smtClean="0">
                <a:latin typeface="Arial Black" pitchFamily="34" charset="0"/>
              </a:rPr>
              <a:t>, без островов, покрытых мелколесьем, без огромного, необъятного небесного свода. Неразрывное единство воды, неба и великой архитектуры! Кажется, будто эта гармония существует вечно, будто храмы родились вместе с озером и островом...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Вступление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рекрасное творение человеческих рук, и как каждое архитектурное соору­жение, он имеет свою историю. Она теснейшим образом связана с историей </a:t>
            </a:r>
            <a:r>
              <a:rPr lang="ru-RU" dirty="0" smtClean="0">
                <a:hlinkClick r:id="rId2"/>
              </a:rPr>
              <a:t>острова</a:t>
            </a:r>
            <a:r>
              <a:rPr lang="ru-RU" dirty="0" smtClean="0"/>
              <a:t> Кижи, и поэтому изложить «биографию» </a:t>
            </a:r>
            <a:r>
              <a:rPr lang="ru-RU" dirty="0" err="1" smtClean="0"/>
              <a:t>кижских</a:t>
            </a:r>
            <a:r>
              <a:rPr lang="ru-RU" dirty="0" smtClean="0"/>
              <a:t> храмов невозможно без рассказа о той земле, на которой они стоят.</a:t>
            </a:r>
            <a:br>
              <a:rPr lang="ru-RU" dirty="0" smtClean="0"/>
            </a:br>
            <a:r>
              <a:rPr lang="ru-RU" dirty="0" smtClean="0"/>
              <a:t>Остров Кижи с древнейших времен был центром большой округи. Название </a:t>
            </a:r>
            <a:r>
              <a:rPr lang="ru-RU" dirty="0" err="1" smtClean="0">
                <a:hlinkClick r:id="rId2"/>
              </a:rPr>
              <a:t>острова</a:t>
            </a:r>
            <a:r>
              <a:rPr lang="ru-RU" dirty="0" err="1" smtClean="0"/>
              <a:t>происходит</a:t>
            </a:r>
            <a:r>
              <a:rPr lang="ru-RU" dirty="0" smtClean="0"/>
              <a:t> от карельского слова «</a:t>
            </a:r>
            <a:r>
              <a:rPr lang="ru-RU" dirty="0" err="1" smtClean="0"/>
              <a:t>кйжат</a:t>
            </a:r>
            <a:r>
              <a:rPr lang="ru-RU" dirty="0" smtClean="0"/>
              <a:t>» - игрища. Очевидно, здесь, на этом небольшом ост­рове, собирались некогда на языческие действа - игрища - древние </a:t>
            </a:r>
            <a:r>
              <a:rPr lang="ru-RU" dirty="0" err="1" smtClean="0"/>
              <a:t>финноугорские</a:t>
            </a:r>
            <a:r>
              <a:rPr lang="ru-RU" dirty="0" smtClean="0"/>
              <a:t> племена, обитавшие ранее в этих местах.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Кижский</a:t>
            </a:r>
            <a:r>
              <a:rPr lang="ru-RU" dirty="0" smtClean="0"/>
              <a:t> архитектурный ансамбль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Во времена средневековья территория </a:t>
            </a:r>
            <a:r>
              <a:rPr lang="ru-RU" dirty="0" err="1" smtClean="0"/>
              <a:t>Заонежья</a:t>
            </a:r>
            <a:r>
              <a:rPr lang="ru-RU" dirty="0" smtClean="0"/>
              <a:t> - а в её составе и остров Кижи - была заселена русскими, выходцами из Новгородской феодальной республики. Новые обитатели края частично ассимилировали, частично оттеснили местное население, принесли с собою новую религию - православие, однако проявили мудрую терпимость к древним языческим святыням. Остров Кижи сохранил роль центра для окрестных земель. Это подтверждается документами: писцовые книги' на протяжении XVI-XVII веков неоднократно сообщают о «Спасском </a:t>
            </a:r>
            <a:r>
              <a:rPr lang="ru-RU" dirty="0" err="1" smtClean="0"/>
              <a:t>Кижском</a:t>
            </a:r>
            <a:r>
              <a:rPr lang="ru-RU" dirty="0" smtClean="0"/>
              <a:t> погосте» с центром на острове Кижи.</a:t>
            </a:r>
            <a:br>
              <a:rPr lang="ru-RU" dirty="0" smtClean="0"/>
            </a:br>
            <a:r>
              <a:rPr lang="ru-RU" dirty="0" smtClean="0"/>
              <a:t>В писцовой книге 1582-1583 годов московского дьяка Андрея Плещеева есть и более подробное свидетельство: «Погост Спасский в Кижах на Онеге озере. А на погосте церковь Преображенье Спасово, а другая церковь Покров </a:t>
            </a:r>
            <a:r>
              <a:rPr lang="ru-RU" dirty="0" err="1" smtClean="0"/>
              <a:t>Святии</a:t>
            </a:r>
            <a:r>
              <a:rPr lang="ru-RU" dirty="0" smtClean="0"/>
              <a:t> Богородицы».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справка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Конечно, это не те храмы, которые сейчас стоят в Кижах, это их предшественники и «тезки». Но существование их в XVI веке - свидетельство того, что уже в то время Кижи были центром религиозной жизни всей округи, и не только религиозной, но и общественной жизни. Здесь, в Кижах, происходили многолюдные крестьянские сходы - </a:t>
            </a:r>
            <a:r>
              <a:rPr lang="ru-RU" dirty="0" err="1" smtClean="0"/>
              <a:t>суёмы</a:t>
            </a:r>
            <a:r>
              <a:rPr lang="ru-RU" dirty="0" smtClean="0"/>
              <a:t>, на которых решались важнейшие для крестьянского мира вопро­сы (а </a:t>
            </a:r>
            <a:r>
              <a:rPr lang="ru-RU" dirty="0" err="1" smtClean="0"/>
              <a:t>Кижский</a:t>
            </a:r>
            <a:r>
              <a:rPr lang="ru-RU" dirty="0" smtClean="0"/>
              <a:t> погост уже в середине XVI века вклю­чал в себя 130 деревень!). В Кижах оглашались для жителей царские указы. Позже здесь, в церквах, размещалась земская школа...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 религиозной жизни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1600200"/>
            <a:ext cx="3250704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Как выглядели </a:t>
            </a:r>
            <a:r>
              <a:rPr lang="ru-RU" dirty="0" err="1" smtClean="0"/>
              <a:t>кижские</a:t>
            </a:r>
            <a:r>
              <a:rPr lang="ru-RU" dirty="0" smtClean="0"/>
              <a:t> храмы той поры, мы не знаем. По свидетельству переписи 1616 года, </a:t>
            </a:r>
            <a:r>
              <a:rPr lang="ru-RU" dirty="0" smtClean="0">
                <a:hlinkClick r:id="rId2"/>
              </a:rPr>
              <a:t>Преображенская церковь</a:t>
            </a:r>
            <a:r>
              <a:rPr lang="ru-RU" dirty="0" smtClean="0"/>
              <a:t> - «</a:t>
            </a:r>
            <a:r>
              <a:rPr lang="ru-RU" dirty="0" err="1" smtClean="0"/>
              <a:t>древяная</a:t>
            </a:r>
            <a:r>
              <a:rPr lang="ru-RU" dirty="0" smtClean="0"/>
              <a:t> с папертями, верх шатровой», а о Покровской церкви говорится только, что она «теплая с трапезою </a:t>
            </a:r>
            <a:r>
              <a:rPr lang="ru-RU" dirty="0" err="1" smtClean="0"/>
              <a:t>древяна</a:t>
            </a:r>
            <a:r>
              <a:rPr lang="ru-RU" dirty="0" smtClean="0"/>
              <a:t>». Нет уверенности и в том, что храмы-предшественники стояли на месте нынешних. Обе церкви погибли в конце XVII века. Есть документальное свидетельство, что в 1693 году они сгорели от удара молнии.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Кижские</a:t>
            </a:r>
            <a:r>
              <a:rPr lang="ru-RU" dirty="0" smtClean="0"/>
              <a:t> храмы</a:t>
            </a:r>
            <a:endParaRPr lang="ru-RU" dirty="0"/>
          </a:p>
        </p:txBody>
      </p:sp>
      <p:pic>
        <p:nvPicPr>
          <p:cNvPr id="5" name="Содержимое 4" descr="0018-022-KHranenie-informatsi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556792"/>
            <a:ext cx="5040560" cy="442504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</TotalTime>
  <Words>598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 Black</vt:lpstr>
      <vt:lpstr>Lucida Sans Unicode</vt:lpstr>
      <vt:lpstr>Verdana</vt:lpstr>
      <vt:lpstr>Wingdings 2</vt:lpstr>
      <vt:lpstr>Wingdings 3</vt:lpstr>
      <vt:lpstr>Открытая</vt:lpstr>
      <vt:lpstr> Архитектурный ансамбль «Кижи»</vt:lpstr>
      <vt:lpstr>Развитие речи Сочинение по фотоматериалам</vt:lpstr>
      <vt:lpstr>Содержание</vt:lpstr>
      <vt:lpstr>Кижский ансамбль</vt:lpstr>
      <vt:lpstr>Вступление</vt:lpstr>
      <vt:lpstr>Кижский архитектурный ансамбль</vt:lpstr>
      <vt:lpstr>Историческая справка</vt:lpstr>
      <vt:lpstr>Центр религиозной жизни</vt:lpstr>
      <vt:lpstr>Кижские храмы</vt:lpstr>
      <vt:lpstr>Покровская церковь</vt:lpstr>
      <vt:lpstr>Покровская церковь</vt:lpstr>
      <vt:lpstr> Покровская церковь</vt:lpstr>
      <vt:lpstr>Преображенскаяская церковь</vt:lpstr>
      <vt:lpstr>Купола</vt:lpstr>
      <vt:lpstr>Колокольня</vt:lpstr>
      <vt:lpstr>Ветряная мельница</vt:lpstr>
      <vt:lpstr>Источники: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Кижский Архитектурный ансамбль</dc:title>
  <dc:creator>Master</dc:creator>
  <cp:lastModifiedBy>Рус Яз</cp:lastModifiedBy>
  <cp:revision>9</cp:revision>
  <dcterms:created xsi:type="dcterms:W3CDTF">2014-01-30T05:06:40Z</dcterms:created>
  <dcterms:modified xsi:type="dcterms:W3CDTF">2016-02-20T15:30:15Z</dcterms:modified>
</cp:coreProperties>
</file>