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78" r:id="rId4"/>
    <p:sldId id="288" r:id="rId5"/>
    <p:sldId id="287" r:id="rId6"/>
    <p:sldId id="286" r:id="rId7"/>
    <p:sldId id="285" r:id="rId8"/>
    <p:sldId id="271" r:id="rId9"/>
    <p:sldId id="283" r:id="rId10"/>
    <p:sldId id="282" r:id="rId11"/>
    <p:sldId id="281" r:id="rId12"/>
    <p:sldId id="280" r:id="rId13"/>
    <p:sldId id="279" r:id="rId14"/>
    <p:sldId id="289" r:id="rId15"/>
    <p:sldId id="290" r:id="rId16"/>
    <p:sldId id="292" r:id="rId17"/>
    <p:sldId id="293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325819555921204"/>
          <c:y val="0.14988153767092571"/>
          <c:w val="0.6117170994967126"/>
          <c:h val="0.808710741707517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/>
                      <a:t>2016-2017 </a:t>
                    </a:r>
                    <a:r>
                      <a:rPr lang="ru-RU" sz="1800" dirty="0" err="1"/>
                      <a:t>уч.год</a:t>
                    </a:r>
                    <a:r>
                      <a:rPr lang="ru-RU" sz="1800" dirty="0"/>
                      <a:t>
22%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dirty="0"/>
                      <a:t>2017-2018 </a:t>
                    </a:r>
                    <a:r>
                      <a:rPr lang="ru-RU" sz="1800" dirty="0" err="1"/>
                      <a:t>уч.год</a:t>
                    </a:r>
                    <a:r>
                      <a:rPr lang="ru-RU" sz="1800" dirty="0"/>
                      <a:t>
33%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dirty="0"/>
                      <a:t>2018-2019 </a:t>
                    </a:r>
                    <a:r>
                      <a:rPr lang="ru-RU" sz="1800" dirty="0" err="1"/>
                      <a:t>уч.год</a:t>
                    </a:r>
                    <a:r>
                      <a:rPr lang="ru-RU" sz="1800" dirty="0"/>
                      <a:t>
45%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Лист1!$A$2:$A$4</c:f>
              <c:strCache>
                <c:ptCount val="3"/>
                <c:pt idx="0">
                  <c:v>2016-2017 уч.год</c:v>
                </c:pt>
                <c:pt idx="1">
                  <c:v>2017-2018 уч.год</c:v>
                </c:pt>
                <c:pt idx="2">
                  <c:v>2018-2019 уч.год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0.4667</c:v>
                </c:pt>
                <c:pt idx="1">
                  <c:v>0.6900000000000015</c:v>
                </c:pt>
                <c:pt idx="2">
                  <c:v>0.93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4C666-5B72-455A-9847-6888A5BB64F8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2BDB3-790F-4950-B41F-CF9871D67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2BDB3-790F-4950-B41F-CF9871D67E8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BC67A9-BC08-4FB9-A149-B8A1673BC6FA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390278-98A6-417F-901E-805BE388AC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Конкурсная работа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Тема: «Артикуляционная гимнастика при постановке звука «Р»»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Номинация: «Система работы, обобщение опыта»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72298"/>
          </a:xfrm>
        </p:spPr>
        <p:txBody>
          <a:bodyPr>
            <a:normAutofit/>
          </a:bodyPr>
          <a:lstStyle/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Автор работы :</a:t>
            </a:r>
          </a:p>
          <a:p>
            <a:r>
              <a:rPr lang="ru-RU" sz="2000" dirty="0" smtClean="0">
                <a:latin typeface="Arial Black" pitchFamily="34" charset="0"/>
              </a:rPr>
              <a:t>учитель- логопед</a:t>
            </a:r>
          </a:p>
          <a:p>
            <a:r>
              <a:rPr lang="ru-RU" sz="2000" dirty="0" smtClean="0">
                <a:latin typeface="Arial Black" pitchFamily="34" charset="0"/>
              </a:rPr>
              <a:t>Мельник Марина </a:t>
            </a:r>
            <a:r>
              <a:rPr lang="ru-RU" sz="2000" dirty="0" err="1" smtClean="0">
                <a:latin typeface="Arial Black" pitchFamily="34" charset="0"/>
              </a:rPr>
              <a:t>Ливиевна</a:t>
            </a:r>
            <a:r>
              <a:rPr lang="ru-RU" sz="2000" dirty="0" smtClean="0">
                <a:latin typeface="Arial Black" pitchFamily="34" charset="0"/>
              </a:rPr>
              <a:t> 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7500"/>
          </a:bodyPr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                 Маляр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7" name="Picture 3" descr="H:\форум\IMG_20181029_121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928670"/>
            <a:ext cx="472443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7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                                          Лопатка</a:t>
            </a:r>
          </a:p>
        </p:txBody>
      </p:sp>
      <p:pic>
        <p:nvPicPr>
          <p:cNvPr id="24578" name="Picture 2" descr="H:\форум\IMG_20181029_121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50059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7500"/>
          </a:bodyPr>
          <a:lstStyle/>
          <a:p>
            <a:pPr algn="ctr"/>
            <a:r>
              <a:rPr lang="ru-RU" sz="2800" dirty="0" smtClean="0"/>
              <a:t>Артикуляционные упражнения </a:t>
            </a:r>
            <a:br>
              <a:rPr lang="ru-RU" sz="2800" dirty="0" smtClean="0"/>
            </a:br>
            <a:r>
              <a:rPr lang="ru-RU" sz="2800" dirty="0" smtClean="0"/>
              <a:t>для выработки вибрации кончика  языка  </a:t>
            </a:r>
            <a:br>
              <a:rPr lang="ru-RU" sz="2800" dirty="0" smtClean="0"/>
            </a:br>
            <a:r>
              <a:rPr lang="ru-RU" sz="2800" dirty="0" smtClean="0"/>
              <a:t>и формирования сильной направленной воздушной струи</a:t>
            </a:r>
          </a:p>
          <a:p>
            <a:pPr algn="ctr"/>
            <a:r>
              <a:rPr lang="ru-RU" sz="2800" dirty="0" smtClean="0"/>
              <a:t>                                             Барабанщик</a:t>
            </a:r>
          </a:p>
          <a:p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25602" name="Picture 2" descr="H:\форум\IMG_20181029_122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78634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7500"/>
          </a:bodyPr>
          <a:lstStyle/>
          <a:p>
            <a:pPr algn="l"/>
            <a:r>
              <a:rPr lang="ru-RU" dirty="0" smtClean="0"/>
              <a:t>         Грибок                                                                   Гармошка                                                                   </a:t>
            </a:r>
            <a:endParaRPr lang="ru-RU" dirty="0"/>
          </a:p>
        </p:txBody>
      </p:sp>
      <p:pic>
        <p:nvPicPr>
          <p:cNvPr id="26626" name="Picture 2" descr="H:\форум\IMG_20181029_122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714908" cy="5286412"/>
          </a:xfrm>
          <a:prstGeom prst="rect">
            <a:avLst/>
          </a:prstGeom>
          <a:noFill/>
        </p:spPr>
      </p:pic>
      <p:pic>
        <p:nvPicPr>
          <p:cNvPr id="5" name="Picture 4" descr="msotw9_temp0"/>
          <p:cNvPicPr>
            <a:picLocks noChangeAspect="1" noChangeArrowheads="1"/>
          </p:cNvPicPr>
          <p:nvPr/>
        </p:nvPicPr>
        <p:blipFill>
          <a:blip r:embed="rId3"/>
          <a:srcRect l="55891" t="26428" r="21048" b="52858"/>
          <a:stretch>
            <a:fillRect/>
          </a:stretch>
        </p:blipFill>
        <p:spPr bwMode="auto">
          <a:xfrm>
            <a:off x="5214942" y="1214422"/>
            <a:ext cx="3714776" cy="521497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75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Фокус</a:t>
            </a:r>
          </a:p>
        </p:txBody>
      </p:sp>
      <p:pic>
        <p:nvPicPr>
          <p:cNvPr id="27650" name="Picture 2" descr="H:\форум\IMG_20181029_121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429156" cy="5000660"/>
          </a:xfrm>
          <a:prstGeom prst="rect">
            <a:avLst/>
          </a:prstGeom>
          <a:noFill/>
        </p:spPr>
      </p:pic>
      <p:pic>
        <p:nvPicPr>
          <p:cNvPr id="4" name="Picture 6" descr="msotw9_temp0"/>
          <p:cNvPicPr>
            <a:picLocks noChangeAspect="1" noChangeArrowheads="1"/>
          </p:cNvPicPr>
          <p:nvPr/>
        </p:nvPicPr>
        <p:blipFill>
          <a:blip r:embed="rId3"/>
          <a:srcRect l="55762" t="63963" r="15939" b="18893"/>
          <a:stretch>
            <a:fillRect/>
          </a:stretch>
        </p:blipFill>
        <p:spPr bwMode="auto">
          <a:xfrm>
            <a:off x="5000628" y="1714488"/>
            <a:ext cx="3762372" cy="470296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7500"/>
          </a:bodyPr>
          <a:lstStyle/>
          <a:p>
            <a:pPr algn="ctr"/>
            <a:r>
              <a:rPr lang="ru-RU" dirty="0" smtClean="0"/>
              <a:t>Приспособления для постановки звука «</a:t>
            </a:r>
            <a:r>
              <a:rPr lang="ru-RU" dirty="0" err="1" smtClean="0"/>
              <a:t>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Picture 2" descr="H:\форум\c046bbec481435df4010033f05364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048789" cy="3857652"/>
          </a:xfrm>
          <a:prstGeom prst="rect">
            <a:avLst/>
          </a:prstGeom>
          <a:noFill/>
        </p:spPr>
      </p:pic>
      <p:pic>
        <p:nvPicPr>
          <p:cNvPr id="4" name="Picture 3" descr="H:\форум\1479321964172940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9080" y="1071546"/>
            <a:ext cx="3162010" cy="3857652"/>
          </a:xfrm>
          <a:prstGeom prst="rect">
            <a:avLst/>
          </a:prstGeom>
          <a:noFill/>
        </p:spPr>
      </p:pic>
      <p:pic>
        <p:nvPicPr>
          <p:cNvPr id="28674" name="Picture 2" descr="H:\форум\20160205-1143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209331"/>
            <a:ext cx="4214842" cy="364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142844" y="0"/>
            <a:ext cx="8858312" cy="6858000"/>
          </a:xfrm>
        </p:spPr>
        <p:txBody>
          <a:bodyPr>
            <a:normAutofit fontScale="90000" lnSpcReduction="10000"/>
          </a:bodyPr>
          <a:lstStyle/>
          <a:p>
            <a:pPr algn="ctr"/>
            <a:r>
              <a:rPr lang="ru-RU" dirty="0" smtClean="0"/>
              <a:t>	</a:t>
            </a:r>
            <a:r>
              <a:rPr lang="ru-RU" sz="2900" b="1" i="1" dirty="0" smtClean="0"/>
              <a:t>Мониторинг конечного результата по устранению нарушения звука Р,РЬ</a:t>
            </a:r>
            <a:endParaRPr lang="ru-RU" sz="2900" dirty="0" smtClean="0"/>
          </a:p>
          <a:p>
            <a:r>
              <a:rPr lang="ru-RU" sz="2400" b="1" i="1" dirty="0" smtClean="0"/>
              <a:t> </a:t>
            </a:r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algn="just"/>
            <a:r>
              <a:rPr lang="ru-RU" sz="2400" dirty="0" smtClean="0"/>
              <a:t>	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	Из данного мониторинга за 3 года работы видно, что за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2016-17 </a:t>
            </a:r>
            <a:r>
              <a:rPr lang="ru-RU" sz="2400" dirty="0" err="1" smtClean="0"/>
              <a:t>уч</a:t>
            </a:r>
            <a:r>
              <a:rPr lang="ru-RU" sz="2400" dirty="0" smtClean="0"/>
              <a:t> год выявлен 21 учащийся с нарушением только звука </a:t>
            </a:r>
            <a:r>
              <a:rPr lang="ru-RU" sz="2400" dirty="0" err="1" smtClean="0"/>
              <a:t>р</a:t>
            </a:r>
            <a:r>
              <a:rPr lang="ru-RU" sz="2400" dirty="0" smtClean="0"/>
              <a:t>, на конец года 13 учащихся  осталось на стадии автоматизации данного звука. За 2017-18 </a:t>
            </a:r>
            <a:r>
              <a:rPr lang="ru-RU" sz="2400" dirty="0" err="1" smtClean="0"/>
              <a:t>уч</a:t>
            </a:r>
            <a:r>
              <a:rPr lang="ru-RU" sz="2400" dirty="0" smtClean="0"/>
              <a:t> год из 21 учащегося с данным нарушением к концу года осталось 10 учащихся, и за первое полугодие 2018-19 </a:t>
            </a:r>
            <a:r>
              <a:rPr lang="ru-RU" sz="2400" dirty="0" err="1" smtClean="0"/>
              <a:t>уч</a:t>
            </a:r>
            <a:r>
              <a:rPr lang="ru-RU" sz="2400" dirty="0" smtClean="0"/>
              <a:t> года звук </a:t>
            </a:r>
            <a:r>
              <a:rPr lang="ru-RU" sz="2400" dirty="0" err="1" smtClean="0"/>
              <a:t>р</a:t>
            </a:r>
            <a:r>
              <a:rPr lang="ru-RU" sz="2400" dirty="0" smtClean="0"/>
              <a:t> осталось автоматизировать 13 учащимся.</a:t>
            </a:r>
            <a:endParaRPr lang="ru-RU" sz="2500" dirty="0" smtClean="0"/>
          </a:p>
          <a:p>
            <a:pPr algn="just"/>
            <a:endParaRPr lang="ru-RU" sz="25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3" y="1357298"/>
          <a:ext cx="8786876" cy="328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5"/>
                <a:gridCol w="1357322"/>
                <a:gridCol w="1000132"/>
                <a:gridCol w="1500198"/>
                <a:gridCol w="928694"/>
                <a:gridCol w="1357322"/>
                <a:gridCol w="1357323"/>
              </a:tblGrid>
              <a:tr h="109538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2016-17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уч.год</a:t>
                      </a:r>
                      <a:endParaRPr lang="ru-RU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2017-18 </a:t>
                      </a:r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год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2018-19уч. год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5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Сентябрь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Сентябрь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Май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Сентябрь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Декабрь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538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Кол-во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</a:t>
                      </a: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26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7500"/>
          </a:bodyPr>
          <a:lstStyle/>
          <a:p>
            <a:pPr algn="l"/>
            <a:r>
              <a:rPr lang="ru-RU" dirty="0" smtClean="0"/>
              <a:t>	Выводы </a:t>
            </a:r>
          </a:p>
          <a:p>
            <a:pPr algn="just"/>
            <a:r>
              <a:rPr lang="ru-RU" sz="2500" dirty="0" smtClean="0"/>
              <a:t>	Таким образом , я считаю, что в условиях пребывания ребенка в логопедической группе школы, продуманная система работы и тщательный подбор приемов позволяют значительно улучшить или полностью исправить нарушения произношения звуков «</a:t>
            </a:r>
            <a:r>
              <a:rPr lang="ru-RU" sz="2500" dirty="0" err="1" smtClean="0"/>
              <a:t>р</a:t>
            </a:r>
            <a:r>
              <a:rPr lang="ru-RU" sz="2500" dirty="0" smtClean="0"/>
              <a:t>, </a:t>
            </a:r>
            <a:r>
              <a:rPr lang="ru-RU" sz="2500" dirty="0" err="1" smtClean="0"/>
              <a:t>рь</a:t>
            </a:r>
            <a:r>
              <a:rPr lang="ru-RU" sz="2500" dirty="0" smtClean="0"/>
              <a:t>».</a:t>
            </a:r>
          </a:p>
          <a:p>
            <a:pPr algn="just"/>
            <a:r>
              <a:rPr lang="ru-RU" sz="2400" dirty="0" smtClean="0"/>
              <a:t>	Для получения эффективного результата я рекомендую родителям  придерживаться следующих рекомендаций: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ребёнок должен слышать только грамматически правильную речь в своём окружении;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разговаривайте с ребёнком;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не подражайте неправильной речи ребёнка;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при появлении речи у ребёнка старайтесь говорить с ним простыми словами;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прививайте детям правильные речевые навыки;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при чтении объясняйте ребёнку значения слов и выражений.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/>
          </a:p>
          <a:p>
            <a:pPr algn="just"/>
            <a:endParaRPr lang="ru-RU" sz="2500" dirty="0" smtClean="0"/>
          </a:p>
          <a:p>
            <a:pPr algn="just"/>
            <a:endParaRPr lang="ru-RU" sz="2500" dirty="0" smtClean="0"/>
          </a:p>
          <a:p>
            <a:pPr algn="just"/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214282" y="-357214"/>
            <a:ext cx="8643998" cy="6858000"/>
          </a:xfrm>
        </p:spPr>
        <p:txBody>
          <a:bodyPr>
            <a:normAutofit fontScale="97500"/>
          </a:bodyPr>
          <a:lstStyle/>
          <a:p>
            <a:endParaRPr lang="ru-RU" sz="6600" dirty="0" smtClean="0"/>
          </a:p>
          <a:p>
            <a:endParaRPr lang="ru-RU" sz="6600" dirty="0" smtClean="0"/>
          </a:p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142844" y="0"/>
            <a:ext cx="8858312" cy="6858000"/>
          </a:xfrm>
        </p:spPr>
        <p:txBody>
          <a:bodyPr>
            <a:normAutofit fontScale="97500"/>
          </a:bodyPr>
          <a:lstStyle/>
          <a:p>
            <a:pPr algn="just"/>
            <a:endParaRPr lang="ru-RU" u="sng" dirty="0" smtClean="0"/>
          </a:p>
          <a:p>
            <a:pPr algn="just"/>
            <a:endParaRPr lang="ru-RU" u="sng" dirty="0" smtClean="0"/>
          </a:p>
          <a:p>
            <a:pPr algn="just"/>
            <a:r>
              <a:rPr lang="ru-RU" u="sng" dirty="0" smtClean="0"/>
              <a:t>Актуальность</a:t>
            </a:r>
            <a:r>
              <a:rPr lang="ru-RU" dirty="0" smtClean="0"/>
              <a:t> данной проблемы вызвана необходимостью совершенствования уже имеющихся подходов к организации и содержанию </a:t>
            </a:r>
            <a:r>
              <a:rPr lang="ru-RU" dirty="0" err="1" smtClean="0"/>
              <a:t>логопедо</a:t>
            </a:r>
            <a:r>
              <a:rPr lang="ru-RU" dirty="0" smtClean="0"/>
              <a:t>- педагогических процессов, а так же систематизацией грамотно подобранного практического материала. Значимость такой работы повышается в связи с тем, что резко увеличились у детей  речевые нарушения, поэтому необходимо во многих случаях принимать самые неотложные меры по выравниванию сложного положения. И на первый план выходят такие задачи, как своевременно вовлечь логопата в коррекционный процесс; формирование желания и умения у ребенка преодолеть речевые нарушения; организация личностно ориентированного взаимодействия в системе « педагог – ребенок – родители».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929718" cy="6858000"/>
          </a:xfrm>
        </p:spPr>
        <p:txBody>
          <a:bodyPr>
            <a:normAutofit fontScale="97500"/>
          </a:bodyPr>
          <a:lstStyle/>
          <a:p>
            <a:pPr algn="ctr"/>
            <a:r>
              <a:rPr lang="ru-RU" sz="2400" b="1" dirty="0" smtClean="0"/>
              <a:t>Типичные формы ротацизма и </a:t>
            </a:r>
            <a:r>
              <a:rPr lang="ru-RU" sz="2400" b="1" dirty="0" err="1" smtClean="0"/>
              <a:t>параротацизма</a:t>
            </a:r>
            <a:r>
              <a:rPr lang="ru-RU" sz="2400" b="1" dirty="0" smtClean="0"/>
              <a:t>:</a:t>
            </a:r>
            <a:endParaRPr lang="ru-RU" sz="2400" dirty="0" smtClean="0"/>
          </a:p>
          <a:p>
            <a:pPr algn="l"/>
            <a:r>
              <a:rPr lang="ru-RU" sz="2400" dirty="0" smtClean="0"/>
              <a:t>1.отсутствие звука [</a:t>
            </a:r>
            <a:r>
              <a:rPr lang="ru-RU" sz="2400" dirty="0" err="1" smtClean="0"/>
              <a:t>р</a:t>
            </a:r>
            <a:r>
              <a:rPr lang="ru-RU" sz="2400" dirty="0" smtClean="0"/>
              <a:t>] –</a:t>
            </a:r>
            <a:r>
              <a:rPr lang="ru-RU" sz="2400" dirty="0" err="1" smtClean="0"/>
              <a:t>ротоцизм</a:t>
            </a:r>
            <a:r>
              <a:rPr lang="ru-RU" sz="2400" dirty="0" smtClean="0"/>
              <a:t>, замена звука- </a:t>
            </a:r>
            <a:r>
              <a:rPr lang="ru-RU" sz="2400" dirty="0" err="1" smtClean="0"/>
              <a:t>параротацизм</a:t>
            </a:r>
            <a:r>
              <a:rPr lang="ru-RU" sz="2400" dirty="0" smtClean="0"/>
              <a:t>;</a:t>
            </a:r>
          </a:p>
          <a:p>
            <a:pPr algn="l"/>
            <a:r>
              <a:rPr lang="ru-RU" sz="2400" dirty="0" smtClean="0"/>
              <a:t>2.ротацизм велярный</a:t>
            </a:r>
          </a:p>
          <a:p>
            <a:pPr algn="l"/>
            <a:r>
              <a:rPr lang="ru-RU" sz="2400" dirty="0" smtClean="0"/>
              <a:t>3.ротацизм увулярный;</a:t>
            </a:r>
          </a:p>
          <a:p>
            <a:pPr algn="l"/>
            <a:r>
              <a:rPr lang="ru-RU" sz="2400" dirty="0" smtClean="0"/>
              <a:t>4.ротацизм боковой;</a:t>
            </a:r>
          </a:p>
          <a:p>
            <a:pPr algn="l"/>
            <a:r>
              <a:rPr lang="ru-RU" sz="2400" dirty="0" smtClean="0"/>
              <a:t>5.ротацизм билабиальный;</a:t>
            </a:r>
          </a:p>
          <a:p>
            <a:pPr algn="l"/>
            <a:r>
              <a:rPr lang="ru-RU" sz="2400" dirty="0" smtClean="0"/>
              <a:t>6.ротацизм одноударный;</a:t>
            </a:r>
          </a:p>
          <a:p>
            <a:pPr algn="l"/>
            <a:r>
              <a:rPr lang="ru-RU" sz="2400" dirty="0" smtClean="0"/>
              <a:t>7.ротацизм щёчный;</a:t>
            </a:r>
          </a:p>
          <a:p>
            <a:pPr algn="l"/>
            <a:r>
              <a:rPr lang="ru-RU" sz="2400" dirty="0" smtClean="0"/>
              <a:t>8.ротацизм интердентальный;</a:t>
            </a:r>
          </a:p>
          <a:p>
            <a:pPr algn="l"/>
            <a:r>
              <a:rPr lang="ru-RU" sz="2400" dirty="0" smtClean="0"/>
              <a:t>9.ротацизм лабиодентальный;</a:t>
            </a:r>
          </a:p>
          <a:p>
            <a:pPr algn="l"/>
            <a:r>
              <a:rPr lang="ru-RU" sz="2400" dirty="0" smtClean="0"/>
              <a:t>10.ротацизм </a:t>
            </a:r>
            <a:r>
              <a:rPr lang="ru-RU" sz="2400" dirty="0" err="1" smtClean="0"/>
              <a:t>ларингеальный</a:t>
            </a:r>
            <a:r>
              <a:rPr lang="ru-RU" sz="2400" dirty="0" smtClean="0"/>
              <a:t> (гортанный);</a:t>
            </a:r>
          </a:p>
          <a:p>
            <a:pPr algn="l"/>
            <a:r>
              <a:rPr lang="ru-RU" sz="2400" dirty="0" smtClean="0"/>
              <a:t>11.ротацизм назальный;</a:t>
            </a:r>
          </a:p>
          <a:p>
            <a:pPr algn="l"/>
            <a:r>
              <a:rPr lang="ru-RU" sz="2400" dirty="0" smtClean="0"/>
              <a:t>12.ротацизм </a:t>
            </a:r>
            <a:r>
              <a:rPr lang="ru-RU" sz="2400" dirty="0" err="1" smtClean="0"/>
              <a:t>фарингеальный</a:t>
            </a:r>
            <a:r>
              <a:rPr lang="ru-RU" sz="2400" dirty="0" smtClean="0"/>
              <a:t> ;</a:t>
            </a:r>
          </a:p>
          <a:p>
            <a:pPr algn="l"/>
            <a:r>
              <a:rPr lang="ru-RU" sz="2400" dirty="0" smtClean="0"/>
              <a:t>13.гнусавое произношение [</a:t>
            </a:r>
            <a:r>
              <a:rPr lang="ru-RU" sz="2400" dirty="0" err="1" smtClean="0"/>
              <a:t>р</a:t>
            </a:r>
            <a:r>
              <a:rPr lang="ru-RU" sz="2400" dirty="0" smtClean="0"/>
              <a:t>];</a:t>
            </a:r>
          </a:p>
          <a:p>
            <a:pPr algn="l"/>
            <a:r>
              <a:rPr lang="ru-RU" sz="2400" dirty="0" smtClean="0"/>
              <a:t>14.замена твердого.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929718" cy="6643710"/>
          </a:xfrm>
        </p:spPr>
        <p:txBody>
          <a:bodyPr>
            <a:normAutofit fontScale="975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 методике коррекционной работы по исправлению звука «</a:t>
            </a:r>
            <a:r>
              <a:rPr lang="ru-RU" b="1" dirty="0" err="1" smtClean="0"/>
              <a:t>р</a:t>
            </a:r>
            <a:r>
              <a:rPr lang="ru-RU" b="1" dirty="0" smtClean="0"/>
              <a:t>, </a:t>
            </a:r>
            <a:r>
              <a:rPr lang="ru-RU" b="1" dirty="0" err="1" smtClean="0"/>
              <a:t>рь</a:t>
            </a:r>
            <a:r>
              <a:rPr lang="ru-RU" b="1" dirty="0" smtClean="0"/>
              <a:t>» я придерживаюсь  таких принципов:</a:t>
            </a:r>
            <a:endParaRPr lang="ru-RU" dirty="0" smtClean="0"/>
          </a:p>
          <a:p>
            <a:pPr lvl="0" algn="just"/>
            <a:r>
              <a:rPr lang="ru-RU" dirty="0" smtClean="0"/>
              <a:t>- Принцип учета ведущей деятельности. </a:t>
            </a:r>
          </a:p>
          <a:p>
            <a:pPr lvl="0" algn="just"/>
            <a:r>
              <a:rPr lang="ru-RU" dirty="0" smtClean="0"/>
              <a:t>- Принцип развития. </a:t>
            </a:r>
          </a:p>
          <a:p>
            <a:pPr lvl="0" algn="just"/>
            <a:r>
              <a:rPr lang="ru-RU" dirty="0" smtClean="0"/>
              <a:t>- Онтогенетический принцип. </a:t>
            </a:r>
          </a:p>
          <a:p>
            <a:pPr lvl="0" algn="just"/>
            <a:r>
              <a:rPr lang="ru-RU" dirty="0" smtClean="0"/>
              <a:t>- Принцип личностно - ориентированного подхода.</a:t>
            </a:r>
          </a:p>
          <a:p>
            <a:pPr lvl="0" algn="just"/>
            <a:r>
              <a:rPr lang="ru-RU" dirty="0" smtClean="0"/>
              <a:t>- Принцип смены различных видов деятельности (приемов) на занятии.</a:t>
            </a:r>
          </a:p>
          <a:p>
            <a:pPr lvl="0" algn="just"/>
            <a:r>
              <a:rPr lang="ru-RU" dirty="0" smtClean="0"/>
              <a:t>- Принцип </a:t>
            </a:r>
            <a:r>
              <a:rPr lang="ru-RU" dirty="0" err="1" smtClean="0"/>
              <a:t>задействования</a:t>
            </a:r>
            <a:r>
              <a:rPr lang="ru-RU" dirty="0" smtClean="0"/>
              <a:t> всех анализаторов. </a:t>
            </a:r>
          </a:p>
          <a:p>
            <a:pPr lvl="0" algn="just"/>
            <a:r>
              <a:rPr lang="ru-RU" dirty="0" smtClean="0"/>
              <a:t>- Принцип наглядности.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858280" cy="6572272"/>
          </a:xfrm>
        </p:spPr>
        <p:txBody>
          <a:bodyPr>
            <a:normAutofit fontScale="975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 своей работе пользуюсь общепринятой  структурой занятия по исправлению нарушений произношения звука «</a:t>
            </a:r>
            <a:r>
              <a:rPr lang="ru-RU" b="1" dirty="0" err="1" smtClean="0"/>
              <a:t>р,рь</a:t>
            </a:r>
            <a:r>
              <a:rPr lang="ru-RU" b="1" dirty="0" smtClean="0"/>
              <a:t>»:</a:t>
            </a:r>
            <a:endParaRPr lang="ru-RU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артикуляционная гимнастика;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дыхательная гимнастика 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логопедический массаж;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артикуляционный уклад звука нарушенного звука «</a:t>
            </a:r>
            <a:r>
              <a:rPr lang="ru-RU" dirty="0" err="1" smtClean="0"/>
              <a:t>р</a:t>
            </a:r>
            <a:r>
              <a:rPr lang="ru-RU" dirty="0" smtClean="0"/>
              <a:t>, </a:t>
            </a:r>
            <a:r>
              <a:rPr lang="ru-RU" dirty="0" err="1" smtClean="0"/>
              <a:t>рь</a:t>
            </a:r>
            <a:r>
              <a:rPr lang="ru-RU" dirty="0" smtClean="0"/>
              <a:t>»;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постановка нарушенного звука «</a:t>
            </a:r>
            <a:r>
              <a:rPr lang="ru-RU" dirty="0" err="1" smtClean="0"/>
              <a:t>р,рь</a:t>
            </a:r>
            <a:r>
              <a:rPr lang="ru-RU" dirty="0" smtClean="0"/>
              <a:t>»;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дифференциация поставленного звука в речи;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автоматизация поставленного звука «</a:t>
            </a:r>
            <a:r>
              <a:rPr lang="ru-RU" dirty="0" err="1" smtClean="0"/>
              <a:t>р</a:t>
            </a:r>
            <a:r>
              <a:rPr lang="ru-RU" dirty="0" smtClean="0"/>
              <a:t>, </a:t>
            </a:r>
            <a:r>
              <a:rPr lang="ru-RU" dirty="0" err="1" smtClean="0"/>
              <a:t>рь</a:t>
            </a:r>
            <a:r>
              <a:rPr lang="ru-RU" dirty="0" smtClean="0"/>
              <a:t>»;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7500"/>
          </a:bodyPr>
          <a:lstStyle/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Этап выявления нарушений в речи звука « </a:t>
            </a:r>
            <a:r>
              <a:rPr lang="ru-RU" b="1" i="1" dirty="0" err="1" smtClean="0"/>
              <a:t>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рь</a:t>
            </a:r>
            <a:r>
              <a:rPr lang="ru-RU" b="1" i="1" dirty="0" smtClean="0"/>
              <a:t>»</a:t>
            </a:r>
            <a:endParaRPr lang="ru-RU" dirty="0" smtClean="0"/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/>
              <a:t>В ноябре,  в рамках преемственности, я посещаю открытые занятия в детском саду в подготовительных группах.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/>
              <a:t>В августе знакомлюсь  с « </a:t>
            </a:r>
            <a:r>
              <a:rPr lang="ru-RU" dirty="0" err="1" smtClean="0"/>
              <a:t>Портфолио</a:t>
            </a:r>
            <a:r>
              <a:rPr lang="ru-RU" dirty="0" smtClean="0"/>
              <a:t>» ( данными карты обследования логопедом детей с нарушением речи) будущих первоклассников.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В сентябре посещаю уроки родного языка и литературного чтения и провожу предварительный отбор учащихся для коррекционных занятий по устранению нарушений произношения звуков «</a:t>
            </a:r>
            <a:r>
              <a:rPr lang="ru-RU" dirty="0" err="1" smtClean="0"/>
              <a:t>р</a:t>
            </a:r>
            <a:r>
              <a:rPr lang="ru-RU" dirty="0" smtClean="0"/>
              <a:t>, </a:t>
            </a:r>
            <a:r>
              <a:rPr lang="ru-RU" dirty="0" err="1" smtClean="0"/>
              <a:t>рь</a:t>
            </a:r>
            <a:r>
              <a:rPr lang="ru-RU" dirty="0" smtClean="0"/>
              <a:t>».</a:t>
            </a:r>
          </a:p>
          <a:p>
            <a:pPr lvl="0" algn="just">
              <a:buFont typeface="Wingdings" pitchFamily="2" charset="2"/>
              <a:buChar char="v"/>
            </a:pPr>
            <a:endParaRPr lang="ru-RU" dirty="0" smtClean="0"/>
          </a:p>
          <a:p>
            <a:pPr lvl="0" algn="just">
              <a:buFont typeface="Wingdings" pitchFamily="2" charset="2"/>
              <a:buChar char="v"/>
            </a:pPr>
            <a:endParaRPr lang="ru-RU" dirty="0" smtClean="0"/>
          </a:p>
          <a:p>
            <a:pPr lvl="0" algn="just">
              <a:buFont typeface="Wingdings" pitchFamily="2" charset="2"/>
              <a:buChar char="v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algn="just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000768"/>
          <a:ext cx="1625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/>
              </a:tblGrid>
              <a:tr h="149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149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1493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149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142844" y="0"/>
            <a:ext cx="8858312" cy="6858000"/>
          </a:xfrm>
        </p:spPr>
        <p:txBody>
          <a:bodyPr>
            <a:normAutofit fontScale="97500" lnSpcReduction="10000"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Проценты и количество проявлений нарушений произношения звуков р., </a:t>
            </a:r>
            <a:r>
              <a:rPr lang="ru-RU" b="1" dirty="0" err="1" smtClean="0"/>
              <a:t>рь</a:t>
            </a:r>
            <a:r>
              <a:rPr lang="ru-RU" b="1" dirty="0" smtClean="0"/>
              <a:t> у учащихся 1-ых классов: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just"/>
            <a:r>
              <a:rPr lang="ru-RU" dirty="0" smtClean="0"/>
              <a:t>	В данном мониторинге мы наблюдаем количество учащихся 1- </a:t>
            </a:r>
            <a:r>
              <a:rPr lang="ru-RU" dirty="0" err="1" smtClean="0"/>
              <a:t>х</a:t>
            </a:r>
            <a:r>
              <a:rPr lang="ru-RU" dirty="0" smtClean="0"/>
              <a:t> классов с нарушениями речи, из общего количества учащихся. За 2016- 2017 учебный год из 63 учащихся 8 (12,7%) , за 2017- 2018 учебный год из 77 учащихся – 15 (19,5%) и за 2018- 2019 учебный год из 72 учащихся- 16 (22,2%) учащихся только с нарушениями звука «</a:t>
            </a:r>
            <a:r>
              <a:rPr lang="ru-RU" dirty="0" err="1" smtClean="0"/>
              <a:t>р,рь</a:t>
            </a:r>
            <a:r>
              <a:rPr lang="ru-RU" dirty="0" smtClean="0"/>
              <a:t>».</a:t>
            </a:r>
          </a:p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857364"/>
          <a:ext cx="2881354" cy="200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54"/>
              </a:tblGrid>
              <a:tr h="5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Годы обучения</a:t>
                      </a:r>
                    </a:p>
                  </a:txBody>
                  <a:tcPr marL="68580" marR="68580" marT="0" marB="0"/>
                </a:tc>
              </a:tr>
              <a:tr h="5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2016-2017</a:t>
                      </a:r>
                    </a:p>
                  </a:txBody>
                  <a:tcPr marL="68580" marR="68580" marT="0" marB="0"/>
                </a:tc>
              </a:tr>
              <a:tr h="5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2017-2018</a:t>
                      </a:r>
                    </a:p>
                  </a:txBody>
                  <a:tcPr marL="68580" marR="68580" marT="0" marB="0"/>
                </a:tc>
              </a:tr>
              <a:tr h="5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2018-2019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14678" y="1857363"/>
          <a:ext cx="2857520" cy="198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5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12,7</a:t>
                      </a: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19,5</a:t>
                      </a:r>
                    </a:p>
                  </a:txBody>
                  <a:tcPr marL="68580" marR="68580" marT="0" marB="0"/>
                </a:tc>
              </a:tr>
              <a:tr h="487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22,2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72198" y="1857364"/>
          <a:ext cx="2786082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Количество</a:t>
                      </a: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8 детей</a:t>
                      </a: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15 детей</a:t>
                      </a: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16 детей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2071702"/>
          </a:xfrm>
        </p:spPr>
        <p:txBody>
          <a:bodyPr>
            <a:normAutofit/>
          </a:bodyPr>
          <a:lstStyle/>
          <a:p>
            <a:pPr lvl="0" algn="ctr"/>
            <a:r>
              <a:rPr lang="ru-RU" sz="2000" b="0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643998" cy="642942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Мониторинг количества, занимающихся на </a:t>
            </a:r>
            <a:r>
              <a:rPr lang="ru-RU" b="1" i="1" dirty="0" err="1" smtClean="0"/>
              <a:t>логопункте</a:t>
            </a:r>
            <a:r>
              <a:rPr lang="ru-RU" b="1" i="1" dirty="0" smtClean="0"/>
              <a:t> с нарушением звуков «</a:t>
            </a:r>
            <a:r>
              <a:rPr lang="ru-RU" b="1" i="1" dirty="0" err="1" smtClean="0"/>
              <a:t>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рь</a:t>
            </a:r>
            <a:r>
              <a:rPr lang="ru-RU" b="1" i="1" dirty="0" smtClean="0"/>
              <a:t>» за 3 года (с 1 по 4 класс)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-642974" y="500042"/>
          <a:ext cx="5572164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071934" y="1643050"/>
            <a:ext cx="485781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 результатам мониторинга видно, что за 2016- 2017 учебный год количество детей с нарушением произношения звука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р,рь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» сос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вляет 22% из всего количества детей с разными нарушениями звукопроизношения, посещающих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логопункт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За 2017- 2018 и 2018- 2019 учебный год возрастает (доминирует) процент нарушения звуков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р,рь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» среди других нарушений – 33 и 45 %.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7500"/>
          </a:bodyPr>
          <a:lstStyle/>
          <a:p>
            <a:pPr algn="ctr"/>
            <a:r>
              <a:rPr lang="ru-RU" sz="2800" dirty="0" smtClean="0"/>
              <a:t>Артикуляционные упражнения для постановки </a:t>
            </a:r>
            <a:r>
              <a:rPr lang="ru-RU" sz="2800" dirty="0" err="1" smtClean="0"/>
              <a:t>проторного</a:t>
            </a:r>
            <a:r>
              <a:rPr lang="ru-RU" sz="2800" dirty="0" smtClean="0"/>
              <a:t> «</a:t>
            </a:r>
            <a:r>
              <a:rPr lang="ru-RU" sz="2800" dirty="0" err="1" smtClean="0"/>
              <a:t>р</a:t>
            </a:r>
            <a:r>
              <a:rPr lang="ru-RU" sz="2800" dirty="0" smtClean="0"/>
              <a:t>»</a:t>
            </a:r>
          </a:p>
          <a:p>
            <a:pPr algn="ctr"/>
            <a:r>
              <a:rPr lang="ru-RU" sz="2800" dirty="0" smtClean="0"/>
              <a:t>                                                   Вкусное варенье.</a:t>
            </a:r>
          </a:p>
        </p:txBody>
      </p:sp>
      <p:pic>
        <p:nvPicPr>
          <p:cNvPr id="3" name="Picture 1" descr="H:\форум\IMG_20181029_121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678" y="1214422"/>
            <a:ext cx="442482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828</TotalTime>
  <Words>535</Words>
  <Application>Microsoft Office PowerPoint</Application>
  <PresentationFormat>Экран (4:3)</PresentationFormat>
  <Paragraphs>145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Конкурсная работа Тема: «Артикуляционная гимнастика при постановке звука «Р»» Номинация: «Система работы, обобщение опыта»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Hitech</dc:creator>
  <cp:lastModifiedBy>Hitech</cp:lastModifiedBy>
  <cp:revision>56</cp:revision>
  <dcterms:created xsi:type="dcterms:W3CDTF">2018-12-18T22:18:46Z</dcterms:created>
  <dcterms:modified xsi:type="dcterms:W3CDTF">2019-06-18T10:43:12Z</dcterms:modified>
</cp:coreProperties>
</file>