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61" r:id="rId2"/>
    <p:sldId id="260" r:id="rId3"/>
    <p:sldId id="266" r:id="rId4"/>
    <p:sldId id="262" r:id="rId5"/>
    <p:sldId id="263" r:id="rId6"/>
    <p:sldId id="264" r:id="rId7"/>
    <p:sldId id="265" r:id="rId8"/>
    <p:sldId id="268" r:id="rId9"/>
    <p:sldId id="269" r:id="rId10"/>
    <p:sldId id="270" r:id="rId11"/>
    <p:sldId id="271" r:id="rId12"/>
    <p:sldId id="277" r:id="rId13"/>
    <p:sldId id="272" r:id="rId14"/>
    <p:sldId id="276" r:id="rId15"/>
    <p:sldId id="273" r:id="rId16"/>
    <p:sldId id="274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DDDDDD"/>
    <a:srgbClr val="FF99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8E3D-7E47-4495-A84A-90AC033B55D2}" type="datetimeFigureOut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B2D62-9E6B-4BE4-AD8B-121962CB6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6E164-0D3A-4302-A656-50AC76F771EA}" type="datetimeFigureOut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5E84A-108F-43E3-8606-35B8B3429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9A74-9CEE-471F-B334-D64BF9A1FAEC}" type="datetimeFigureOut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1CAFD-FDFE-41F0-8677-F0C15F293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57875-38DD-4DA4-8C56-753CC8843B2B}" type="datetimeFigureOut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F615C-52EE-44D1-A9F6-F68575B9D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80998-C92B-4B4C-B93F-453FF529878E}" type="datetimeFigureOut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BDE81-0E73-4D9F-928C-AAAAEA895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5A147-FAEC-4D74-A9DE-9E77762BC88A}" type="datetimeFigureOut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680BA-E37E-4E92-B65E-FE809B24A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58C28-E55B-4011-B168-2DCDB84A2820}" type="datetimeFigureOut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DFF91-EBCF-4C9D-BFFB-9665442B2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7181E-A0C4-4E52-A1C8-2D8C17B46B32}" type="datetimeFigureOut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7DA15-E1F1-4946-8102-06CCF593B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A90E8-6363-472D-82B4-22621587F082}" type="datetimeFigureOut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8BFA6-E813-496E-A47F-63071DD86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4F999-BE47-42E4-BFBB-3C250CB91A3F}" type="datetimeFigureOut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A4F00-3A64-49AF-AB98-DB97C37E2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37A75-0D3D-4852-8696-0858BEF24978}" type="datetimeFigureOut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EFF1D-8F00-43B6-AA65-07694F8D3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9A9413-7483-473E-9470-BB00C699ECD1}" type="datetimeFigureOut">
              <a:rPr lang="ru-RU"/>
              <a:pPr>
                <a:defRPr/>
              </a:pPr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1091CF-0506-432D-91E5-B594E0A55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684" r:id="rId7"/>
    <p:sldLayoutId id="2147483683" r:id="rId8"/>
    <p:sldLayoutId id="2147483682" r:id="rId9"/>
    <p:sldLayoutId id="2147483681" r:id="rId10"/>
    <p:sldLayoutId id="214748368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7" Type="http://schemas.openxmlformats.org/officeDocument/2006/relationships/image" Target="../media/image40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1"/>
          <p:cNvSpPr>
            <a:spLocks noChangeArrowheads="1" noChangeShapeType="1" noTextEdit="1"/>
          </p:cNvSpPr>
          <p:nvPr/>
        </p:nvSpPr>
        <p:spPr bwMode="auto">
          <a:xfrm>
            <a:off x="2981325" y="2800350"/>
            <a:ext cx="51847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600">
                <a:solidFill>
                  <a:srgbClr val="FF0000"/>
                </a:solidFill>
                <a:miter lim="800000"/>
                <a:headEnd/>
                <a:tailEnd/>
              </a:ln>
              <a:solidFill>
                <a:srgbClr val="800000">
                  <a:alpha val="50195"/>
                </a:srgbClr>
              </a:solidFill>
              <a:effectLst>
                <a:outerShdw dist="40186" dir="1096358" algn="ctr" rotWithShape="0">
                  <a:srgbClr val="9999FF"/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5" name="WordArt 1"/>
          <p:cNvSpPr>
            <a:spLocks noChangeArrowheads="1" noChangeShapeType="1" noTextEdit="1"/>
          </p:cNvSpPr>
          <p:nvPr/>
        </p:nvSpPr>
        <p:spPr bwMode="auto">
          <a:xfrm>
            <a:off x="3473450" y="2927350"/>
            <a:ext cx="51847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600">
                <a:solidFill>
                  <a:srgbClr val="FF0000"/>
                </a:solidFill>
                <a:miter lim="800000"/>
                <a:headEnd/>
                <a:tailEnd/>
              </a:ln>
              <a:solidFill>
                <a:srgbClr val="800000">
                  <a:alpha val="50195"/>
                </a:srgbClr>
              </a:solidFill>
              <a:effectLst>
                <a:outerShdw dist="40186" dir="1096358" algn="ctr" rotWithShape="0">
                  <a:srgbClr val="9999FF"/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2044700" y="3246438"/>
            <a:ext cx="738663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6600" i="1">
                <a:solidFill>
                  <a:srgbClr val="660033"/>
                </a:solidFill>
              </a:rPr>
              <a:t>Қуыршақ театры</a:t>
            </a:r>
            <a:endParaRPr lang="ru-RU" sz="6600" i="1">
              <a:solidFill>
                <a:srgbClr val="660033"/>
              </a:solidFill>
            </a:endParaRPr>
          </a:p>
        </p:txBody>
      </p:sp>
      <p:pic>
        <p:nvPicPr>
          <p:cNvPr id="13317" name="Picture 2" descr="E:\Users\админ\Desktop\Новая папка\мои документы\Ұлжан\бауырларым\solnuyshko_uluybaetsy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" y="0"/>
            <a:ext cx="35242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3402013" y="2427288"/>
            <a:ext cx="61071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4000" b="1" i="1">
                <a:solidFill>
                  <a:srgbClr val="660033"/>
                </a:solidFill>
              </a:rPr>
              <a:t>Сабақтың тақырыбы</a:t>
            </a:r>
            <a:r>
              <a:rPr lang="en-US" sz="4000" b="1" i="1">
                <a:solidFill>
                  <a:srgbClr val="660033"/>
                </a:solidFill>
              </a:rPr>
              <a:t>:</a:t>
            </a:r>
            <a:endParaRPr lang="ru-RU" sz="4000" b="1" i="1">
              <a:solidFill>
                <a:srgbClr val="660033"/>
              </a:solidFill>
            </a:endParaRPr>
          </a:p>
        </p:txBody>
      </p:sp>
      <p:pic>
        <p:nvPicPr>
          <p:cNvPr id="13319" name="Picture 11" descr="http://img0.liveinternet.ru/images/attach/c/0//53/191/53191833_50605815_salyutbe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04238" y="2560638"/>
            <a:ext cx="23717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20" name="Group 26"/>
          <p:cNvGrpSpPr>
            <a:grpSpLocks/>
          </p:cNvGrpSpPr>
          <p:nvPr/>
        </p:nvGrpSpPr>
        <p:grpSpPr bwMode="auto">
          <a:xfrm>
            <a:off x="0" y="0"/>
            <a:ext cx="12192000" cy="6900863"/>
            <a:chOff x="0" y="-17"/>
            <a:chExt cx="5783" cy="4342"/>
          </a:xfrm>
        </p:grpSpPr>
        <p:grpSp>
          <p:nvGrpSpPr>
            <p:cNvPr id="13321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3323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4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25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322" name="Picture 31" descr="пгшлпгш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7f_horrifyingmoviedolls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588" y="666750"/>
            <a:ext cx="48006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5" descr="slide_11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682625"/>
            <a:ext cx="3554413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2016125" y="5594350"/>
            <a:ext cx="2689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kk-KZ" b="1" i="1">
                <a:solidFill>
                  <a:srgbClr val="660033"/>
                </a:solidFill>
              </a:rPr>
              <a:t>Ағылшынның Панчы.</a:t>
            </a:r>
            <a:endParaRPr lang="ru-RU" b="1" i="1">
              <a:solidFill>
                <a:srgbClr val="660033"/>
              </a:solidFill>
            </a:endParaRPr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7931150" y="5532438"/>
            <a:ext cx="2454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kk-KZ" b="1" i="1">
                <a:solidFill>
                  <a:srgbClr val="660033"/>
                </a:solidFill>
              </a:rPr>
              <a:t>Чехтың Кашпарегі.</a:t>
            </a:r>
            <a:endParaRPr lang="ru-RU" b="1" i="1">
              <a:solidFill>
                <a:srgbClr val="660033"/>
              </a:solidFill>
            </a:endParaRPr>
          </a:p>
        </p:txBody>
      </p:sp>
      <p:grpSp>
        <p:nvGrpSpPr>
          <p:cNvPr id="22533" name="Group 26"/>
          <p:cNvGrpSpPr>
            <a:grpSpLocks/>
          </p:cNvGrpSpPr>
          <p:nvPr/>
        </p:nvGrpSpPr>
        <p:grpSpPr bwMode="auto">
          <a:xfrm>
            <a:off x="0" y="0"/>
            <a:ext cx="12192000" cy="6900863"/>
            <a:chOff x="0" y="-17"/>
            <a:chExt cx="5783" cy="4342"/>
          </a:xfrm>
        </p:grpSpPr>
        <p:grpSp>
          <p:nvGrpSpPr>
            <p:cNvPr id="22534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2536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7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8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535" name="Picture 31" descr="пгшлпгш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загруженно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395288" y="439738"/>
            <a:ext cx="11368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kk-KZ" sz="3600" b="1" i="1">
                <a:solidFill>
                  <a:srgbClr val="FF0000"/>
                </a:solidFill>
              </a:rPr>
              <a:t>Ортеке – қазақтың ең алғаш қуыршақ театры.</a:t>
            </a:r>
            <a:endParaRPr lang="ru-RU" sz="3600" b="1" i="1">
              <a:solidFill>
                <a:srgbClr val="FF0000"/>
              </a:solidFill>
            </a:endParaRPr>
          </a:p>
        </p:txBody>
      </p:sp>
      <p:pic>
        <p:nvPicPr>
          <p:cNvPr id="23555" name="Picture 4" descr="d182d0b0d183d0b5d188d0bad0b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9925" y="1598613"/>
            <a:ext cx="3651250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64454022_1285371091_1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8450" y="1841500"/>
            <a:ext cx="3944938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64454022_1285371091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665288"/>
            <a:ext cx="291465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8" name="Group 26"/>
          <p:cNvGrpSpPr>
            <a:grpSpLocks/>
          </p:cNvGrpSpPr>
          <p:nvPr/>
        </p:nvGrpSpPr>
        <p:grpSpPr bwMode="auto">
          <a:xfrm>
            <a:off x="0" y="0"/>
            <a:ext cx="12192000" cy="6900863"/>
            <a:chOff x="0" y="-17"/>
            <a:chExt cx="5783" cy="4342"/>
          </a:xfrm>
        </p:grpSpPr>
        <p:grpSp>
          <p:nvGrpSpPr>
            <p:cNvPr id="23559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3561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2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3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3560" name="Picture 31" descr="пгшлпгш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2" descr="skazochnyiy-fon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257175" y="1603375"/>
            <a:ext cx="11934825" cy="1885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6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Күшік, мысық, тышқан ертегісі.</a:t>
            </a:r>
          </a:p>
        </p:txBody>
      </p:sp>
      <p:pic>
        <p:nvPicPr>
          <p:cNvPr id="24579" name="Picture 17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4900" y="2970213"/>
            <a:ext cx="283210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8" descr="kotenok-ga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5663" y="3049588"/>
            <a:ext cx="3273425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9" descr="0_12c21_18c99212_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113" y="3052763"/>
            <a:ext cx="3765550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2" name="Group 26"/>
          <p:cNvGrpSpPr>
            <a:grpSpLocks/>
          </p:cNvGrpSpPr>
          <p:nvPr/>
        </p:nvGrpSpPr>
        <p:grpSpPr bwMode="auto">
          <a:xfrm>
            <a:off x="0" y="0"/>
            <a:ext cx="12192000" cy="6900863"/>
            <a:chOff x="0" y="-17"/>
            <a:chExt cx="5783" cy="4342"/>
          </a:xfrm>
        </p:grpSpPr>
        <p:grpSp>
          <p:nvGrpSpPr>
            <p:cNvPr id="24583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4585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86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87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584" name="Picture 31" descr="пгшлпгш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89" name="Picture 25" descr="cvetok-6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6850" y="212725"/>
            <a:ext cx="156368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25" descr="cvetok-6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33038" y="214313"/>
            <a:ext cx="156368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nast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246063" y="0"/>
            <a:ext cx="255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kk-KZ" sz="2400" b="1" i="1"/>
              <a:t>Ән орындайық!</a:t>
            </a:r>
            <a:endParaRPr lang="ru-RU" sz="2400" b="1" i="1"/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0" y="501650"/>
            <a:ext cx="3894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kk-KZ" sz="2800" b="1" i="1"/>
              <a:t>Менің әжем осындай</a:t>
            </a:r>
            <a:endParaRPr lang="ru-RU" sz="2800" b="1" i="1"/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7948613" y="0"/>
            <a:ext cx="3852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kk-KZ" sz="2000" b="1" i="1"/>
              <a:t>Әнін жазған  А.Маханбетова</a:t>
            </a:r>
          </a:p>
          <a:p>
            <a:pPr eaLnBrk="0" hangingPunct="0"/>
            <a:r>
              <a:rPr lang="kk-KZ" sz="2000" b="1" i="1"/>
              <a:t>Сөзін жазған  Ә.Асылбек</a:t>
            </a:r>
            <a:endParaRPr lang="ru-RU" sz="2000" b="1" i="1"/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3962400" y="0"/>
            <a:ext cx="54641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kk-KZ" sz="2400" b="1" i="1"/>
              <a:t>1. Құшағында өстім мен,</a:t>
            </a:r>
          </a:p>
          <a:p>
            <a:pPr eaLnBrk="0" hangingPunct="0"/>
            <a:r>
              <a:rPr lang="kk-KZ" sz="2400" b="1" i="1"/>
              <a:t>Жақсы көрем әжемді.</a:t>
            </a:r>
          </a:p>
          <a:p>
            <a:pPr eaLnBrk="0" hangingPunct="0"/>
            <a:r>
              <a:rPr lang="kk-KZ" sz="2400" b="1" i="1"/>
              <a:t>Ұқсамайды ешкімге,</a:t>
            </a:r>
          </a:p>
          <a:p>
            <a:pPr eaLnBrk="0" hangingPunct="0"/>
            <a:r>
              <a:rPr lang="kk-KZ" sz="2400" b="1" i="1"/>
              <a:t>Ғажап адам өзі енді.</a:t>
            </a:r>
          </a:p>
          <a:p>
            <a:pPr eaLnBrk="0" hangingPunct="0"/>
            <a:r>
              <a:rPr lang="kk-KZ" sz="2400" b="1" i="1"/>
              <a:t>             Қ-сы</a:t>
            </a:r>
          </a:p>
          <a:p>
            <a:pPr eaLnBrk="0" hangingPunct="0"/>
            <a:r>
              <a:rPr lang="kk-KZ" sz="2400" b="1" i="1"/>
              <a:t>            Еркелетер аппағым деп,</a:t>
            </a:r>
          </a:p>
          <a:p>
            <a:pPr eaLnBrk="0" hangingPunct="0"/>
            <a:r>
              <a:rPr lang="kk-KZ" sz="2400" b="1" i="1"/>
              <a:t>            Менің әжем осындай.</a:t>
            </a:r>
          </a:p>
          <a:p>
            <a:pPr eaLnBrk="0" hangingPunct="0"/>
            <a:r>
              <a:rPr lang="kk-KZ" sz="2400" b="1" i="1"/>
              <a:t>           Ақыл айтар томпағым деп,</a:t>
            </a:r>
          </a:p>
          <a:p>
            <a:pPr eaLnBrk="0" hangingPunct="0"/>
            <a:r>
              <a:rPr lang="kk-KZ" sz="2400" b="1" i="1"/>
              <a:t>           Менің әжем осындай.</a:t>
            </a:r>
          </a:p>
          <a:p>
            <a:pPr eaLnBrk="0" hangingPunct="0"/>
            <a:r>
              <a:rPr lang="kk-KZ" sz="2400" b="1" i="1"/>
              <a:t>2. Ертелі кеш бір тынбай,</a:t>
            </a:r>
          </a:p>
          <a:p>
            <a:pPr eaLnBrk="0" hangingPunct="0"/>
            <a:r>
              <a:rPr lang="kk-KZ" sz="2400" b="1" i="1"/>
              <a:t>Еңбек етіп жүргені.</a:t>
            </a:r>
          </a:p>
          <a:p>
            <a:pPr eaLnBrk="0" hangingPunct="0"/>
            <a:r>
              <a:rPr lang="kk-KZ" sz="2400" b="1" i="1"/>
              <a:t>Әзілдесіп жарқылдай,</a:t>
            </a:r>
          </a:p>
          <a:p>
            <a:pPr eaLnBrk="0" hangingPunct="0"/>
            <a:r>
              <a:rPr lang="kk-KZ" sz="2400" b="1" i="1"/>
              <a:t>Жарасымды күлгені.</a:t>
            </a:r>
          </a:p>
          <a:p>
            <a:pPr eaLnBrk="0" hangingPunct="0"/>
            <a:r>
              <a:rPr lang="kk-KZ" sz="2400" b="1" i="1"/>
              <a:t>                Қ-сы</a:t>
            </a:r>
          </a:p>
          <a:p>
            <a:pPr eaLnBrk="0" hangingPunct="0"/>
            <a:r>
              <a:rPr lang="kk-KZ" sz="2400" b="1" i="1"/>
              <a:t>3. Жалқауларға жаны қас,</a:t>
            </a:r>
          </a:p>
          <a:p>
            <a:pPr eaLnBrk="0" hangingPunct="0"/>
            <a:r>
              <a:rPr lang="kk-KZ" sz="2400" b="1" i="1"/>
              <a:t>Ақыл айтар тосылмай,</a:t>
            </a:r>
          </a:p>
          <a:p>
            <a:pPr eaLnBrk="0" hangingPunct="0"/>
            <a:r>
              <a:rPr lang="kk-KZ" sz="2400" b="1" i="1"/>
              <a:t>Үлкейсе де жаны жас.</a:t>
            </a:r>
          </a:p>
          <a:p>
            <a:pPr eaLnBrk="0" hangingPunct="0"/>
            <a:r>
              <a:rPr lang="kk-KZ" sz="2400" b="1" i="1"/>
              <a:t>Менің әжем осындай.</a:t>
            </a:r>
          </a:p>
          <a:p>
            <a:pPr eaLnBrk="0" hangingPunct="0"/>
            <a:endParaRPr lang="ru-RU" sz="2400" b="1" i="1"/>
          </a:p>
        </p:txBody>
      </p:sp>
      <p:pic>
        <p:nvPicPr>
          <p:cNvPr id="25606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41638"/>
            <a:ext cx="3505200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2588" y="2882900"/>
            <a:ext cx="350520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8" name="Group 26"/>
          <p:cNvGrpSpPr>
            <a:grpSpLocks/>
          </p:cNvGrpSpPr>
          <p:nvPr/>
        </p:nvGrpSpPr>
        <p:grpSpPr bwMode="auto">
          <a:xfrm>
            <a:off x="0" y="0"/>
            <a:ext cx="12192000" cy="6900863"/>
            <a:chOff x="0" y="-17"/>
            <a:chExt cx="5783" cy="4342"/>
          </a:xfrm>
        </p:grpSpPr>
        <p:grpSp>
          <p:nvGrpSpPr>
            <p:cNvPr id="25609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5611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2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3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5610" name="Picture 31" descr="пгшлпгш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8018_html_m2c09c7b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5"/>
          <p:cNvSpPr>
            <a:spLocks noGrp="1"/>
          </p:cNvSpPr>
          <p:nvPr>
            <p:ph type="title"/>
          </p:nvPr>
        </p:nvSpPr>
        <p:spPr>
          <a:xfrm>
            <a:off x="3414713" y="2224088"/>
            <a:ext cx="4602162" cy="1325562"/>
          </a:xfrm>
        </p:spPr>
        <p:txBody>
          <a:bodyPr/>
          <a:lstStyle/>
          <a:p>
            <a:r>
              <a:rPr lang="kk-KZ" sz="4000" smtClean="0"/>
              <a:t>      </a:t>
            </a:r>
            <a:r>
              <a:rPr lang="kk-KZ" sz="5400" b="1" i="1" smtClean="0">
                <a:solidFill>
                  <a:schemeClr val="hlink"/>
                </a:solidFill>
              </a:rPr>
              <a:t>Ойлан тап!</a:t>
            </a:r>
            <a:endParaRPr lang="ru-RU" sz="5400" b="1" i="1" smtClean="0">
              <a:solidFill>
                <a:schemeClr val="hlink"/>
              </a:solidFill>
            </a:endParaRPr>
          </a:p>
        </p:txBody>
      </p:sp>
      <p:pic>
        <p:nvPicPr>
          <p:cNvPr id="26" name="Picture 56" descr="MCj04166460000[1]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/>
          <a:stretch>
            <a:fillRect/>
          </a:stretch>
        </p:blipFill>
        <p:spPr bwMode="auto">
          <a:xfrm>
            <a:off x="7283450" y="2316163"/>
            <a:ext cx="4260850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stars_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98642">
            <a:off x="198438" y="0"/>
            <a:ext cx="2151062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stars_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86768">
            <a:off x="9753600" y="0"/>
            <a:ext cx="2151063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0" name="Group 26"/>
          <p:cNvGrpSpPr>
            <a:grpSpLocks/>
          </p:cNvGrpSpPr>
          <p:nvPr/>
        </p:nvGrpSpPr>
        <p:grpSpPr bwMode="auto">
          <a:xfrm>
            <a:off x="0" y="0"/>
            <a:ext cx="12192000" cy="6900863"/>
            <a:chOff x="0" y="-17"/>
            <a:chExt cx="5783" cy="4342"/>
          </a:xfrm>
        </p:grpSpPr>
        <p:grpSp>
          <p:nvGrpSpPr>
            <p:cNvPr id="26631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6633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34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35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632" name="Picture 31" descr="пгшлпгш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" descr="4642164_buratino_kopi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36" y="4706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7"/>
          <p:cNvSpPr>
            <a:spLocks noChangeArrowheads="1"/>
          </p:cNvSpPr>
          <p:nvPr/>
        </p:nvSpPr>
        <p:spPr bwMode="auto">
          <a:xfrm>
            <a:off x="1420813" y="817563"/>
            <a:ext cx="6430962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kk-KZ" sz="3200" b="1" i="1" dirty="0"/>
              <a:t>               </a:t>
            </a:r>
            <a:r>
              <a:rPr lang="kk-KZ" sz="3600" b="1" i="1" dirty="0"/>
              <a:t>Үйге тапсырма</a:t>
            </a:r>
            <a:r>
              <a:rPr lang="en-US" sz="3600" b="1" i="1" dirty="0"/>
              <a:t>:</a:t>
            </a:r>
          </a:p>
          <a:p>
            <a:pPr eaLnBrk="0" hangingPunct="0"/>
            <a:endParaRPr lang="kk-KZ" sz="3200" b="1" i="1" dirty="0"/>
          </a:p>
          <a:p>
            <a:pPr eaLnBrk="0" hangingPunct="0"/>
            <a:r>
              <a:rPr lang="kk-KZ" sz="3200" b="1" i="1" dirty="0"/>
              <a:t>Қуыршақ театрын мазмұндау.</a:t>
            </a:r>
          </a:p>
          <a:p>
            <a:pPr eaLnBrk="0" hangingPunct="0"/>
            <a:r>
              <a:rPr lang="en-US" sz="3200" b="1" i="1" dirty="0"/>
              <a:t>“</a:t>
            </a:r>
            <a:r>
              <a:rPr lang="kk-KZ" sz="3200" b="1" i="1" dirty="0"/>
              <a:t>Менің әжем осындай</a:t>
            </a:r>
            <a:r>
              <a:rPr lang="en-US" sz="3200" b="1" i="1" dirty="0"/>
              <a:t>“</a:t>
            </a:r>
            <a:r>
              <a:rPr lang="kk-KZ" sz="3200" b="1" i="1" dirty="0"/>
              <a:t> әнін жаттау.</a:t>
            </a:r>
            <a:endParaRPr lang="en-US" sz="3200" b="1" i="1" dirty="0"/>
          </a:p>
        </p:txBody>
      </p:sp>
      <p:pic>
        <p:nvPicPr>
          <p:cNvPr id="27651" name="Picture 19" descr=" картин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1113" y="611188"/>
            <a:ext cx="22891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1" descr="http://img0.liveinternet.ru/images/attach/c/0//53/191/53191833_50605815_salyutbe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20275" y="0"/>
            <a:ext cx="23717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3" name="Group 26"/>
          <p:cNvGrpSpPr>
            <a:grpSpLocks/>
          </p:cNvGrpSpPr>
          <p:nvPr/>
        </p:nvGrpSpPr>
        <p:grpSpPr bwMode="auto">
          <a:xfrm>
            <a:off x="0" y="0"/>
            <a:ext cx="12192000" cy="6900863"/>
            <a:chOff x="0" y="-17"/>
            <a:chExt cx="5783" cy="4342"/>
          </a:xfrm>
        </p:grpSpPr>
        <p:grpSp>
          <p:nvGrpSpPr>
            <p:cNvPr id="27654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7656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57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58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7655" name="Picture 31" descr="пгшлпгш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foncv_golubrassv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9" descr="05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61290">
            <a:off x="7854950" y="2205038"/>
            <a:ext cx="3671888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9" descr="05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35347">
            <a:off x="8283575" y="1900238"/>
            <a:ext cx="3671888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9" descr="05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85806">
            <a:off x="7308850" y="2205038"/>
            <a:ext cx="3671888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WordArt 9"/>
          <p:cNvSpPr>
            <a:spLocks noChangeArrowheads="1" noChangeShapeType="1" noTextEdit="1"/>
          </p:cNvSpPr>
          <p:nvPr/>
        </p:nvSpPr>
        <p:spPr bwMode="auto">
          <a:xfrm>
            <a:off x="1327150" y="4051300"/>
            <a:ext cx="4968875" cy="242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Музыка пәні мұғалімі </a:t>
            </a:r>
          </a:p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Султанова Жібек Олжағалиқызы</a:t>
            </a:r>
          </a:p>
          <a:p>
            <a:pPr algn="ctr"/>
            <a:endParaRPr lang="ru-RU" sz="2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28678" name="WordArt 2"/>
          <p:cNvSpPr>
            <a:spLocks noChangeArrowheads="1" noChangeShapeType="1" noTextEdit="1"/>
          </p:cNvSpPr>
          <p:nvPr/>
        </p:nvSpPr>
        <p:spPr bwMode="auto">
          <a:xfrm>
            <a:off x="2071688" y="433388"/>
            <a:ext cx="7993062" cy="28797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50000">
                      <a:srgbClr val="66FF33"/>
                    </a:gs>
                    <a:gs pos="100000">
                      <a:srgbClr val="FFFF66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Тыңдағандарыңызға рахмет!</a:t>
            </a:r>
          </a:p>
        </p:txBody>
      </p:sp>
      <p:pic>
        <p:nvPicPr>
          <p:cNvPr id="28679" name="Picture 7" descr="stars_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98642">
            <a:off x="0" y="0"/>
            <a:ext cx="2151063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7" descr="stars_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64087">
            <a:off x="9848850" y="0"/>
            <a:ext cx="2151063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1" descr="http://img0.liveinternet.ru/images/attach/c/0//53/191/53191833_50605815_salyutbel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20275" y="0"/>
            <a:ext cx="23717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82" name="Group 26"/>
          <p:cNvGrpSpPr>
            <a:grpSpLocks/>
          </p:cNvGrpSpPr>
          <p:nvPr/>
        </p:nvGrpSpPr>
        <p:grpSpPr bwMode="auto">
          <a:xfrm>
            <a:off x="0" y="0"/>
            <a:ext cx="12192000" cy="6900863"/>
            <a:chOff x="0" y="-17"/>
            <a:chExt cx="5783" cy="4342"/>
          </a:xfrm>
        </p:grpSpPr>
        <p:grpSp>
          <p:nvGrpSpPr>
            <p:cNvPr id="28684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8686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87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88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8685" name="Picture 31" descr="пгшлпгш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83" name="Picture 17" descr="0_19902_c8b871d5_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1788" y="3136900"/>
            <a:ext cx="256063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1"/>
          <p:cNvSpPr>
            <a:spLocks noChangeArrowheads="1" noChangeShapeType="1" noTextEdit="1"/>
          </p:cNvSpPr>
          <p:nvPr/>
        </p:nvSpPr>
        <p:spPr bwMode="auto">
          <a:xfrm>
            <a:off x="3473450" y="1522413"/>
            <a:ext cx="51847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600">
                <a:solidFill>
                  <a:srgbClr val="FF0000"/>
                </a:solidFill>
                <a:miter lim="800000"/>
                <a:headEnd/>
                <a:tailEnd/>
              </a:ln>
              <a:solidFill>
                <a:srgbClr val="800000">
                  <a:alpha val="50195"/>
                </a:srgbClr>
              </a:solidFill>
              <a:effectLst>
                <a:outerShdw dist="40186" dir="1096358" algn="ctr" rotWithShape="0">
                  <a:srgbClr val="9999FF"/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14339" name="Прямоугольник 6"/>
          <p:cNvSpPr>
            <a:spLocks noChangeArrowheads="1"/>
          </p:cNvSpPr>
          <p:nvPr/>
        </p:nvSpPr>
        <p:spPr bwMode="auto">
          <a:xfrm>
            <a:off x="3306763" y="2097088"/>
            <a:ext cx="60960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4400" i="1" dirty="0">
                <a:solidFill>
                  <a:srgbClr val="660033"/>
                </a:solidFill>
                <a:latin typeface="Times New Roman" pitchFamily="18" charset="0"/>
              </a:rPr>
              <a:t>Оқушыларға қуыршақ театрының тарихымен таныстыра отырып дүниеге қалай келгенін түсіндіру.</a:t>
            </a:r>
          </a:p>
        </p:txBody>
      </p:sp>
      <p:sp>
        <p:nvSpPr>
          <p:cNvPr id="14340" name="Прямоугольник 7"/>
          <p:cNvSpPr>
            <a:spLocks noChangeArrowheads="1"/>
          </p:cNvSpPr>
          <p:nvPr/>
        </p:nvSpPr>
        <p:spPr bwMode="auto">
          <a:xfrm>
            <a:off x="2463800" y="609600"/>
            <a:ext cx="42814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7200" i="1">
                <a:solidFill>
                  <a:srgbClr val="660033"/>
                </a:solidFill>
                <a:latin typeface="Times New Roman" pitchFamily="18" charset="0"/>
              </a:rPr>
              <a:t>Мақсаты</a:t>
            </a:r>
            <a:r>
              <a:rPr lang="en-US" sz="7200" i="1">
                <a:solidFill>
                  <a:srgbClr val="660033"/>
                </a:solidFill>
                <a:latin typeface="Times New Roman" pitchFamily="18" charset="0"/>
              </a:rPr>
              <a:t>:</a:t>
            </a:r>
            <a:endParaRPr lang="ru-RU" sz="7200" i="1">
              <a:latin typeface="Calibri" pitchFamily="34" charset="0"/>
            </a:endParaRPr>
          </a:p>
        </p:txBody>
      </p:sp>
      <p:pic>
        <p:nvPicPr>
          <p:cNvPr id="14341" name="Picture 26" descr="00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590" y="-461962"/>
            <a:ext cx="3656013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6" descr="00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3550" y="-563563"/>
            <a:ext cx="3398838" cy="258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3" name="Group 26"/>
          <p:cNvGrpSpPr>
            <a:grpSpLocks/>
          </p:cNvGrpSpPr>
          <p:nvPr/>
        </p:nvGrpSpPr>
        <p:grpSpPr bwMode="auto">
          <a:xfrm>
            <a:off x="0" y="0"/>
            <a:ext cx="12192000" cy="6900863"/>
            <a:chOff x="0" y="-17"/>
            <a:chExt cx="5783" cy="4342"/>
          </a:xfrm>
        </p:grpSpPr>
        <p:grpSp>
          <p:nvGrpSpPr>
            <p:cNvPr id="14344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4346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47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48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45" name="Picture 31" descr="пгшлпгш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7" descr="images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5"/>
          <p:cNvSpPr>
            <a:spLocks noGrp="1"/>
          </p:cNvSpPr>
          <p:nvPr>
            <p:ph type="ctrTitle"/>
          </p:nvPr>
        </p:nvSpPr>
        <p:spPr>
          <a:xfrm>
            <a:off x="1976438" y="576263"/>
            <a:ext cx="8931275" cy="5113337"/>
          </a:xfrm>
        </p:spPr>
        <p:txBody>
          <a:bodyPr/>
          <a:lstStyle/>
          <a:p>
            <a:pPr marL="838200" indent="-838200" eaLnBrk="1" hangingPunct="1"/>
            <a:r>
              <a:rPr lang="kk-KZ" sz="4000" b="1" i="1" dirty="0" smtClean="0"/>
              <a:t>Ұйымдастыру кезеңі</a:t>
            </a:r>
            <a:r>
              <a:rPr lang="en-US" sz="4000" b="1" i="1" dirty="0" smtClean="0"/>
              <a:t>:</a:t>
            </a:r>
            <a:r>
              <a:rPr lang="kk-KZ" sz="4000" b="1" i="1" dirty="0" smtClean="0"/>
              <a:t/>
            </a:r>
            <a:br>
              <a:rPr lang="kk-KZ" sz="4000" b="1" i="1" dirty="0" smtClean="0"/>
            </a:br>
            <a:r>
              <a:rPr lang="kk-KZ" sz="4000" b="1" i="1" dirty="0" smtClean="0"/>
              <a:t>Сәлеметсіздер ме?</a:t>
            </a:r>
            <a:br>
              <a:rPr lang="kk-KZ" sz="4000" b="1" i="1" dirty="0" smtClean="0"/>
            </a:br>
            <a:r>
              <a:rPr lang="kk-KZ" sz="4000" b="1" i="1" dirty="0" err="1" smtClean="0"/>
              <a:t>Сәлембердік</a:t>
            </a:r>
            <a:r>
              <a:rPr lang="kk-KZ" sz="4000" b="1" i="1" dirty="0" smtClean="0"/>
              <a:t> сізге!</a:t>
            </a:r>
            <a:br>
              <a:rPr lang="kk-KZ" sz="4000" b="1" i="1" dirty="0" smtClean="0"/>
            </a:br>
            <a:r>
              <a:rPr lang="kk-KZ" sz="4000" b="1" i="1" dirty="0" smtClean="0"/>
              <a:t>Ән сабағы сыйласын,</a:t>
            </a:r>
            <a:br>
              <a:rPr lang="kk-KZ" sz="4000" b="1" i="1" dirty="0" smtClean="0"/>
            </a:br>
            <a:r>
              <a:rPr lang="kk-KZ" sz="4000" b="1" i="1" dirty="0" smtClean="0"/>
              <a:t>Жарқын көңіл бізге.</a:t>
            </a:r>
            <a:br>
              <a:rPr lang="kk-KZ" sz="4000" b="1" i="1" dirty="0" smtClean="0"/>
            </a:br>
            <a:r>
              <a:rPr lang="kk-KZ" sz="4000" b="1" i="1" dirty="0" smtClean="0"/>
              <a:t>Сұлу, сазды әнім,</a:t>
            </a:r>
            <a:br>
              <a:rPr lang="kk-KZ" sz="4000" b="1" i="1" dirty="0" smtClean="0"/>
            </a:br>
            <a:r>
              <a:rPr lang="kk-KZ" sz="4000" b="1" i="1" dirty="0" smtClean="0"/>
              <a:t>Күймен жырлар сәнім.</a:t>
            </a:r>
            <a:br>
              <a:rPr lang="kk-KZ" sz="4000" b="1" i="1" dirty="0" smtClean="0"/>
            </a:br>
            <a:r>
              <a:rPr lang="kk-KZ" sz="4000" b="1" i="1" dirty="0" err="1" smtClean="0"/>
              <a:t>Өнерліге</a:t>
            </a:r>
            <a:r>
              <a:rPr lang="kk-KZ" sz="4000" b="1" i="1" dirty="0" smtClean="0"/>
              <a:t> құрметпен,</a:t>
            </a:r>
            <a:br>
              <a:rPr lang="kk-KZ" sz="4000" b="1" i="1" dirty="0" smtClean="0"/>
            </a:br>
            <a:r>
              <a:rPr lang="kk-KZ" sz="4000" b="1" i="1" dirty="0" smtClean="0"/>
              <a:t>Қол соғыңдар бәрің!</a:t>
            </a:r>
            <a:endParaRPr lang="en-US" sz="4000" b="1" i="1" dirty="0" smtClean="0"/>
          </a:p>
        </p:txBody>
      </p:sp>
      <p:pic>
        <p:nvPicPr>
          <p:cNvPr id="15363" name="Picture 27" descr="cvetok-5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595313"/>
            <a:ext cx="2462212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7" descr="cvetok-5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85400" y="3063875"/>
            <a:ext cx="2297113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5" name="Group 26"/>
          <p:cNvGrpSpPr>
            <a:grpSpLocks/>
          </p:cNvGrpSpPr>
          <p:nvPr/>
        </p:nvGrpSpPr>
        <p:grpSpPr bwMode="auto">
          <a:xfrm>
            <a:off x="0" y="0"/>
            <a:ext cx="12192000" cy="6900863"/>
            <a:chOff x="0" y="-17"/>
            <a:chExt cx="5783" cy="4342"/>
          </a:xfrm>
        </p:grpSpPr>
        <p:grpSp>
          <p:nvGrpSpPr>
            <p:cNvPr id="15367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5369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0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1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368" name="Picture 31" descr="пгшлпгш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6" name="Picture 12" descr="0_24b9a_a5bbe0bc_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773113"/>
            <a:ext cx="2787650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53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2814638" y="377825"/>
            <a:ext cx="1477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3600" b="1" i="1">
                <a:solidFill>
                  <a:srgbClr val="660033"/>
                </a:solidFill>
                <a:latin typeface="Times New Roman" pitchFamily="18" charset="0"/>
              </a:rPr>
              <a:t>Әдісі :</a:t>
            </a:r>
            <a:endParaRPr lang="ru-RU" sz="3600">
              <a:latin typeface="Calibri" pitchFamily="34" charset="0"/>
            </a:endParaRP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3222625" y="1169988"/>
            <a:ext cx="46085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3600" b="1" i="1">
                <a:solidFill>
                  <a:srgbClr val="000066"/>
                </a:solidFill>
                <a:latin typeface="Times New Roman" pitchFamily="18" charset="0"/>
              </a:rPr>
              <a:t>Баяндау,  ән  үйрену .</a:t>
            </a:r>
            <a:r>
              <a:rPr lang="ru-RU" sz="3600" b="1">
                <a:solidFill>
                  <a:srgbClr val="00006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2695575" y="1997075"/>
            <a:ext cx="2830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3600" b="1" i="1">
                <a:solidFill>
                  <a:srgbClr val="660033"/>
                </a:solidFill>
                <a:latin typeface="Times New Roman" pitchFamily="18" charset="0"/>
              </a:rPr>
              <a:t>Көрнекілігі :</a:t>
            </a:r>
            <a:r>
              <a:rPr lang="ru-RU" sz="3600">
                <a:solidFill>
                  <a:srgbClr val="6600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3222625" y="2682875"/>
            <a:ext cx="3886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3600" b="1" i="1">
                <a:solidFill>
                  <a:srgbClr val="000066"/>
                </a:solidFill>
                <a:latin typeface="Times New Roman" pitchFamily="18" charset="0"/>
              </a:rPr>
              <a:t>Слайд, суреттер. </a:t>
            </a:r>
            <a:endParaRPr lang="ru-RU" sz="3600">
              <a:latin typeface="Calibri" pitchFamily="34" charset="0"/>
            </a:endParaRPr>
          </a:p>
        </p:txBody>
      </p:sp>
      <p:sp>
        <p:nvSpPr>
          <p:cNvPr id="16390" name="Прямоугольник 6"/>
          <p:cNvSpPr>
            <a:spLocks noChangeArrowheads="1"/>
          </p:cNvSpPr>
          <p:nvPr/>
        </p:nvSpPr>
        <p:spPr bwMode="auto">
          <a:xfrm>
            <a:off x="2695575" y="3500438"/>
            <a:ext cx="2170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3600" b="1" i="1">
                <a:solidFill>
                  <a:srgbClr val="660033"/>
                </a:solidFill>
                <a:latin typeface="Times New Roman" pitchFamily="18" charset="0"/>
              </a:rPr>
              <a:t>Барысы :</a:t>
            </a:r>
            <a:r>
              <a:rPr lang="ru-RU" sz="3600">
                <a:solidFill>
                  <a:srgbClr val="6600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6391" name="Прямоугольник 7"/>
          <p:cNvSpPr>
            <a:spLocks noChangeArrowheads="1"/>
          </p:cNvSpPr>
          <p:nvPr/>
        </p:nvSpPr>
        <p:spPr bwMode="auto">
          <a:xfrm>
            <a:off x="3222625" y="4197350"/>
            <a:ext cx="6096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3600" b="1">
                <a:solidFill>
                  <a:srgbClr val="000066"/>
                </a:solidFill>
                <a:latin typeface="Times New Roman" pitchFamily="18" charset="0"/>
              </a:rPr>
              <a:t>І . Ұйымдастыру  кезеңі :  </a:t>
            </a:r>
          </a:p>
          <a:p>
            <a:r>
              <a:rPr lang="kk-KZ" sz="3600" b="1">
                <a:solidFill>
                  <a:srgbClr val="000066"/>
                </a:solidFill>
                <a:latin typeface="Times New Roman" pitchFamily="18" charset="0"/>
              </a:rPr>
              <a:t>ІІ . Үй  тапсырмасын  сұрау.</a:t>
            </a:r>
          </a:p>
          <a:p>
            <a:r>
              <a:rPr lang="kk-KZ" sz="3600" b="1">
                <a:solidFill>
                  <a:srgbClr val="000066"/>
                </a:solidFill>
                <a:latin typeface="Times New Roman" pitchFamily="18" charset="0"/>
              </a:rPr>
              <a:t>Сұрақтар  беру . </a:t>
            </a:r>
          </a:p>
        </p:txBody>
      </p:sp>
      <p:pic>
        <p:nvPicPr>
          <p:cNvPr id="16392" name="Picture 19" descr="Дракон и роз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" y="382588"/>
            <a:ext cx="26892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9" descr="Дракон и роз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625" y="3048000"/>
            <a:ext cx="291465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4" name="Group 26"/>
          <p:cNvGrpSpPr>
            <a:grpSpLocks/>
          </p:cNvGrpSpPr>
          <p:nvPr/>
        </p:nvGrpSpPr>
        <p:grpSpPr bwMode="auto">
          <a:xfrm>
            <a:off x="0" y="0"/>
            <a:ext cx="12192000" cy="6900863"/>
            <a:chOff x="0" y="-17"/>
            <a:chExt cx="5783" cy="4342"/>
          </a:xfrm>
        </p:grpSpPr>
        <p:grpSp>
          <p:nvGrpSpPr>
            <p:cNvPr id="16395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6397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98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99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396" name="Picture 31" descr="пгшлпгш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2813050" y="1428750"/>
            <a:ext cx="2298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2000" b="1" i="1">
                <a:solidFill>
                  <a:srgbClr val="660033"/>
                </a:solidFill>
                <a:latin typeface="Times New Roman" pitchFamily="18" charset="0"/>
              </a:rPr>
              <a:t>Үй  тапсырмасы :</a:t>
            </a:r>
            <a:r>
              <a:rPr lang="ru-RU" sz="2000">
                <a:solidFill>
                  <a:srgbClr val="6600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3222625" y="17986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3136900" y="1798638"/>
            <a:ext cx="453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2000" b="1" i="1">
                <a:solidFill>
                  <a:srgbClr val="660033"/>
                </a:solidFill>
                <a:latin typeface="Times New Roman" pitchFamily="18" charset="0"/>
              </a:rPr>
              <a:t>Эстрадалық – симфониялық оркестр.</a:t>
            </a:r>
            <a:endParaRPr lang="ru-RU" sz="200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66988" y="2352675"/>
            <a:ext cx="7272337" cy="2524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kk-KZ" sz="2000" b="1" i="1" dirty="0">
                <a:solidFill>
                  <a:srgbClr val="660033"/>
                </a:solidFill>
                <a:latin typeface="Times New Roman" panose="02020603050405020304" pitchFamily="18" charset="0"/>
                <a:cs typeface="+mn-cs"/>
              </a:rPr>
              <a:t>Мәскеу және Алматы қалаларында эстрадалық – симфониялық оркестр қай жылдары құрылды?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i="1" dirty="0">
                <a:solidFill>
                  <a:srgbClr val="660033"/>
                </a:solidFill>
                <a:latin typeface="Times New Roman" panose="02020603050405020304" pitchFamily="18" charset="0"/>
                <a:cs typeface="+mn-cs"/>
              </a:rPr>
              <a:t>2. Қазақстанда ашылған оркестрге не себепті тек қана кәсіби музыканттарды қабылдайды?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i="1" dirty="0">
                <a:solidFill>
                  <a:srgbClr val="660033"/>
                </a:solidFill>
                <a:latin typeface="Times New Roman" panose="02020603050405020304" pitchFamily="18" charset="0"/>
                <a:cs typeface="+mn-cs"/>
              </a:rPr>
              <a:t>3. Эстрадалық – симфониялық оркестр құрамы қандай музыкалық аспаптармен толықты?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i="1" dirty="0">
                <a:solidFill>
                  <a:srgbClr val="660033"/>
                </a:solidFill>
                <a:latin typeface="Times New Roman" panose="02020603050405020304" pitchFamily="18" charset="0"/>
                <a:cs typeface="+mn-cs"/>
              </a:rPr>
              <a:t>4. Эстрадалық – симфониялық оркестрді қай жерден естідің?</a:t>
            </a:r>
            <a:endParaRPr lang="ru-RU" sz="2000" dirty="0">
              <a:solidFill>
                <a:srgbClr val="660033"/>
              </a:solidFill>
              <a:latin typeface="Times New Roman" panose="020206030504050203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i="1" dirty="0">
                <a:solidFill>
                  <a:srgbClr val="660033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ru-RU" dirty="0">
                <a:solidFill>
                  <a:srgbClr val="660033"/>
                </a:solidFill>
                <a:latin typeface="Times New Roman" panose="02020603050405020304" pitchFamily="18" charset="0"/>
                <a:cs typeface="+mn-cs"/>
              </a:rPr>
              <a:t>     </a:t>
            </a:r>
          </a:p>
        </p:txBody>
      </p:sp>
      <p:grpSp>
        <p:nvGrpSpPr>
          <p:cNvPr id="17414" name="Group 26"/>
          <p:cNvGrpSpPr>
            <a:grpSpLocks/>
          </p:cNvGrpSpPr>
          <p:nvPr/>
        </p:nvGrpSpPr>
        <p:grpSpPr bwMode="auto">
          <a:xfrm>
            <a:off x="0" y="0"/>
            <a:ext cx="12192000" cy="6900863"/>
            <a:chOff x="0" y="-17"/>
            <a:chExt cx="5783" cy="4342"/>
          </a:xfrm>
        </p:grpSpPr>
        <p:grpSp>
          <p:nvGrpSpPr>
            <p:cNvPr id="17415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7417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18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19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416" name="Picture 31" descr="пгшлпгш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2543175" y="0"/>
            <a:ext cx="5981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6000" b="1">
                <a:solidFill>
                  <a:srgbClr val="660033"/>
                </a:solidFill>
                <a:latin typeface="Times New Roman" pitchFamily="18" charset="0"/>
              </a:rPr>
              <a:t>Ән Орындайық</a:t>
            </a:r>
            <a:r>
              <a:rPr lang="en-US" sz="6000" b="1">
                <a:solidFill>
                  <a:srgbClr val="660033"/>
                </a:solidFill>
                <a:latin typeface="Times New Roman" pitchFamily="18" charset="0"/>
              </a:rPr>
              <a:t>:</a:t>
            </a:r>
            <a:endParaRPr lang="ru-RU" sz="6000">
              <a:latin typeface="Calibri" pitchFamily="34" charset="0"/>
            </a:endParaRPr>
          </a:p>
        </p:txBody>
      </p:sp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4235450" y="1238250"/>
            <a:ext cx="40814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6000" b="1" i="1">
                <a:solidFill>
                  <a:srgbClr val="660033"/>
                </a:solidFill>
                <a:latin typeface="Times New Roman" pitchFamily="18" charset="0"/>
              </a:rPr>
              <a:t>Анажаным</a:t>
            </a:r>
            <a:endParaRPr lang="ru-RU" sz="6000" i="1">
              <a:latin typeface="Calibri" pitchFamily="34" charset="0"/>
            </a:endParaRPr>
          </a:p>
        </p:txBody>
      </p:sp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357188" y="2400300"/>
            <a:ext cx="1147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5400" b="1">
                <a:solidFill>
                  <a:srgbClr val="660033"/>
                </a:solidFill>
                <a:latin typeface="Times New Roman" pitchFamily="18" charset="0"/>
              </a:rPr>
              <a:t>Әні мен өлеңін жазған</a:t>
            </a:r>
            <a:r>
              <a:rPr lang="en-US" sz="5400" b="1">
                <a:solidFill>
                  <a:srgbClr val="660033"/>
                </a:solidFill>
                <a:latin typeface="Times New Roman" pitchFamily="18" charset="0"/>
              </a:rPr>
              <a:t>: </a:t>
            </a:r>
            <a:r>
              <a:rPr lang="kk-KZ" sz="5400" b="1">
                <a:solidFill>
                  <a:srgbClr val="660033"/>
                </a:solidFill>
                <a:latin typeface="Times New Roman" pitchFamily="18" charset="0"/>
              </a:rPr>
              <a:t>Б.Бейсенова</a:t>
            </a:r>
            <a:endParaRPr lang="ru-RU" sz="5400">
              <a:latin typeface="Calibri" pitchFamily="34" charset="0"/>
            </a:endParaRPr>
          </a:p>
        </p:txBody>
      </p:sp>
      <p:pic>
        <p:nvPicPr>
          <p:cNvPr id="18437" name="Picture 6" descr="C:\Documents and Settings\Loner\Мои документы\Мои рисунки\30_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9913" y="3170238"/>
            <a:ext cx="5105400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8" name="Group 26"/>
          <p:cNvGrpSpPr>
            <a:grpSpLocks/>
          </p:cNvGrpSpPr>
          <p:nvPr/>
        </p:nvGrpSpPr>
        <p:grpSpPr bwMode="auto">
          <a:xfrm>
            <a:off x="0" y="0"/>
            <a:ext cx="12192000" cy="6900863"/>
            <a:chOff x="0" y="-17"/>
            <a:chExt cx="5783" cy="4342"/>
          </a:xfrm>
        </p:grpSpPr>
        <p:grpSp>
          <p:nvGrpSpPr>
            <p:cNvPr id="18439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8441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2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3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440" name="Picture 31" descr="пгшлпгш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3389313" y="3282950"/>
            <a:ext cx="609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4800" b="1" i="1">
                <a:solidFill>
                  <a:srgbClr val="660033"/>
                </a:solidFill>
                <a:latin typeface="Times New Roman" pitchFamily="18" charset="0"/>
              </a:rPr>
              <a:t>Қуыршақ театры</a:t>
            </a: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4535488" y="687388"/>
            <a:ext cx="609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6000" b="1" i="1">
                <a:solidFill>
                  <a:srgbClr val="660033"/>
                </a:solidFill>
                <a:latin typeface="Times New Roman" pitchFamily="18" charset="0"/>
              </a:rPr>
              <a:t>Ақпанның бесі</a:t>
            </a: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3048000" y="1993900"/>
            <a:ext cx="6096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5400" b="1" i="1">
                <a:solidFill>
                  <a:srgbClr val="660033"/>
                </a:solidFill>
                <a:latin typeface="Times New Roman" pitchFamily="18" charset="0"/>
              </a:rPr>
              <a:t>Жаңа сабақ</a:t>
            </a:r>
            <a:r>
              <a:rPr lang="en-US" sz="5400" b="1" i="1">
                <a:solidFill>
                  <a:srgbClr val="660033"/>
                </a:solidFill>
                <a:latin typeface="Times New Roman" pitchFamily="18" charset="0"/>
              </a:rPr>
              <a:t>:</a:t>
            </a:r>
            <a:endParaRPr lang="kk-KZ" sz="5400" b="1" i="1">
              <a:solidFill>
                <a:srgbClr val="660033"/>
              </a:solidFill>
              <a:latin typeface="Times New Roman" pitchFamily="18" charset="0"/>
            </a:endParaRPr>
          </a:p>
        </p:txBody>
      </p:sp>
      <p:pic>
        <p:nvPicPr>
          <p:cNvPr id="19461" name="Picture 14" descr="C:\Users\User\Desktop\анимаций для слайда\bell-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838" y="609600"/>
            <a:ext cx="2605087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2" name="Group 26"/>
          <p:cNvGrpSpPr>
            <a:grpSpLocks/>
          </p:cNvGrpSpPr>
          <p:nvPr/>
        </p:nvGrpSpPr>
        <p:grpSpPr bwMode="auto">
          <a:xfrm>
            <a:off x="0" y="0"/>
            <a:ext cx="12192000" cy="6900863"/>
            <a:chOff x="0" y="-17"/>
            <a:chExt cx="5783" cy="4342"/>
          </a:xfrm>
        </p:grpSpPr>
        <p:grpSp>
          <p:nvGrpSpPr>
            <p:cNvPr id="19464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9466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67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68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9465" name="Picture 31" descr="пгшлпгш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63" name="Picture 11" descr="http://img0.liveinternet.ru/images/attach/c/0//53/191/53191833_50605815_salyutbel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45475" y="1355725"/>
            <a:ext cx="23717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c380dc219caea85417e50e3d6e93eafa_i-44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050" y="693738"/>
            <a:ext cx="452120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5" descr="p00000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9113" y="277813"/>
            <a:ext cx="3619500" cy="54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9"/>
          <p:cNvSpPr>
            <a:spLocks noChangeArrowheads="1"/>
          </p:cNvSpPr>
          <p:nvPr/>
        </p:nvSpPr>
        <p:spPr bwMode="auto">
          <a:xfrm>
            <a:off x="1693863" y="5227638"/>
            <a:ext cx="2992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kk-KZ" b="1" i="1">
                <a:solidFill>
                  <a:srgbClr val="660033"/>
                </a:solidFill>
              </a:rPr>
              <a:t>Орыстың петрушкасы.</a:t>
            </a:r>
            <a:endParaRPr lang="ru-RU" b="1" i="1">
              <a:solidFill>
                <a:srgbClr val="660033"/>
              </a:solidFill>
            </a:endParaRPr>
          </a:p>
        </p:txBody>
      </p:sp>
      <p:sp>
        <p:nvSpPr>
          <p:cNvPr id="20484" name="Rectangle 11"/>
          <p:cNvSpPr>
            <a:spLocks noChangeArrowheads="1"/>
          </p:cNvSpPr>
          <p:nvPr/>
        </p:nvSpPr>
        <p:spPr bwMode="auto">
          <a:xfrm>
            <a:off x="7378700" y="5807075"/>
            <a:ext cx="3160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kk-KZ" b="1" i="1">
                <a:solidFill>
                  <a:srgbClr val="660033"/>
                </a:solidFill>
              </a:rPr>
              <a:t>Француздың Полишинелі.</a:t>
            </a:r>
            <a:endParaRPr lang="ru-RU" b="1" i="1">
              <a:solidFill>
                <a:srgbClr val="660033"/>
              </a:solidFill>
            </a:endParaRPr>
          </a:p>
        </p:txBody>
      </p:sp>
      <p:grpSp>
        <p:nvGrpSpPr>
          <p:cNvPr id="20485" name="Group 26"/>
          <p:cNvGrpSpPr>
            <a:grpSpLocks/>
          </p:cNvGrpSpPr>
          <p:nvPr/>
        </p:nvGrpSpPr>
        <p:grpSpPr bwMode="auto">
          <a:xfrm>
            <a:off x="0" y="0"/>
            <a:ext cx="12192000" cy="6900863"/>
            <a:chOff x="0" y="-17"/>
            <a:chExt cx="5783" cy="4342"/>
          </a:xfrm>
        </p:grpSpPr>
        <p:grpSp>
          <p:nvGrpSpPr>
            <p:cNvPr id="20486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0488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89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0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487" name="Picture 31" descr="пгшлпгш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pulcinella__mi1h6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1950" y="365125"/>
            <a:ext cx="3459163" cy="51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5" descr="jdfCHL17I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0050" y="584200"/>
            <a:ext cx="3505200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1347788" y="5730875"/>
            <a:ext cx="3675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kk-KZ" b="1" i="1">
                <a:solidFill>
                  <a:srgbClr val="660033"/>
                </a:solidFill>
              </a:rPr>
              <a:t>Итальянның Пульчинелласы.</a:t>
            </a:r>
            <a:endParaRPr lang="ru-RU" b="1" i="1">
              <a:solidFill>
                <a:srgbClr val="660033"/>
              </a:solidFill>
            </a:endParaRP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7183438" y="5424488"/>
            <a:ext cx="2830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kk-KZ" b="1" i="1">
                <a:solidFill>
                  <a:srgbClr val="660033"/>
                </a:solidFill>
              </a:rPr>
              <a:t>Немістің Гансвурсты.</a:t>
            </a:r>
            <a:endParaRPr lang="ru-RU" b="1" i="1">
              <a:solidFill>
                <a:srgbClr val="660033"/>
              </a:solidFill>
            </a:endParaRPr>
          </a:p>
        </p:txBody>
      </p:sp>
      <p:grpSp>
        <p:nvGrpSpPr>
          <p:cNvPr id="21509" name="Group 26"/>
          <p:cNvGrpSpPr>
            <a:grpSpLocks/>
          </p:cNvGrpSpPr>
          <p:nvPr/>
        </p:nvGrpSpPr>
        <p:grpSpPr bwMode="auto">
          <a:xfrm>
            <a:off x="0" y="0"/>
            <a:ext cx="12192000" cy="6900863"/>
            <a:chOff x="0" y="-17"/>
            <a:chExt cx="5783" cy="4342"/>
          </a:xfrm>
        </p:grpSpPr>
        <p:grpSp>
          <p:nvGrpSpPr>
            <p:cNvPr id="21510" name="Group 2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21512" name="Picture 28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3" name="Picture 29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4" name="Picture 30" descr="пгшлпгш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511" name="Picture 31" descr="пгшлпгш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276</Words>
  <Application>Microsoft Office PowerPoint</Application>
  <PresentationFormat>Произвольный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Ұйымдастыру кезеңі: Сәлеметсіздер ме? Сәлембердік сізге! Ән сабағы сыйласын, Жарқын көңіл бізге. Сұлу, сазды әнім, Күймен жырлар сәнім. Өнерліге құрметпен, Қол соғыңдар бәрің!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  Ойлан тап!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</cp:lastModifiedBy>
  <cp:revision>15</cp:revision>
  <dcterms:created xsi:type="dcterms:W3CDTF">2015-02-03T18:27:46Z</dcterms:created>
  <dcterms:modified xsi:type="dcterms:W3CDTF">2018-03-16T10:00:38Z</dcterms:modified>
</cp:coreProperties>
</file>