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70" r:id="rId3"/>
    <p:sldId id="268" r:id="rId4"/>
    <p:sldId id="263" r:id="rId5"/>
    <p:sldId id="272" r:id="rId6"/>
    <p:sldId id="273" r:id="rId7"/>
    <p:sldId id="264" r:id="rId8"/>
    <p:sldId id="260" r:id="rId9"/>
    <p:sldId id="269" r:id="rId10"/>
    <p:sldId id="265" r:id="rId11"/>
    <p:sldId id="266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718" autoAdjust="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7F15-094A-4E02-AE80-8FA30CA60098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9B43-3EFD-4C49-A209-49510CA45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7F15-094A-4E02-AE80-8FA30CA60098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9B43-3EFD-4C49-A209-49510CA45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7F15-094A-4E02-AE80-8FA30CA60098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9B43-3EFD-4C49-A209-49510CA45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7F15-094A-4E02-AE80-8FA30CA60098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9B43-3EFD-4C49-A209-49510CA45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7F15-094A-4E02-AE80-8FA30CA60098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9B43-3EFD-4C49-A209-49510CA45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7F15-094A-4E02-AE80-8FA30CA60098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9B43-3EFD-4C49-A209-49510CA45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7F15-094A-4E02-AE80-8FA30CA60098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9B43-3EFD-4C49-A209-49510CA45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7F15-094A-4E02-AE80-8FA30CA60098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9B43-3EFD-4C49-A209-49510CA45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7F15-094A-4E02-AE80-8FA30CA60098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9B43-3EFD-4C49-A209-49510CA45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7F15-094A-4E02-AE80-8FA30CA60098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9B43-3EFD-4C49-A209-49510CA45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7F15-094A-4E02-AE80-8FA30CA60098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3A69B43-3EFD-4C49-A209-49510CA45F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767F15-094A-4E02-AE80-8FA30CA60098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A69B43-3EFD-4C49-A209-49510CA45F6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G:\&#1178;&#1072;&#1081;&#1088;&#1072;&#1090;%20&#1053;&#1201;&#1088;&#1090;&#1072;&#1089;%20&amp;%20&#1058;&#1257;&#1088;&#1077;&#1171;&#1072;&#1083;&#1080;%20&#1058;&#1257;&#1088;&#1077;&#1241;&#1083;&#1110;%20-%20&#1178;&#1072;&#1079;&#1072;&#1179;%20&#1179;&#1099;&#1079;&#1076;&#1072;&#1088;&#1099;%20(&#1050;&#1086;&#1085;&#1094;&#1077;&#1088;&#1090;%20&#1200;&#1083;&#1099;%20&#1076;&#1072;&#1083;&#1072;%20&#1073;&#1072;&#1083;&#1072;&#1089;&#1099;)%202015.mp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с двумя скругленными соседними углами 13"/>
          <p:cNvSpPr/>
          <p:nvPr/>
        </p:nvSpPr>
        <p:spPr>
          <a:xfrm>
            <a:off x="785786" y="285728"/>
            <a:ext cx="7643866" cy="642942"/>
          </a:xfrm>
          <a:prstGeom prst="round2Same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ҰЙЫМДАСТЫРУ КЕЗЕҢІ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ятиугольник 17"/>
          <p:cNvSpPr/>
          <p:nvPr/>
        </p:nvSpPr>
        <p:spPr>
          <a:xfrm>
            <a:off x="857224" y="1643050"/>
            <a:ext cx="5572164" cy="857256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Шаттық шеңбері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ятиугольник 18"/>
          <p:cNvSpPr/>
          <p:nvPr/>
        </p:nvSpPr>
        <p:spPr>
          <a:xfrm>
            <a:off x="857224" y="3000372"/>
            <a:ext cx="7572428" cy="857256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«Ыстық алақан» тренингісі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ятиугольник 19"/>
          <p:cNvSpPr/>
          <p:nvPr/>
        </p:nvSpPr>
        <p:spPr>
          <a:xfrm>
            <a:off x="857224" y="4500570"/>
            <a:ext cx="6500858" cy="857256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Топқа бөлу. «Мозайка» әдісі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heads_together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071546"/>
            <a:ext cx="216464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с двумя скругленными соседними углами 14"/>
          <p:cNvSpPr/>
          <p:nvPr/>
        </p:nvSpPr>
        <p:spPr>
          <a:xfrm>
            <a:off x="785786" y="285728"/>
            <a:ext cx="7643866" cy="642942"/>
          </a:xfrm>
          <a:prstGeom prst="round2Same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Вертикальный свиток 15"/>
          <p:cNvSpPr/>
          <p:nvPr/>
        </p:nvSpPr>
        <p:spPr>
          <a:xfrm>
            <a:off x="285720" y="1714488"/>
            <a:ext cx="2643206" cy="3636000"/>
          </a:xfrm>
          <a:prstGeom prst="verticalScroll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7C80"/>
              </a:solidFill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2975531" y="1753871"/>
            <a:ext cx="2643206" cy="3636000"/>
          </a:xfrm>
          <a:prstGeom prst="verticalScrol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5857884" y="1785926"/>
            <a:ext cx="2643206" cy="3636000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F:\ашық сабақ\смайлик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496"/>
            <a:ext cx="1714512" cy="1428750"/>
          </a:xfrm>
          <a:prstGeom prst="rect">
            <a:avLst/>
          </a:prstGeom>
          <a:noFill/>
        </p:spPr>
      </p:pic>
      <p:pic>
        <p:nvPicPr>
          <p:cNvPr id="1027" name="Picture 3" descr="F:\ашық сабақ\смайлик\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857496"/>
            <a:ext cx="1571636" cy="1428750"/>
          </a:xfrm>
          <a:prstGeom prst="rect">
            <a:avLst/>
          </a:prstGeom>
          <a:noFill/>
        </p:spPr>
      </p:pic>
      <p:pic>
        <p:nvPicPr>
          <p:cNvPr id="1028" name="Picture 4" descr="F:\ашық сабақ\смайлик\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2857496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428728" y="1500174"/>
            <a:ext cx="60869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 тапсырмасы: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47664" y="2636912"/>
            <a:ext cx="64087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dirty="0">
                <a:solidFill>
                  <a:srgbClr val="002060"/>
                </a:solidFill>
                <a:latin typeface="Times New Roman"/>
                <a:ea typeface="Times New Roman"/>
              </a:rPr>
              <a:t>«Қазақтың қыздары», </a:t>
            </a:r>
            <a:endParaRPr lang="kk-KZ" sz="3600" b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/>
            <a:r>
              <a:rPr lang="kk-KZ" sz="36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«</a:t>
            </a:r>
            <a:r>
              <a:rPr lang="kk-KZ" sz="3600" b="1" dirty="0">
                <a:solidFill>
                  <a:srgbClr val="002060"/>
                </a:solidFill>
                <a:latin typeface="Times New Roman"/>
                <a:ea typeface="Times New Roman"/>
              </a:rPr>
              <a:t>Қазақ тәрбиесі» туралы мақал-мәтелдер тауып, жаттап келу.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14348" y="1500174"/>
            <a:ext cx="76438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052736"/>
            <a:ext cx="7848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400" dirty="0">
                <a:solidFill>
                  <a:srgbClr val="0000FF"/>
                </a:solidFill>
                <a:latin typeface="Times New Roman"/>
                <a:ea typeface="Times New Roman"/>
              </a:rPr>
              <a:t>Қ</a:t>
            </a:r>
            <a:r>
              <a:rPr lang="kk-KZ" sz="4400" dirty="0" smtClean="0">
                <a:solidFill>
                  <a:srgbClr val="0000FF"/>
                </a:solidFill>
                <a:latin typeface="Times New Roman"/>
                <a:ea typeface="Times New Roman"/>
              </a:rPr>
              <a:t>азақ </a:t>
            </a:r>
            <a:r>
              <a:rPr lang="kk-KZ" sz="4400" dirty="0">
                <a:solidFill>
                  <a:srgbClr val="0000FF"/>
                </a:solidFill>
                <a:latin typeface="Times New Roman"/>
                <a:ea typeface="Times New Roman"/>
              </a:rPr>
              <a:t>қызының бойындағы ұлттық дәстүрімізге сай әдептілік, көріктілік, ептілік, инабаттылық, сұлулық сияқты қасиеттер бойларыңызда табыла берсін!</a:t>
            </a:r>
            <a:endParaRPr lang="ru-RU" sz="4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2844" y="1000108"/>
            <a:ext cx="738664" cy="6186309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lvl="0" algn="ctr"/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pPr lvl="0" algn="ctr"/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Ү</a:t>
            </a:r>
          </a:p>
          <a:p>
            <a:pPr lvl="0" algn="ctr"/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pPr lvl="0" algn="ctr"/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pPr lvl="0" algn="ctr"/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  <a:p>
            <a:pPr lvl="0" algn="ctr"/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і </a:t>
            </a:r>
          </a:p>
          <a:p>
            <a:pPr lvl="0" algn="ctr"/>
            <a:endParaRPr lang="kk-KZ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 lvl="0" algn="ctr"/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Ұ</a:t>
            </a:r>
          </a:p>
          <a:p>
            <a:pPr lvl="0" algn="ctr"/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pPr lvl="0" algn="ctr"/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lvl="0" algn="ctr"/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</a:t>
            </a:r>
          </a:p>
          <a:p>
            <a:pPr lvl="0" algn="ctr"/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pPr lvl="0" algn="ctr"/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lvl="0" algn="ctr"/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pPr lvl="0" algn="ctr"/>
            <a:endParaRPr lang="kk-KZ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с двумя скругленными соседними углами 13"/>
          <p:cNvSpPr/>
          <p:nvPr/>
        </p:nvSpPr>
        <p:spPr>
          <a:xfrm>
            <a:off x="785786" y="285728"/>
            <a:ext cx="7643866" cy="642942"/>
          </a:xfrm>
          <a:prstGeom prst="round2Same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ҚЫЗЫҒУШЫЛЫҚТЫ ОЯТУ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лок-схема: ручное управление 2"/>
          <p:cNvSpPr/>
          <p:nvPr/>
        </p:nvSpPr>
        <p:spPr>
          <a:xfrm>
            <a:off x="683568" y="1124744"/>
            <a:ext cx="7992888" cy="792088"/>
          </a:xfrm>
          <a:prstGeom prst="flowChartManualOperati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Бейнероликті</a:t>
            </a:r>
            <a:r>
              <a:rPr lang="kk-KZ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тамашалаймыз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2446" y="2060848"/>
            <a:ext cx="802003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</a:t>
            </a:r>
            <a:r>
              <a:rPr lang="kk-KZ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kk-KZ" sz="32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Бейнероликте </a:t>
            </a:r>
            <a:r>
              <a:rPr lang="kk-KZ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кімдерді тамашаладық? </a:t>
            </a:r>
            <a:endParaRPr lang="en-US" sz="3200" dirty="0" smtClean="0">
              <a:solidFill>
                <a:srgbClr val="0000FF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</a:t>
            </a:r>
            <a:r>
              <a:rPr lang="kk-KZ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kk-KZ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Бейнероликтегі әншілердің аты-жөндерін </a:t>
            </a:r>
            <a:endParaRPr lang="ru-RU" sz="3200" dirty="0">
              <a:solidFill>
                <a:srgbClr val="0000FF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білесіңдер ме?</a:t>
            </a:r>
            <a:endParaRPr lang="ru-RU" sz="3200" dirty="0">
              <a:solidFill>
                <a:srgbClr val="0000FF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</a:t>
            </a:r>
            <a:r>
              <a:rPr lang="kk-KZ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Өлеңді тыңдау барысында әншілер қандай </a:t>
            </a:r>
            <a:endParaRPr lang="ru-RU" sz="3200" dirty="0">
              <a:solidFill>
                <a:srgbClr val="0000FF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тақырыпта ән шырқады деп </a:t>
            </a:r>
            <a:r>
              <a:rPr lang="kk-KZ" sz="32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ойлайсыңдар?</a:t>
            </a:r>
            <a:endParaRPr lang="en-US" sz="3200" dirty="0" smtClean="0">
              <a:solidFill>
                <a:srgbClr val="0000FF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</a:t>
            </a:r>
            <a:r>
              <a:rPr lang="kk-KZ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kk-KZ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Өлеңде қандай қазақ қыздарының 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</a:t>
            </a:r>
            <a:r>
              <a:rPr lang="kk-KZ" sz="32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есімдері естерінде </a:t>
            </a:r>
            <a:r>
              <a:rPr lang="kk-KZ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қалды?</a:t>
            </a:r>
            <a:endParaRPr lang="ru-RU" sz="3200" dirty="0">
              <a:solidFill>
                <a:srgbClr val="0000FF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 </a:t>
            </a:r>
            <a:r>
              <a:rPr lang="kk-KZ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Қалай ойлайсыздар бүгінгі сабағымыздың </a:t>
            </a:r>
            <a:endParaRPr lang="ru-RU" sz="3200" dirty="0">
              <a:solidFill>
                <a:srgbClr val="0000FF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</a:t>
            </a:r>
            <a:r>
              <a:rPr lang="kk-KZ" sz="32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тақырыбы </a:t>
            </a:r>
            <a:r>
              <a:rPr lang="kk-KZ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қалай аталуы мүмкін?</a:t>
            </a:r>
            <a:endParaRPr lang="ru-RU" sz="3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с двумя скругленными соседними углами 13"/>
          <p:cNvSpPr/>
          <p:nvPr/>
        </p:nvSpPr>
        <p:spPr>
          <a:xfrm>
            <a:off x="785786" y="285728"/>
            <a:ext cx="7643866" cy="642942"/>
          </a:xfrm>
          <a:prstGeom prst="round2Same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kk-KZ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АБАҚТЫҢ ТАҚЫРЫБЫ: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988840"/>
            <a:ext cx="75283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k-KZ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Ақпанның он тоғызы</a:t>
            </a:r>
          </a:p>
          <a:p>
            <a:pPr lvl="0" algn="ctr"/>
            <a:r>
              <a:rPr lang="kk-KZ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Сынып жұмысы</a:t>
            </a:r>
          </a:p>
          <a:p>
            <a:pPr lvl="0" algn="ctr"/>
            <a:r>
              <a:rPr lang="kk-KZ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Қыз-қадірлі қонақ</a:t>
            </a:r>
          </a:p>
        </p:txBody>
      </p:sp>
    </p:spTree>
    <p:extLst>
      <p:ext uri="{BB962C8B-B14F-4D97-AF65-F5344CB8AC3E}">
        <p14:creationId xmlns:p14="http://schemas.microsoft.com/office/powerpoint/2010/main" val="116026131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с двумя скругленными соседними углами 13"/>
          <p:cNvSpPr/>
          <p:nvPr/>
        </p:nvSpPr>
        <p:spPr>
          <a:xfrm>
            <a:off x="785786" y="285728"/>
            <a:ext cx="7643866" cy="642942"/>
          </a:xfrm>
          <a:prstGeom prst="round2Same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МАҒЫНАНЫ  ТАНУ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857224" y="1643050"/>
            <a:ext cx="7143800" cy="857256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Мәтінмен жұмыс.</a:t>
            </a:r>
          </a:p>
          <a:p>
            <a:pPr algn="ctr"/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«Конверт сұрақ» стратегиясы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71"/>
          <p:cNvSpPr txBox="1">
            <a:spLocks noChangeArrowheads="1"/>
          </p:cNvSpPr>
          <p:nvPr/>
        </p:nvSpPr>
        <p:spPr bwMode="auto">
          <a:xfrm>
            <a:off x="628659" y="3435064"/>
            <a:ext cx="1714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3-тапсырма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71"/>
          <p:cNvSpPr txBox="1">
            <a:spLocks noChangeArrowheads="1"/>
          </p:cNvSpPr>
          <p:nvPr/>
        </p:nvSpPr>
        <p:spPr bwMode="auto">
          <a:xfrm>
            <a:off x="3571868" y="3034954"/>
            <a:ext cx="1714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1-тапсырма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71"/>
          <p:cNvSpPr txBox="1">
            <a:spLocks noChangeArrowheads="1"/>
          </p:cNvSpPr>
          <p:nvPr/>
        </p:nvSpPr>
        <p:spPr bwMode="auto">
          <a:xfrm>
            <a:off x="6588224" y="3530685"/>
            <a:ext cx="1714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2-тапсырма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143240" y="3449358"/>
            <a:ext cx="2571768" cy="1656184"/>
            <a:chOff x="357158" y="4653136"/>
            <a:chExt cx="2571768" cy="1656184"/>
          </a:xfrm>
          <a:solidFill>
            <a:schemeClr val="tx2">
              <a:lumMod val="90000"/>
            </a:schemeClr>
          </a:solidFill>
        </p:grpSpPr>
        <p:sp>
          <p:nvSpPr>
            <p:cNvPr id="2" name="Прямоугольник 1"/>
            <p:cNvSpPr/>
            <p:nvPr/>
          </p:nvSpPr>
          <p:spPr>
            <a:xfrm>
              <a:off x="357158" y="4653136"/>
              <a:ext cx="2571768" cy="165618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" name="Прямая соединительная линия 3"/>
            <p:cNvCxnSpPr/>
            <p:nvPr/>
          </p:nvCxnSpPr>
          <p:spPr>
            <a:xfrm>
              <a:off x="357158" y="4661306"/>
              <a:ext cx="2571768" cy="1648014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357158" y="4661306"/>
              <a:ext cx="2571768" cy="1648014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15"/>
          <p:cNvGrpSpPr/>
          <p:nvPr/>
        </p:nvGrpSpPr>
        <p:grpSpPr>
          <a:xfrm>
            <a:off x="6084168" y="3933056"/>
            <a:ext cx="2571768" cy="1656184"/>
            <a:chOff x="357158" y="4653136"/>
            <a:chExt cx="2571768" cy="1656184"/>
          </a:xfrm>
          <a:solidFill>
            <a:schemeClr val="tx2">
              <a:lumMod val="90000"/>
            </a:schemeClr>
          </a:solidFill>
        </p:grpSpPr>
        <p:sp>
          <p:nvSpPr>
            <p:cNvPr id="17" name="Прямоугольник 16"/>
            <p:cNvSpPr/>
            <p:nvPr/>
          </p:nvSpPr>
          <p:spPr>
            <a:xfrm>
              <a:off x="357158" y="4653136"/>
              <a:ext cx="2571768" cy="165618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357158" y="4661306"/>
              <a:ext cx="2571768" cy="1648014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357158" y="4661306"/>
              <a:ext cx="2571768" cy="1648014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>
            <a:off x="200032" y="3861048"/>
            <a:ext cx="2571768" cy="1656184"/>
            <a:chOff x="357158" y="4653136"/>
            <a:chExt cx="2571768" cy="1656184"/>
          </a:xfrm>
          <a:solidFill>
            <a:schemeClr val="tx2">
              <a:lumMod val="90000"/>
            </a:schemeClr>
          </a:solidFill>
        </p:grpSpPr>
        <p:sp>
          <p:nvSpPr>
            <p:cNvPr id="26" name="Прямоугольник 25"/>
            <p:cNvSpPr/>
            <p:nvPr/>
          </p:nvSpPr>
          <p:spPr>
            <a:xfrm>
              <a:off x="357158" y="4653136"/>
              <a:ext cx="2571768" cy="165618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>
              <a:off x="357158" y="4661306"/>
              <a:ext cx="2571768" cy="1648014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V="1">
              <a:off x="357158" y="4661306"/>
              <a:ext cx="2571768" cy="1648014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1111454" y="3911217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25421" y="3462960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95590" y="3965865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с двумя скругленными соседними углами 13"/>
          <p:cNvSpPr/>
          <p:nvPr/>
        </p:nvSpPr>
        <p:spPr>
          <a:xfrm>
            <a:off x="785786" y="285728"/>
            <a:ext cx="7643866" cy="642942"/>
          </a:xfrm>
          <a:prstGeom prst="round2Same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МАҒЫНАНЫ  ТАНУ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1071538" y="1142984"/>
            <a:ext cx="7143800" cy="857256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Конверттегі тапсырма сұрақтары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71"/>
          <p:cNvSpPr txBox="1">
            <a:spLocks noChangeArrowheads="1"/>
          </p:cNvSpPr>
          <p:nvPr/>
        </p:nvSpPr>
        <p:spPr bwMode="auto">
          <a:xfrm>
            <a:off x="628659" y="3435064"/>
            <a:ext cx="1714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3-тапсырма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71"/>
          <p:cNvSpPr txBox="1">
            <a:spLocks noChangeArrowheads="1"/>
          </p:cNvSpPr>
          <p:nvPr/>
        </p:nvSpPr>
        <p:spPr bwMode="auto">
          <a:xfrm>
            <a:off x="3571868" y="3034954"/>
            <a:ext cx="1714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1-тапсырма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71"/>
          <p:cNvSpPr txBox="1">
            <a:spLocks noChangeArrowheads="1"/>
          </p:cNvSpPr>
          <p:nvPr/>
        </p:nvSpPr>
        <p:spPr bwMode="auto">
          <a:xfrm>
            <a:off x="6588224" y="3530685"/>
            <a:ext cx="1714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2-тапсырма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6"/>
          <p:cNvGrpSpPr/>
          <p:nvPr/>
        </p:nvGrpSpPr>
        <p:grpSpPr>
          <a:xfrm>
            <a:off x="3143240" y="3449358"/>
            <a:ext cx="2571768" cy="1656184"/>
            <a:chOff x="357158" y="4653136"/>
            <a:chExt cx="2571768" cy="1656184"/>
          </a:xfrm>
          <a:solidFill>
            <a:schemeClr val="tx2">
              <a:lumMod val="90000"/>
            </a:schemeClr>
          </a:solidFill>
        </p:grpSpPr>
        <p:sp>
          <p:nvSpPr>
            <p:cNvPr id="2" name="Прямоугольник 1"/>
            <p:cNvSpPr/>
            <p:nvPr/>
          </p:nvSpPr>
          <p:spPr>
            <a:xfrm>
              <a:off x="357158" y="4653136"/>
              <a:ext cx="2571768" cy="165618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" name="Прямая соединительная линия 3"/>
            <p:cNvCxnSpPr/>
            <p:nvPr/>
          </p:nvCxnSpPr>
          <p:spPr>
            <a:xfrm>
              <a:off x="357158" y="4661306"/>
              <a:ext cx="2571768" cy="1648014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357158" y="4661306"/>
              <a:ext cx="2571768" cy="1648014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Группа 15"/>
          <p:cNvGrpSpPr/>
          <p:nvPr/>
        </p:nvGrpSpPr>
        <p:grpSpPr>
          <a:xfrm>
            <a:off x="6084168" y="3933056"/>
            <a:ext cx="2571768" cy="1656184"/>
            <a:chOff x="357158" y="4653136"/>
            <a:chExt cx="2571768" cy="1656184"/>
          </a:xfrm>
          <a:solidFill>
            <a:schemeClr val="tx2">
              <a:lumMod val="90000"/>
            </a:schemeClr>
          </a:solidFill>
        </p:grpSpPr>
        <p:sp>
          <p:nvSpPr>
            <p:cNvPr id="17" name="Прямоугольник 16"/>
            <p:cNvSpPr/>
            <p:nvPr/>
          </p:nvSpPr>
          <p:spPr>
            <a:xfrm>
              <a:off x="357158" y="4653136"/>
              <a:ext cx="2571768" cy="165618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357158" y="4661306"/>
              <a:ext cx="2571768" cy="1648014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357158" y="4661306"/>
              <a:ext cx="2571768" cy="1648014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24"/>
          <p:cNvGrpSpPr/>
          <p:nvPr/>
        </p:nvGrpSpPr>
        <p:grpSpPr>
          <a:xfrm>
            <a:off x="200032" y="3861048"/>
            <a:ext cx="2571768" cy="1656184"/>
            <a:chOff x="357158" y="4653136"/>
            <a:chExt cx="2571768" cy="1656184"/>
          </a:xfrm>
          <a:solidFill>
            <a:schemeClr val="tx2">
              <a:lumMod val="90000"/>
            </a:schemeClr>
          </a:solidFill>
        </p:grpSpPr>
        <p:sp>
          <p:nvSpPr>
            <p:cNvPr id="26" name="Прямоугольник 25"/>
            <p:cNvSpPr/>
            <p:nvPr/>
          </p:nvSpPr>
          <p:spPr>
            <a:xfrm>
              <a:off x="357158" y="4653136"/>
              <a:ext cx="2571768" cy="165618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>
              <a:off x="357158" y="4661306"/>
              <a:ext cx="2571768" cy="1648014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V="1">
              <a:off x="357158" y="4661306"/>
              <a:ext cx="2571768" cy="1648014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1111454" y="3911217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25421" y="3462960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95590" y="3965865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с двумя скругленными соседними углами 13"/>
          <p:cNvSpPr/>
          <p:nvPr/>
        </p:nvSpPr>
        <p:spPr>
          <a:xfrm>
            <a:off x="785786" y="285728"/>
            <a:ext cx="7643866" cy="642942"/>
          </a:xfrm>
          <a:prstGeom prst="round2Same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МАҒЫНАНЫ  ТАНУ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1071538" y="1142984"/>
            <a:ext cx="7143800" cy="857256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Грамматикалық жұмыс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2276872"/>
            <a:ext cx="8712968" cy="12241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0"/>
              </a:spcAft>
            </a:pPr>
            <a:r>
              <a:rPr lang="kk-KZ" sz="2800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  <a:t>1. </a:t>
            </a:r>
            <a:r>
              <a:rPr lang="kk-KZ" sz="3200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  <a:t>Тойларда </a:t>
            </a:r>
            <a:r>
              <a:rPr lang="kk-KZ" sz="3200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  <a:t>қыз баланы əр уақытта сыйлы орынға отырғызған.     </a:t>
            </a:r>
            <a:endParaRPr lang="ru-RU" sz="3200" dirty="0">
              <a:solidFill>
                <a:srgbClr val="0000FF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06488" y="3645024"/>
            <a:ext cx="8685991" cy="12241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0"/>
              </a:spcAft>
            </a:pPr>
            <a:r>
              <a:rPr lang="kk-KZ" sz="2800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  <a:t>2. Қазақ </a:t>
            </a:r>
            <a:r>
              <a:rPr lang="kk-KZ" sz="2800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  <a:t>халқының мақалында үлкен философиялық ой жатыр. </a:t>
            </a:r>
            <a:endParaRPr lang="ru-RU" sz="2800" dirty="0">
              <a:solidFill>
                <a:srgbClr val="0000FF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28326" y="5013176"/>
            <a:ext cx="8664153" cy="12241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0"/>
              </a:spcAft>
            </a:pPr>
            <a:r>
              <a:rPr lang="kk-KZ" sz="2800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  <a:t>3. Қазақ </a:t>
            </a:r>
            <a:r>
              <a:rPr lang="kk-KZ" sz="2800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  <a:t>отбасында қыз бала тəрбиесінің ұл бала тəрбиесіне қарағанда көп ерекшеліктері бар. </a:t>
            </a:r>
            <a:endParaRPr lang="ru-RU" sz="2800" dirty="0">
              <a:solidFill>
                <a:srgbClr val="0000FF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590312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с двумя скругленными соседними углами 13"/>
          <p:cNvSpPr/>
          <p:nvPr/>
        </p:nvSpPr>
        <p:spPr>
          <a:xfrm>
            <a:off x="785786" y="285728"/>
            <a:ext cx="7643866" cy="642942"/>
          </a:xfrm>
          <a:prstGeom prst="round2Same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МАҒЫНАНЫ  ТАНУ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ятиугольник 19"/>
          <p:cNvSpPr/>
          <p:nvPr/>
        </p:nvSpPr>
        <p:spPr>
          <a:xfrm>
            <a:off x="611560" y="1285860"/>
            <a:ext cx="8136904" cy="1143008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Топтық тапсырма</a:t>
            </a:r>
          </a:p>
          <a:p>
            <a:pPr algn="ctr"/>
            <a:r>
              <a:rPr lang="kk-KZ" sz="36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«</a:t>
            </a:r>
            <a:r>
              <a:rPr lang="kk-KZ" sz="3600" dirty="0">
                <a:solidFill>
                  <a:srgbClr val="FF0000"/>
                </a:solidFill>
                <a:latin typeface="Times New Roman"/>
                <a:ea typeface="Times New Roman"/>
              </a:rPr>
              <a:t>Қазақ қызының бойындағы өнер»</a:t>
            </a:r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43240" y="2714620"/>
            <a:ext cx="5072098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Би билейді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Штриховая стрелка вправо 24"/>
          <p:cNvSpPr/>
          <p:nvPr/>
        </p:nvSpPr>
        <p:spPr>
          <a:xfrm>
            <a:off x="428596" y="2428868"/>
            <a:ext cx="2428892" cy="1285884"/>
          </a:xfrm>
          <a:prstGeom prst="strip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1-топ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Штриховая стрелка вправо 34"/>
          <p:cNvSpPr/>
          <p:nvPr/>
        </p:nvSpPr>
        <p:spPr>
          <a:xfrm>
            <a:off x="428596" y="3786190"/>
            <a:ext cx="2428892" cy="1285884"/>
          </a:xfrm>
          <a:prstGeom prst="strip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2-топ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Штриховая стрелка вправо 35"/>
          <p:cNvSpPr/>
          <p:nvPr/>
        </p:nvSpPr>
        <p:spPr>
          <a:xfrm>
            <a:off x="428596" y="5143512"/>
            <a:ext cx="2428892" cy="1285884"/>
          </a:xfrm>
          <a:prstGeom prst="strip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3-топ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214678" y="4071942"/>
            <a:ext cx="5072098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kk-KZ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Өрнек ояды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214678" y="5429264"/>
            <a:ext cx="5072098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Ән шырқайды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/>
          <p:nvPr/>
        </p:nvSpPr>
        <p:spPr>
          <a:xfrm>
            <a:off x="2571736" y="2928934"/>
            <a:ext cx="4000528" cy="178595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 қыздары қандай болуы керек?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с двумя скругленными соседними углами 14"/>
          <p:cNvSpPr/>
          <p:nvPr/>
        </p:nvSpPr>
        <p:spPr>
          <a:xfrm>
            <a:off x="785786" y="285728"/>
            <a:ext cx="7643866" cy="642942"/>
          </a:xfrm>
          <a:prstGeom prst="round2Same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ОЙ  ТОЛҒАНЫС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rot="10800000">
            <a:off x="1500166" y="3857628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572264" y="3786190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2357422" y="4500570"/>
            <a:ext cx="1000132" cy="1000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>
            <a:off x="2428860" y="2285992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 flipH="1" flipV="1">
            <a:off x="4143372" y="242886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4179091" y="5179231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H="1">
            <a:off x="5679289" y="4607727"/>
            <a:ext cx="1000132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5857884" y="2357430"/>
            <a:ext cx="1000132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875242" y="2285992"/>
            <a:ext cx="779098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6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КЕРІ</a:t>
            </a:r>
            <a:r>
              <a:rPr lang="kk-KZ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6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БАЙЛАНЫС</a:t>
            </a:r>
            <a:endParaRPr lang="ru-RU" sz="6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7150" y="3857628"/>
            <a:ext cx="467788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«Шаңырақ» 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459</TotalTime>
  <Words>241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Учитель</cp:lastModifiedBy>
  <cp:revision>53</cp:revision>
  <dcterms:created xsi:type="dcterms:W3CDTF">2015-02-17T14:49:36Z</dcterms:created>
  <dcterms:modified xsi:type="dcterms:W3CDTF">2016-02-13T06:12:34Z</dcterms:modified>
</cp:coreProperties>
</file>