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68" r:id="rId4"/>
    <p:sldId id="257" r:id="rId5"/>
    <p:sldId id="266" r:id="rId6"/>
    <p:sldId id="271" r:id="rId7"/>
    <p:sldId id="264" r:id="rId8"/>
    <p:sldId id="267" r:id="rId9"/>
    <p:sldId id="270" r:id="rId10"/>
    <p:sldId id="265" r:id="rId11"/>
    <p:sldId id="263" r:id="rId12"/>
    <p:sldId id="269" r:id="rId13"/>
    <p:sldId id="262" r:id="rId14"/>
    <p:sldId id="272" r:id="rId15"/>
    <p:sldId id="261" r:id="rId16"/>
    <p:sldId id="260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67FE9B-8A7B-49CE-A734-AF54B6DD0BB2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43ED53-CECB-479A-8F61-77530542D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72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861B8F-D158-462E-B0EC-9C58BE4702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017512-5FE9-4701-BB00-68E3FAA0C7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24976-27BD-47A6-B941-3D5D6D31A3D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C663AF-8F25-4BB4-A2E6-B83A2CABF5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EC2FA3-45D1-4070-B422-ADCDBA6816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4F9CFF-9DA9-4492-ADE0-5963924FB8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13B620-7E57-42C3-B129-BEBE7774BF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D3A4A-BC58-4C5F-A80D-6843F8B322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463B76-DCF3-4ED0-8760-79AE0B5ACB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6519B-855C-4488-9DEA-85FCA8FAC4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6467B2-18D8-40F2-8EDB-E00D5CECBA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4FA982-460B-4063-A61D-9D80954558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4AEC24-FBB2-46A1-931D-963D20ADC0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DEEE33-4FF4-4A83-BC1F-0FA8CDD024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761AA-62C8-49CB-B875-43E4270FA0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5CDAEF-BB64-41D1-A50C-C720F284DB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BCA687-3183-4121-BA37-82B50A8A48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5F44B-2931-4EA8-9D11-A317AD84F253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D424-C849-48E2-9FF1-9BB8B5C95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C724-1E6A-440B-ACF5-90F2EEFCCD1E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2C4-0057-468F-95C3-83F81A27D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3FA5-E56B-4575-A702-E3F8BBC97385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933E-6991-469E-8931-7C44BBFA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7402-84FE-4365-9D45-0E55E4AF6268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948C-CB17-4B98-B7D2-4FBE3342C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4749-7D94-49C5-9D70-153258E094FD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0D5D-B7F4-4A12-89FB-333102A3E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82C9-7CCA-4AB9-BA5A-0732E644097C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32EC-3BCC-418D-A60A-8F979EC6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F462-CBE7-4F32-B7AC-914E9D3C1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7C36-970A-4B74-A214-C0685CD1C552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DBBD-0C5F-4391-B68C-D84AB37FBF65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6B18-AB78-4A49-86A0-7B75D1CEB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9330-EA1C-4DBE-91B4-628736F759CF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594E-4BCF-452E-8FFA-2DB65E96E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027C-07DE-43CC-9438-8CE6644E134E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7CD6-EA29-4743-8166-79E1BA143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DC9D-161E-43FD-A3D7-103A7A305A04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E9C6-26F4-4380-90C4-3E5ABECDC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B7C6CA2-9E3F-4A25-AB74-F0CECAAD5A34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B51B947-95AD-4C13-8130-89835F9B8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633413"/>
          </a:xfr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/>
              <a:t>Ассирийская держава</a:t>
            </a:r>
            <a:endParaRPr lang="ru-RU" sz="4800"/>
          </a:p>
        </p:txBody>
      </p:sp>
      <p:sp>
        <p:nvSpPr>
          <p:cNvPr id="5" name="Прямоугольник 4"/>
          <p:cNvSpPr/>
          <p:nvPr/>
        </p:nvSpPr>
        <p:spPr>
          <a:xfrm>
            <a:off x="1187450" y="1916113"/>
            <a:ext cx="6715125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Освоение железа.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Ассирийское войско.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Завоевания ассирийских царей.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Царский дворец.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Библиотека глиняных книг царя Ашшурбанапала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1125538"/>
            <a:ext cx="37147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План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я987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621" b="4621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/>
          <a:lstStyle/>
          <a:p>
            <a:r>
              <a:rPr lang="ru-RU" smtClean="0"/>
              <a:t>В завоеванных странах ассирийцы прибегали к страшным жестокостям, чтобы никто не осмелился восстать против них. </a:t>
            </a:r>
          </a:p>
          <a:p>
            <a:r>
              <a:rPr lang="ru-RU" smtClean="0"/>
              <a:t>Они устраивали массовые казни, сажали пленников на кол, ослепляли, сдирали с них кожу. </a:t>
            </a:r>
          </a:p>
          <a:p>
            <a:r>
              <a:rPr lang="ru-RU" smtClean="0"/>
              <a:t>Побежденных царей других стран впрягали вместо животных в колесницу ассирийского владыки. </a:t>
            </a:r>
          </a:p>
          <a:p>
            <a:r>
              <a:rPr lang="ru-RU" smtClean="0"/>
              <a:t>В губы и ноздри им вставляли кольца и водили на веревке, полуголых и грязных держали в клетке у городских ворот.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сцарь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923" r="11923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/>
          <a:lstStyle/>
          <a:p>
            <a:r>
              <a:rPr lang="ru-RU" smtClean="0"/>
              <a:t>В покоренных землях ассирийцы разрушали крепостные стены и уничтожали храмы. </a:t>
            </a:r>
            <a:endParaRPr lang="en-US" smtClean="0"/>
          </a:p>
          <a:p>
            <a:r>
              <a:rPr lang="ru-RU" smtClean="0"/>
              <a:t>Они уводили в плен целые народы, лишая крова сотни тысяч людей. Все, что было ценного в захваченных городах, ассирийцы увозили к себе. </a:t>
            </a:r>
            <a:endParaRPr lang="en-US" smtClean="0"/>
          </a:p>
          <a:p>
            <a:r>
              <a:rPr lang="ru-RU" smtClean="0"/>
              <a:t>Богатой добычей похвалялись их цари, а художники любили изображать писцов, считающих угнанный скот и отрубленные головы вра­жеских воинов.</a:t>
            </a:r>
            <a:endParaRPr lang="en-US" smtClean="0"/>
          </a:p>
          <a:p>
            <a:r>
              <a:rPr lang="ru-RU" smtClean="0"/>
              <a:t> Недаром в древности столицу Ассирии, город </a:t>
            </a:r>
            <a:r>
              <a:rPr lang="ru-RU" i="1" smtClean="0"/>
              <a:t>Ниневию, </a:t>
            </a:r>
            <a:r>
              <a:rPr lang="ru-RU" smtClean="0"/>
              <a:t>называли «логовищем львов» и «городом крови».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50" y="285750"/>
            <a:ext cx="2928938" cy="471488"/>
          </a:xfrm>
          <a:blipFill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4.Царский дворец.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ссирия стройка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85750" y="1478184"/>
            <a:ext cx="5643563" cy="459402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72188" y="928688"/>
            <a:ext cx="2857500" cy="5715000"/>
          </a:xfrm>
        </p:spPr>
        <p:txBody>
          <a:bodyPr anchor="ctr"/>
          <a:lstStyle/>
          <a:p>
            <a:r>
              <a:rPr lang="ru-RU" smtClean="0"/>
              <a:t>Дворец ассирийских царей был построен на искусственном холме и походил на крепость. </a:t>
            </a:r>
          </a:p>
          <a:p>
            <a:r>
              <a:rPr lang="ru-RU" smtClean="0"/>
              <a:t>Его окружала белая стена с зубчатыми башнями. </a:t>
            </a:r>
          </a:p>
          <a:p>
            <a:r>
              <a:rPr lang="ru-RU" smtClean="0"/>
              <a:t>С двух сторон у ворот стояли огромные изваяния добрых духов — крылатых быков с человеческим лицом. </a:t>
            </a:r>
          </a:p>
          <a:p>
            <a:r>
              <a:rPr lang="ru-RU" smtClean="0"/>
              <a:t>У них пять ног — спереди казалось, что они стоят, а сбоку, что идут.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я09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772" b="3772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/>
          <a:lstStyle/>
          <a:p>
            <a:r>
              <a:rPr lang="ru-RU" sz="1800" smtClean="0"/>
              <a:t>Стены комнат были покрыты росписями и рельефами, вырезанными на каменных плитах и раскрашенными. </a:t>
            </a:r>
          </a:p>
          <a:p>
            <a:r>
              <a:rPr lang="ru-RU" sz="1800" smtClean="0"/>
              <a:t>Чаще всего это сцены из жизни самого царя. </a:t>
            </a:r>
          </a:p>
          <a:p>
            <a:r>
              <a:rPr lang="ru-RU" sz="1800" smtClean="0"/>
              <a:t>Вот он мчится на колеснице, вот охотится на львов, </a:t>
            </a:r>
          </a:p>
          <a:p>
            <a:r>
              <a:rPr lang="ru-RU" sz="1800" smtClean="0"/>
              <a:t>вот принимает послов, которые распростерлись перед троном и целуют пол у его ног.</a:t>
            </a:r>
          </a:p>
          <a:p>
            <a:pPr algn="ctr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50" y="285750"/>
            <a:ext cx="2928938" cy="785813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5. Библиотека глиняных книг царя Ашшурбанапала.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inik_alfavi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85750" y="642918"/>
            <a:ext cx="5643563" cy="578647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72188" y="928688"/>
            <a:ext cx="2857500" cy="5715000"/>
          </a:xfrm>
        </p:spPr>
        <p:txBody>
          <a:bodyPr anchor="ctr">
            <a:normAutofit lnSpcReduction="10000"/>
          </a:bodyPr>
          <a:lstStyle/>
          <a:p>
            <a:pPr fontAlgn="auto">
              <a:defRPr/>
            </a:pPr>
            <a:r>
              <a:rPr lang="ru-RU" dirty="0" smtClean="0"/>
              <a:t>Один из последних ассирийских царей </a:t>
            </a:r>
            <a:r>
              <a:rPr lang="ru-RU" i="1" dirty="0" smtClean="0"/>
              <a:t>Ашшурбанапал  </a:t>
            </a:r>
            <a:r>
              <a:rPr lang="ru-RU" dirty="0" smtClean="0"/>
              <a:t>был человеком образованным. </a:t>
            </a:r>
          </a:p>
          <a:p>
            <a:pPr fontAlgn="auto">
              <a:defRPr/>
            </a:pPr>
            <a:r>
              <a:rPr lang="ru-RU" dirty="0" smtClean="0"/>
              <a:t>Он приказывал привозить в свой дворец не только драгоценности, но и книги. </a:t>
            </a:r>
          </a:p>
          <a:p>
            <a:pPr fontAlgn="auto">
              <a:defRPr/>
            </a:pPr>
            <a:r>
              <a:rPr lang="ru-RU" dirty="0" smtClean="0"/>
              <a:t>Так была собрана большая библиотека. </a:t>
            </a:r>
          </a:p>
          <a:p>
            <a:pPr fontAlgn="auto">
              <a:defRPr/>
            </a:pPr>
            <a:r>
              <a:rPr lang="ru-RU" dirty="0" smtClean="0"/>
              <a:t>В ней хранились ассирийские и вавилонские мифы, восхваления богов, молитвы и  заклинания. </a:t>
            </a:r>
          </a:p>
          <a:p>
            <a:pPr fontAlgn="auto">
              <a:defRPr/>
            </a:pPr>
            <a:r>
              <a:rPr lang="ru-RU" dirty="0" smtClean="0"/>
              <a:t>Были и сочинения мудрецов о движении небесных светил.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7ursamajor.gif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313" y="642918"/>
            <a:ext cx="5357812" cy="521497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>
            <a:normAutofit fontScale="92500" lnSpcReduction="20000"/>
          </a:bodyPr>
          <a:lstStyle/>
          <a:p>
            <a:pPr fontAlgn="auto">
              <a:defRPr/>
            </a:pPr>
            <a:r>
              <a:rPr lang="ru-RU" dirty="0" smtClean="0"/>
              <a:t>Ассирийцы верили в то, что по расположению планет можно угадать судьбу. </a:t>
            </a:r>
          </a:p>
          <a:p>
            <a:pPr fontAlgn="auto">
              <a:defRPr/>
            </a:pPr>
            <a:r>
              <a:rPr lang="ru-RU" dirty="0" smtClean="0"/>
              <a:t>Их воображение поражали падающие звез­ды и хвостатые кометы. </a:t>
            </a:r>
          </a:p>
          <a:p>
            <a:pPr fontAlgn="auto">
              <a:defRPr/>
            </a:pPr>
            <a:r>
              <a:rPr lang="ru-RU" dirty="0" smtClean="0"/>
              <a:t>Ассирийские звездочеты записывали время их появления и все, что затем произошло в государстве. </a:t>
            </a:r>
          </a:p>
          <a:p>
            <a:pPr fontAlgn="auto">
              <a:defRPr/>
            </a:pPr>
            <a:r>
              <a:rPr lang="ru-RU" dirty="0" smtClean="0"/>
              <a:t>Они отмечали случаи землетрясений или ураганы, чтобы по этим необычным событиям, как по таинственным знакам, определить волю всемогущих богов. </a:t>
            </a:r>
          </a:p>
          <a:p>
            <a:pPr fontAlgn="auto">
              <a:defRPr/>
            </a:pPr>
            <a:r>
              <a:rPr lang="ru-RU" dirty="0" smtClean="0"/>
              <a:t>На небосводе древние ученые искали все то, что было им известно на земле: созвездия напоминали земные города — например Вавилон, а где-то между звездами текли могучие реки Тигр и Евфрат.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аса.jpg76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63" b="6563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>
            <a:normAutofit fontScale="92500" lnSpcReduction="20000"/>
          </a:bodyPr>
          <a:lstStyle/>
          <a:p>
            <a:pPr fontAlgn="auto">
              <a:defRPr/>
            </a:pPr>
            <a:r>
              <a:rPr lang="ru-RU" dirty="0" smtClean="0"/>
              <a:t>Выглядела ниневийская библиотека совсем не так, как наша. </a:t>
            </a:r>
          </a:p>
          <a:p>
            <a:pPr fontAlgn="auto">
              <a:defRPr/>
            </a:pPr>
            <a:r>
              <a:rPr lang="ru-RU" dirty="0" smtClean="0"/>
              <a:t>Ведь в Двуречье писали на глиняных табличках, которые хранили в сосудах.</a:t>
            </a:r>
          </a:p>
          <a:p>
            <a:pPr fontAlgn="auto">
              <a:defRPr/>
            </a:pPr>
            <a:r>
              <a:rPr lang="ru-RU" dirty="0" smtClean="0"/>
              <a:t>После смерти Ашшурбанапала против ассирийского владычества восстали вавилоняне. </a:t>
            </a:r>
          </a:p>
          <a:p>
            <a:pPr fontAlgn="auto">
              <a:defRPr/>
            </a:pPr>
            <a:r>
              <a:rPr lang="ru-RU" dirty="0" smtClean="0"/>
              <a:t>С ними заключили военный союз </a:t>
            </a:r>
            <a:r>
              <a:rPr lang="ru-RU" i="1" dirty="0" smtClean="0"/>
              <a:t>ливийцы, </a:t>
            </a:r>
            <a:r>
              <a:rPr lang="ru-RU" dirty="0" smtClean="0"/>
              <a:t>жившие к северо-вос­току от Двуречья. </a:t>
            </a:r>
          </a:p>
          <a:p>
            <a:pPr fontAlgn="auto">
              <a:defRPr/>
            </a:pPr>
            <a:r>
              <a:rPr lang="ru-RU" dirty="0" smtClean="0"/>
              <a:t>В 612 году до н. э. Ниневия была осаждена союзниками и захвачена. </a:t>
            </a:r>
          </a:p>
          <a:p>
            <a:pPr fontAlgn="auto">
              <a:defRPr/>
            </a:pPr>
            <a:r>
              <a:rPr lang="ru-RU" dirty="0" smtClean="0"/>
              <a:t>Дворец сгорел. </a:t>
            </a:r>
          </a:p>
          <a:p>
            <a:pPr fontAlgn="auto">
              <a:defRPr/>
            </a:pPr>
            <a:r>
              <a:rPr lang="ru-RU" dirty="0" smtClean="0"/>
              <a:t>Согласно преданию, последний ассирийский царь, чтобы не попасть в плен, сам бросился в огонь пожара.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ssurbanipal_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38253" y="142875"/>
            <a:ext cx="4309931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/>
          <a:lstStyle/>
          <a:p>
            <a:r>
              <a:rPr lang="ru-RU" smtClean="0"/>
              <a:t>Великая ассирийская держава погибла. </a:t>
            </a:r>
          </a:p>
          <a:p>
            <a:r>
              <a:rPr lang="ru-RU" smtClean="0"/>
              <a:t>А библиотека уцелела — глиняные книги не горят, они становятся прочнее после обжига. </a:t>
            </a:r>
          </a:p>
          <a:p>
            <a:r>
              <a:rPr lang="ru-RU" smtClean="0"/>
              <a:t>Археологам приходится только собирать осколки табличек и соединять их вместе. </a:t>
            </a:r>
          </a:p>
          <a:p>
            <a:r>
              <a:rPr lang="ru-RU" smtClean="0"/>
              <a:t>Так из многих кусочков, найденных в развалинах дворца Ашшурбанапала, ученые и восстановили миф о потопе, сказание о Гильгамеше и множество других клинописных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сирия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428604"/>
            <a:ext cx="6357950" cy="600079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29375" y="214313"/>
            <a:ext cx="2500313" cy="6429375"/>
          </a:xfrm>
        </p:spPr>
        <p:txBody>
          <a:bodyPr anchor="ctr"/>
          <a:lstStyle/>
          <a:p>
            <a:r>
              <a:rPr lang="ru-RU" sz="1800" b="1" smtClean="0"/>
              <a:t>Ассирия</a:t>
            </a:r>
            <a:r>
              <a:rPr lang="ru-RU" sz="1800" smtClean="0"/>
              <a:t> — (ассир. </a:t>
            </a:r>
            <a:r>
              <a:rPr lang="ru-RU" sz="1800" i="1" smtClean="0"/>
              <a:t>Атур</a:t>
            </a:r>
            <a:r>
              <a:rPr lang="ru-RU" sz="1800" smtClean="0"/>
              <a:t>), древнее государство в Северном Двуречье (на территории современного Ирака). </a:t>
            </a:r>
          </a:p>
          <a:p>
            <a:r>
              <a:rPr lang="ru-RU" sz="1800" smtClean="0"/>
              <a:t>Ассирийская империя просуществовала около 1000 лет, начиная с XVII века до н. э. и до её уничтожения в VII столетии до н. э. (около 609 до н. э.) Мидией и Вавилонией.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00688" y="285750"/>
            <a:ext cx="3429000" cy="471488"/>
          </a:xfrm>
          <a:blipFill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1. Освоение железа.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ассирия древности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0" y="714356"/>
            <a:ext cx="5214938" cy="585791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500688" y="928688"/>
            <a:ext cx="3429000" cy="5715000"/>
          </a:xfrm>
        </p:spPr>
        <p:txBody>
          <a:bodyPr anchor="ctr">
            <a:normAutofit fontScale="85000" lnSpcReduction="20000"/>
          </a:bodyPr>
          <a:lstStyle/>
          <a:p>
            <a:pPr fontAlgn="auto">
              <a:defRPr/>
            </a:pPr>
            <a:r>
              <a:rPr lang="ru-RU" dirty="0" smtClean="0"/>
              <a:t>Во времена строительства пирамиды Хеопса люди пользовались медными орудиями труда. </a:t>
            </a:r>
            <a:endParaRPr lang="en-US" dirty="0" smtClean="0"/>
          </a:p>
          <a:p>
            <a:pPr fontAlgn="auto">
              <a:defRPr/>
            </a:pPr>
            <a:r>
              <a:rPr lang="ru-RU" dirty="0" smtClean="0"/>
              <a:t>В эпоху вавилонского царя Хаммурапи уже была распространена бронза. </a:t>
            </a:r>
            <a:endParaRPr lang="en-US" dirty="0" smtClean="0"/>
          </a:p>
          <a:p>
            <a:pPr fontAlgn="auto">
              <a:defRPr/>
            </a:pPr>
            <a:r>
              <a:rPr lang="ru-RU" dirty="0" smtClean="0"/>
              <a:t>Медь и бронза легко поддаются обработке. </a:t>
            </a:r>
            <a:endParaRPr lang="en-US" dirty="0" smtClean="0"/>
          </a:p>
          <a:p>
            <a:pPr fontAlgn="auto">
              <a:defRPr/>
            </a:pPr>
            <a:r>
              <a:rPr lang="ru-RU" dirty="0" smtClean="0"/>
              <a:t>Но медная руда встречается в природе редко и стоила довольно дорого. </a:t>
            </a:r>
            <a:endParaRPr lang="en-US" dirty="0" smtClean="0"/>
          </a:p>
          <a:p>
            <a:pPr fontAlgn="auto">
              <a:defRPr/>
            </a:pPr>
            <a:r>
              <a:rPr lang="ru-RU" dirty="0" smtClean="0"/>
              <a:t>К тому же металлы эти мягкие. </a:t>
            </a:r>
          </a:p>
          <a:p>
            <a:pPr fontAlgn="auto">
              <a:defRPr/>
            </a:pPr>
            <a:r>
              <a:rPr lang="ru-RU" dirty="0" smtClean="0"/>
              <a:t>Иногда оказывалось сподручнее работать острым каменным ножом, чем медным. </a:t>
            </a:r>
            <a:endParaRPr lang="en-US" dirty="0" smtClean="0"/>
          </a:p>
          <a:p>
            <a:pPr fontAlgn="auto">
              <a:defRPr/>
            </a:pPr>
            <a:r>
              <a:rPr lang="ru-RU" i="1" dirty="0" smtClean="0"/>
              <a:t>Все стало меняться, когда ремесленники стали широко использовать железо. </a:t>
            </a:r>
          </a:p>
          <a:p>
            <a:pPr fontAlgn="auto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Произошло это около 10-го века до н. э.</a:t>
            </a: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ира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313" y="214290"/>
            <a:ext cx="5357812" cy="607222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/>
          <a:lstStyle/>
          <a:p>
            <a:r>
              <a:rPr lang="ru-RU" sz="1800" smtClean="0"/>
              <a:t>Плавится железо при более высокой температуре, чем медь. </a:t>
            </a:r>
          </a:p>
          <a:p>
            <a:r>
              <a:rPr lang="ru-RU" sz="1800" smtClean="0"/>
              <a:t>Для плавки железа нужны специальные печи, много топлива и особые навыки литейщиков и кузнецов. </a:t>
            </a:r>
          </a:p>
          <a:p>
            <a:r>
              <a:rPr lang="ru-RU" sz="1800" smtClean="0"/>
              <a:t>Но зато железная руда встречается чаще, чем медная, и потому железо значительно дешевле бронзы. </a:t>
            </a:r>
          </a:p>
          <a:p>
            <a:r>
              <a:rPr lang="ru-RU" sz="1800" smtClean="0"/>
              <a:t>Со временем в каждой семье появились железные топор, лопата, наконечник к лемеху плуга.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ар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00034" y="142875"/>
            <a:ext cx="4226414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429250" y="142875"/>
            <a:ext cx="3571875" cy="6500813"/>
          </a:xfrm>
        </p:spPr>
        <p:txBody>
          <a:bodyPr anchor="ctr"/>
          <a:lstStyle/>
          <a:p>
            <a:r>
              <a:rPr lang="ru-RU" sz="1800" smtClean="0"/>
              <a:t>Железо тверже меди и бронзы. </a:t>
            </a:r>
          </a:p>
          <a:p>
            <a:r>
              <a:rPr lang="ru-RU" sz="1800" smtClean="0"/>
              <a:t>С помощью железных орудий труда можно было рубить лес, распахивать твердые почвы, копать глубокие колодцы. </a:t>
            </a:r>
          </a:p>
          <a:p>
            <a:r>
              <a:rPr lang="ru-RU" sz="1800" smtClean="0"/>
              <a:t>Тогда и земледелие стало процветать уже не только в речных долинах с мягкими плодородными почвами, орошаемыми разливами, но и в странах с более тяжелыми условиями для жизни людей. </a:t>
            </a:r>
          </a:p>
          <a:p>
            <a:r>
              <a:rPr lang="ru-RU" sz="1800" smtClean="0"/>
              <a:t>В 1-м тысячелетии до н. э. железным оружием оснащаются большие армии.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29250" y="285750"/>
            <a:ext cx="3500438" cy="471488"/>
          </a:xfrm>
          <a:blipFill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2. Ассирийское войско.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снепр с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1625" r="21625"/>
          <a:stretch>
            <a:fillRect/>
          </a:stretch>
        </p:blipFill>
        <p:spPr>
          <a:xfrm>
            <a:off x="285750" y="285750"/>
            <a:ext cx="4929188" cy="635793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57813" y="928688"/>
            <a:ext cx="3571875" cy="5715000"/>
          </a:xfrm>
        </p:spPr>
        <p:txBody>
          <a:bodyPr anchor="ctr"/>
          <a:lstStyle/>
          <a:p>
            <a:r>
              <a:rPr lang="ru-RU" smtClean="0"/>
              <a:t>Значительную часть Ассирии  составляли предгорья и горы, богатые залежами железной руды. </a:t>
            </a:r>
            <a:endParaRPr lang="en-US" smtClean="0"/>
          </a:p>
          <a:p>
            <a:r>
              <a:rPr lang="ru-RU" i="1" smtClean="0"/>
              <a:t>Ассирийцы </a:t>
            </a:r>
            <a:r>
              <a:rPr lang="ru-RU" smtClean="0"/>
              <a:t>издавна занимались охотой и скотоводством. </a:t>
            </a:r>
            <a:endParaRPr lang="en-US" smtClean="0"/>
          </a:p>
          <a:p>
            <a:r>
              <a:rPr lang="ru-RU" smtClean="0"/>
              <a:t>Они привыкли к суровому образу жизни. </a:t>
            </a:r>
            <a:endParaRPr lang="en-US" smtClean="0"/>
          </a:p>
          <a:p>
            <a:r>
              <a:rPr lang="ru-RU" smtClean="0"/>
              <a:t>В 8-м веке до н. э. их армия стала самой сильной в мире. </a:t>
            </a:r>
            <a:endParaRPr lang="en-US" smtClean="0"/>
          </a:p>
          <a:p>
            <a:r>
              <a:rPr lang="ru-RU" smtClean="0"/>
              <a:t>Воины были вооружены железными мечами, боевыми топориками. </a:t>
            </a:r>
            <a:endParaRPr lang="en-US" smtClean="0"/>
          </a:p>
          <a:p>
            <a:r>
              <a:rPr lang="ru-RU" smtClean="0"/>
              <a:t>Они имели круглые щиты, обитые металлическими бляхами, остроконечные шлемы, панцири и тугие луки.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раильтяне в рабств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42844" y="214290"/>
            <a:ext cx="5357812" cy="307183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/>
          <a:lstStyle/>
          <a:p>
            <a:r>
              <a:rPr lang="ru-RU" sz="1800" i="1" smtClean="0"/>
              <a:t>Ассирийцы впервые широко стали использовать конницу. </a:t>
            </a:r>
          </a:p>
          <a:p>
            <a:r>
              <a:rPr lang="ru-RU" sz="1800" smtClean="0"/>
              <a:t>Всадники вооружены были длинными копьями и луками.</a:t>
            </a:r>
          </a:p>
          <a:p>
            <a:r>
              <a:rPr lang="ru-RU" sz="1800" smtClean="0"/>
              <a:t>Ничто не могло остановить ассирийскую армию. </a:t>
            </a:r>
          </a:p>
          <a:p>
            <a:r>
              <a:rPr lang="ru-RU" sz="1800" smtClean="0"/>
              <a:t>Если путь ей преграждала река, воины надували кожаные мешки и на них переправлялись вплавь. </a:t>
            </a:r>
          </a:p>
          <a:p>
            <a:r>
              <a:rPr lang="ru-RU" sz="1800" smtClean="0"/>
              <a:t>Если город имел мощные крепостные сооружения, ассирийцы использовали </a:t>
            </a:r>
            <a:r>
              <a:rPr lang="ru-RU" sz="1800" i="1" smtClean="0"/>
              <a:t>таран.</a:t>
            </a:r>
            <a:endParaRPr lang="ru-RU" sz="18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5214974" cy="3286148"/>
          </a:xfrm>
          <a:prstGeom prst="rect">
            <a:avLst/>
          </a:prstGeom>
          <a:blipFill dpi="0" rotWithShape="1">
            <a:blip r:embed="rId4"/>
            <a:srcRect/>
            <a:stretch>
              <a:fillRect t="-3000" r="1000" b="-4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снепр с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835" r="19835"/>
          <a:stretch>
            <a:fillRect/>
          </a:stretch>
        </p:blipFill>
        <p:spPr>
          <a:xfrm>
            <a:off x="214313" y="142875"/>
            <a:ext cx="5357812" cy="6500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86438" y="142875"/>
            <a:ext cx="3214687" cy="6500813"/>
          </a:xfrm>
        </p:spPr>
        <p:txBody>
          <a:bodyPr anchor="ctr"/>
          <a:lstStyle/>
          <a:p>
            <a:r>
              <a:rPr lang="ru-RU" sz="2400" smtClean="0"/>
              <a:t>Воины-силачи раскачивали тяжелое бревно, подвешенное на кожаных ремнях к деревянной раме. </a:t>
            </a:r>
            <a:endParaRPr lang="en-US" sz="2400" smtClean="0"/>
          </a:p>
          <a:p>
            <a:r>
              <a:rPr lang="ru-RU" sz="2400" smtClean="0"/>
              <a:t>Массивный наконечник бревна, око­ванный железом, крошил и дробил крепостную стену.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00750" y="285750"/>
            <a:ext cx="2928938" cy="642938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3. Завоевания ассирийских царей.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ссирия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8433" r="18433"/>
          <a:stretch>
            <a:fillRect/>
          </a:stretch>
        </p:blipFill>
        <p:spPr>
          <a:xfrm>
            <a:off x="285750" y="285750"/>
            <a:ext cx="5643563" cy="6357938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72188" y="928688"/>
            <a:ext cx="2857500" cy="5715000"/>
          </a:xfrm>
        </p:spPr>
        <p:txBody>
          <a:bodyPr anchor="ctr"/>
          <a:lstStyle/>
          <a:p>
            <a:r>
              <a:rPr lang="ru-RU" smtClean="0"/>
              <a:t>В 8—7-м веках до н. э. ассирийские цари завоевали Вавилон, Библ, Тир, Сидон, часть Палестины. </a:t>
            </a:r>
          </a:p>
          <a:p>
            <a:r>
              <a:rPr lang="ru-RU" smtClean="0"/>
              <a:t>Совершали победонос­ные походы на юг — в Египет и на север — в горное царство </a:t>
            </a:r>
            <a:r>
              <a:rPr lang="ru-RU" i="1" smtClean="0"/>
              <a:t>Урарту. </a:t>
            </a:r>
          </a:p>
          <a:p>
            <a:r>
              <a:rPr lang="ru-RU" i="1" smtClean="0"/>
              <a:t>Ассирийская военная держава охватывала огромную территорию — больше, чем любое государство прежних времен.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723</TotalTime>
  <Words>1072</Words>
  <Application>Microsoft Office PowerPoint</Application>
  <PresentationFormat>Экран (4:3)</PresentationFormat>
  <Paragraphs>100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Ассирийская держава</vt:lpstr>
      <vt:lpstr>Презентация PowerPoint</vt:lpstr>
      <vt:lpstr>1. Освоение железа.</vt:lpstr>
      <vt:lpstr>Презентация PowerPoint</vt:lpstr>
      <vt:lpstr>Презентация PowerPoint</vt:lpstr>
      <vt:lpstr>2. Ассирийское войско.</vt:lpstr>
      <vt:lpstr>Презентация PowerPoint</vt:lpstr>
      <vt:lpstr>Презентация PowerPoint</vt:lpstr>
      <vt:lpstr>3. Завоевания ассирийских царей.</vt:lpstr>
      <vt:lpstr>Презентация PowerPoint</vt:lpstr>
      <vt:lpstr>Презентация PowerPoint</vt:lpstr>
      <vt:lpstr>4.Царский дворец. </vt:lpstr>
      <vt:lpstr>Презентация PowerPoint</vt:lpstr>
      <vt:lpstr>5. Библиотека глиняных книг царя Ашшурбанапала.</vt:lpstr>
      <vt:lpstr>Презентация PowerPoint</vt:lpstr>
      <vt:lpstr>Презентация PowerPoint</vt:lpstr>
      <vt:lpstr>Презентация PowerPoint</vt:lpstr>
    </vt:vector>
  </TitlesOfParts>
  <Company>HATA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Ассирийская держава</dc:title>
  <dc:creator>Леонид</dc:creator>
  <cp:lastModifiedBy>Михаил Салихов</cp:lastModifiedBy>
  <cp:revision>185</cp:revision>
  <dcterms:created xsi:type="dcterms:W3CDTF">2009-07-21T04:24:50Z</dcterms:created>
  <dcterms:modified xsi:type="dcterms:W3CDTF">2016-11-20T15:15:48Z</dcterms:modified>
</cp:coreProperties>
</file>