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8A192A6-B418-46AA-BC45-130A6EC86331}" type="datetimeFigureOut">
              <a:rPr lang="ru-RU" smtClean="0"/>
              <a:t>24.03.2017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88D28C-BAA2-4640-87DB-79B4B9143DAC}" type="slidenum">
              <a:rPr lang="ru-RU" smtClean="0"/>
              <a:t>‹#›</a:t>
            </a:fld>
            <a:endParaRPr lang="ru-RU"/>
          </a:p>
        </p:txBody>
      </p:sp>
    </p:spTree>
    <p:extLst>
      <p:ext uri="{BB962C8B-B14F-4D97-AF65-F5344CB8AC3E}">
        <p14:creationId xmlns:p14="http://schemas.microsoft.com/office/powerpoint/2010/main" val="913586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8A192A6-B418-46AA-BC45-130A6EC86331}" type="datetimeFigureOut">
              <a:rPr lang="ru-RU" smtClean="0"/>
              <a:t>24.03.2017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88D28C-BAA2-4640-87DB-79B4B9143DAC}" type="slidenum">
              <a:rPr lang="ru-RU" smtClean="0"/>
              <a:t>‹#›</a:t>
            </a:fld>
            <a:endParaRPr lang="ru-RU"/>
          </a:p>
        </p:txBody>
      </p:sp>
    </p:spTree>
    <p:extLst>
      <p:ext uri="{BB962C8B-B14F-4D97-AF65-F5344CB8AC3E}">
        <p14:creationId xmlns:p14="http://schemas.microsoft.com/office/powerpoint/2010/main" val="1374749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8A192A6-B418-46AA-BC45-130A6EC86331}" type="datetimeFigureOut">
              <a:rPr lang="ru-RU" smtClean="0"/>
              <a:t>24.03.2017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88D28C-BAA2-4640-87DB-79B4B9143DAC}" type="slidenum">
              <a:rPr lang="ru-RU" smtClean="0"/>
              <a:t>‹#›</a:t>
            </a:fld>
            <a:endParaRPr lang="ru-RU"/>
          </a:p>
        </p:txBody>
      </p:sp>
    </p:spTree>
    <p:extLst>
      <p:ext uri="{BB962C8B-B14F-4D97-AF65-F5344CB8AC3E}">
        <p14:creationId xmlns:p14="http://schemas.microsoft.com/office/powerpoint/2010/main" val="208260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8A192A6-B418-46AA-BC45-130A6EC86331}" type="datetimeFigureOut">
              <a:rPr lang="ru-RU" smtClean="0"/>
              <a:t>24.03.2017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88D28C-BAA2-4640-87DB-79B4B9143DAC}" type="slidenum">
              <a:rPr lang="ru-RU" smtClean="0"/>
              <a:t>‹#›</a:t>
            </a:fld>
            <a:endParaRPr lang="ru-RU"/>
          </a:p>
        </p:txBody>
      </p:sp>
    </p:spTree>
    <p:extLst>
      <p:ext uri="{BB962C8B-B14F-4D97-AF65-F5344CB8AC3E}">
        <p14:creationId xmlns:p14="http://schemas.microsoft.com/office/powerpoint/2010/main" val="1993738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8A192A6-B418-46AA-BC45-130A6EC86331}" type="datetimeFigureOut">
              <a:rPr lang="ru-RU" smtClean="0"/>
              <a:t>24.03.2017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88D28C-BAA2-4640-87DB-79B4B9143DAC}" type="slidenum">
              <a:rPr lang="ru-RU" smtClean="0"/>
              <a:t>‹#›</a:t>
            </a:fld>
            <a:endParaRPr lang="ru-RU"/>
          </a:p>
        </p:txBody>
      </p:sp>
    </p:spTree>
    <p:extLst>
      <p:ext uri="{BB962C8B-B14F-4D97-AF65-F5344CB8AC3E}">
        <p14:creationId xmlns:p14="http://schemas.microsoft.com/office/powerpoint/2010/main" val="301944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8A192A6-B418-46AA-BC45-130A6EC86331}" type="datetimeFigureOut">
              <a:rPr lang="ru-RU" smtClean="0"/>
              <a:t>24.03.2017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88D28C-BAA2-4640-87DB-79B4B9143DAC}" type="slidenum">
              <a:rPr lang="ru-RU" smtClean="0"/>
              <a:t>‹#›</a:t>
            </a:fld>
            <a:endParaRPr lang="ru-RU"/>
          </a:p>
        </p:txBody>
      </p:sp>
    </p:spTree>
    <p:extLst>
      <p:ext uri="{BB962C8B-B14F-4D97-AF65-F5344CB8AC3E}">
        <p14:creationId xmlns:p14="http://schemas.microsoft.com/office/powerpoint/2010/main" val="1697635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8A192A6-B418-46AA-BC45-130A6EC86331}" type="datetimeFigureOut">
              <a:rPr lang="ru-RU" smtClean="0"/>
              <a:t>24.03.2017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388D28C-BAA2-4640-87DB-79B4B9143DAC}" type="slidenum">
              <a:rPr lang="ru-RU" smtClean="0"/>
              <a:t>‹#›</a:t>
            </a:fld>
            <a:endParaRPr lang="ru-RU"/>
          </a:p>
        </p:txBody>
      </p:sp>
    </p:spTree>
    <p:extLst>
      <p:ext uri="{BB962C8B-B14F-4D97-AF65-F5344CB8AC3E}">
        <p14:creationId xmlns:p14="http://schemas.microsoft.com/office/powerpoint/2010/main" val="3981138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8A192A6-B418-46AA-BC45-130A6EC86331}" type="datetimeFigureOut">
              <a:rPr lang="ru-RU" smtClean="0"/>
              <a:t>24.03.2017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388D28C-BAA2-4640-87DB-79B4B9143DAC}" type="slidenum">
              <a:rPr lang="ru-RU" smtClean="0"/>
              <a:t>‹#›</a:t>
            </a:fld>
            <a:endParaRPr lang="ru-RU"/>
          </a:p>
        </p:txBody>
      </p:sp>
    </p:spTree>
    <p:extLst>
      <p:ext uri="{BB962C8B-B14F-4D97-AF65-F5344CB8AC3E}">
        <p14:creationId xmlns:p14="http://schemas.microsoft.com/office/powerpoint/2010/main" val="2146151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8A192A6-B418-46AA-BC45-130A6EC86331}" type="datetimeFigureOut">
              <a:rPr lang="ru-RU" smtClean="0"/>
              <a:t>24.03.2017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388D28C-BAA2-4640-87DB-79B4B9143DAC}" type="slidenum">
              <a:rPr lang="ru-RU" smtClean="0"/>
              <a:t>‹#›</a:t>
            </a:fld>
            <a:endParaRPr lang="ru-RU"/>
          </a:p>
        </p:txBody>
      </p:sp>
    </p:spTree>
    <p:extLst>
      <p:ext uri="{BB962C8B-B14F-4D97-AF65-F5344CB8AC3E}">
        <p14:creationId xmlns:p14="http://schemas.microsoft.com/office/powerpoint/2010/main" val="3905859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8A192A6-B418-46AA-BC45-130A6EC86331}" type="datetimeFigureOut">
              <a:rPr lang="ru-RU" smtClean="0"/>
              <a:t>24.03.2017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88D28C-BAA2-4640-87DB-79B4B9143DAC}" type="slidenum">
              <a:rPr lang="ru-RU" smtClean="0"/>
              <a:t>‹#›</a:t>
            </a:fld>
            <a:endParaRPr lang="ru-RU"/>
          </a:p>
        </p:txBody>
      </p:sp>
    </p:spTree>
    <p:extLst>
      <p:ext uri="{BB962C8B-B14F-4D97-AF65-F5344CB8AC3E}">
        <p14:creationId xmlns:p14="http://schemas.microsoft.com/office/powerpoint/2010/main" val="555865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8A192A6-B418-46AA-BC45-130A6EC86331}" type="datetimeFigureOut">
              <a:rPr lang="ru-RU" smtClean="0"/>
              <a:t>24.03.2017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88D28C-BAA2-4640-87DB-79B4B9143DAC}" type="slidenum">
              <a:rPr lang="ru-RU" smtClean="0"/>
              <a:t>‹#›</a:t>
            </a:fld>
            <a:endParaRPr lang="ru-RU"/>
          </a:p>
        </p:txBody>
      </p:sp>
    </p:spTree>
    <p:extLst>
      <p:ext uri="{BB962C8B-B14F-4D97-AF65-F5344CB8AC3E}">
        <p14:creationId xmlns:p14="http://schemas.microsoft.com/office/powerpoint/2010/main" val="3307323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192A6-B418-46AA-BC45-130A6EC86331}" type="datetimeFigureOut">
              <a:rPr lang="ru-RU" smtClean="0"/>
              <a:t>24.03.2017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8D28C-BAA2-4640-87DB-79B4B9143DAC}" type="slidenum">
              <a:rPr lang="ru-RU" smtClean="0"/>
              <a:t>‹#›</a:t>
            </a:fld>
            <a:endParaRPr lang="ru-RU"/>
          </a:p>
        </p:txBody>
      </p:sp>
    </p:spTree>
    <p:extLst>
      <p:ext uri="{BB962C8B-B14F-4D97-AF65-F5344CB8AC3E}">
        <p14:creationId xmlns:p14="http://schemas.microsoft.com/office/powerpoint/2010/main" val="1453383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p:txBody>
          <a:bodyPr>
            <a:noAutofit/>
          </a:bodyPr>
          <a:lstStyle/>
          <a:p>
            <a:r>
              <a:rPr lang="ru-RU" sz="6000" b="1" i="1" dirty="0" err="1" smtClean="0">
                <a:ln>
                  <a:solidFill>
                    <a:srgbClr val="FF0000"/>
                  </a:solidFill>
                </a:ln>
              </a:rPr>
              <a:t>Асыл</a:t>
            </a:r>
            <a:r>
              <a:rPr lang="ru-RU" sz="6000" b="1" i="1" dirty="0" smtClean="0">
                <a:ln>
                  <a:solidFill>
                    <a:srgbClr val="FF0000"/>
                  </a:solidFill>
                </a:ln>
              </a:rPr>
              <a:t> </a:t>
            </a:r>
            <a:r>
              <a:rPr lang="ru-RU" sz="6000" b="1" i="1" dirty="0" err="1" smtClean="0">
                <a:ln>
                  <a:solidFill>
                    <a:srgbClr val="FF0000"/>
                  </a:solidFill>
                </a:ln>
              </a:rPr>
              <a:t>тастарды</a:t>
            </a:r>
            <a:r>
              <a:rPr lang="kk-KZ" sz="6000" b="1" i="1" dirty="0" smtClean="0">
                <a:ln>
                  <a:solidFill>
                    <a:srgbClr val="FF0000"/>
                  </a:solidFill>
                </a:ln>
              </a:rPr>
              <a:t>ң химиялық құрамы және емдік қасиеті.</a:t>
            </a:r>
            <a:endParaRPr lang="ru-RU" sz="6000" b="1" i="1" dirty="0">
              <a:ln>
                <a:solidFill>
                  <a:srgbClr val="FF0000"/>
                </a:solidFill>
              </a:ln>
            </a:endParaRPr>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4249830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61913"/>
            <a:ext cx="9001125"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ru-RU" b="1" i="1" dirty="0" smtClean="0">
                <a:ln>
                  <a:solidFill>
                    <a:schemeClr val="accent6">
                      <a:lumMod val="50000"/>
                    </a:schemeClr>
                  </a:solidFill>
                </a:ln>
                <a:solidFill>
                  <a:schemeClr val="tx2">
                    <a:lumMod val="60000"/>
                    <a:lumOff val="40000"/>
                  </a:schemeClr>
                </a:solidFill>
              </a:rPr>
              <a:t>Александрит</a:t>
            </a:r>
            <a:endParaRPr lang="ru-RU" b="1" i="1" dirty="0">
              <a:ln>
                <a:solidFill>
                  <a:schemeClr val="accent6">
                    <a:lumMod val="50000"/>
                  </a:schemeClr>
                </a:solidFill>
              </a:ln>
              <a:solidFill>
                <a:schemeClr val="tx2">
                  <a:lumMod val="60000"/>
                  <a:lumOff val="40000"/>
                </a:schemeClr>
              </a:solidFill>
            </a:endParaRPr>
          </a:p>
        </p:txBody>
      </p:sp>
      <p:sp>
        <p:nvSpPr>
          <p:cNvPr id="3" name="Объект 2"/>
          <p:cNvSpPr>
            <a:spLocks noGrp="1"/>
          </p:cNvSpPr>
          <p:nvPr>
            <p:ph idx="1"/>
          </p:nvPr>
        </p:nvSpPr>
        <p:spPr/>
        <p:txBody>
          <a:bodyPr>
            <a:normAutofit/>
          </a:bodyPr>
          <a:lstStyle/>
          <a:p>
            <a:pPr marL="0" indent="0">
              <a:buNone/>
            </a:pPr>
            <a:r>
              <a:rPr lang="kk-KZ" sz="2400" dirty="0" smtClean="0">
                <a:effectLst/>
                <a:latin typeface="Times New Roman"/>
                <a:ea typeface="Times New Roman"/>
              </a:rPr>
              <a:t>Химиялық формуласы Ве</a:t>
            </a:r>
            <a:r>
              <a:rPr lang="en-US" sz="2400" dirty="0" smtClean="0">
                <a:effectLst/>
                <a:latin typeface="Times New Roman"/>
                <a:ea typeface="Times New Roman"/>
              </a:rPr>
              <a:t>Al</a:t>
            </a:r>
            <a:r>
              <a:rPr lang="en-US" sz="1800" dirty="0" smtClean="0">
                <a:effectLst/>
                <a:latin typeface="Times New Roman"/>
                <a:ea typeface="Times New Roman"/>
              </a:rPr>
              <a:t>2</a:t>
            </a:r>
            <a:r>
              <a:rPr lang="en-US" sz="2400" dirty="0" smtClean="0">
                <a:effectLst/>
                <a:latin typeface="Times New Roman"/>
                <a:ea typeface="Times New Roman"/>
              </a:rPr>
              <a:t>O</a:t>
            </a:r>
            <a:r>
              <a:rPr lang="en-US" sz="1800" dirty="0" smtClean="0">
                <a:effectLst/>
                <a:latin typeface="Times New Roman"/>
                <a:ea typeface="Times New Roman"/>
              </a:rPr>
              <a:t>4</a:t>
            </a:r>
            <a:r>
              <a:rPr lang="en-US" sz="2400" dirty="0" smtClean="0">
                <a:effectLst/>
                <a:latin typeface="Times New Roman"/>
                <a:ea typeface="Times New Roman"/>
              </a:rPr>
              <a:t>. </a:t>
            </a:r>
            <a:endParaRPr lang="kk-KZ" sz="2400" dirty="0" smtClean="0">
              <a:effectLst/>
              <a:latin typeface="Times New Roman"/>
              <a:ea typeface="Times New Roman"/>
            </a:endParaRPr>
          </a:p>
          <a:p>
            <a:pPr marL="0" indent="0">
              <a:buNone/>
            </a:pPr>
            <a:r>
              <a:rPr lang="kk-KZ" sz="2400" dirty="0" smtClean="0">
                <a:effectLst/>
                <a:latin typeface="Times New Roman"/>
                <a:ea typeface="Times New Roman"/>
              </a:rPr>
              <a:t>Александрит – қан айналуды жақсартады, қанды тазартып, тамырларды бекіте түседі. Александрит – тотықтар класы, шпинельдер тобына жататын минерал; хризоберилдің бір түрі. Түсі күн сәулесінде жасыл, жасанды жарықта күлгін қызыл. </a:t>
            </a:r>
          </a:p>
          <a:p>
            <a:pPr marL="0" indent="0">
              <a:buNone/>
            </a:pPr>
            <a:endParaRPr lang="ru-RU" sz="2400" dirty="0"/>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3789040"/>
            <a:ext cx="52387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6035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ln>
            <a:solidFill>
              <a:schemeClr val="bg2">
                <a:lumMod val="75000"/>
              </a:schemeClr>
            </a:solidFill>
          </a:ln>
        </p:spPr>
        <p:txBody>
          <a:bodyPr/>
          <a:lstStyle/>
          <a:p>
            <a:r>
              <a:rPr lang="ru-RU" b="1" i="1" dirty="0" err="1" smtClean="0">
                <a:ln>
                  <a:solidFill>
                    <a:schemeClr val="tx2">
                      <a:lumMod val="75000"/>
                    </a:schemeClr>
                  </a:solidFill>
                </a:ln>
                <a:solidFill>
                  <a:srgbClr val="FF0000"/>
                </a:solidFill>
              </a:rPr>
              <a:t>Жақұт</a:t>
            </a:r>
            <a:endParaRPr lang="ru-RU" b="1" i="1" dirty="0">
              <a:ln>
                <a:solidFill>
                  <a:schemeClr val="tx2">
                    <a:lumMod val="75000"/>
                  </a:schemeClr>
                </a:solidFill>
              </a:ln>
              <a:solidFill>
                <a:srgbClr val="FF0000"/>
              </a:solidFill>
            </a:endParaRPr>
          </a:p>
        </p:txBody>
      </p:sp>
      <p:sp>
        <p:nvSpPr>
          <p:cNvPr id="3" name="Объект 2"/>
          <p:cNvSpPr>
            <a:spLocks noGrp="1"/>
          </p:cNvSpPr>
          <p:nvPr>
            <p:ph idx="1"/>
          </p:nvPr>
        </p:nvSpPr>
        <p:spPr/>
        <p:txBody>
          <a:bodyPr>
            <a:normAutofit/>
          </a:bodyPr>
          <a:lstStyle/>
          <a:p>
            <a:pPr marL="0" indent="0" fontAlgn="base">
              <a:buNone/>
            </a:pPr>
            <a:endParaRPr lang="en-US" sz="2000" i="0" dirty="0" smtClean="0">
              <a:solidFill>
                <a:srgbClr val="FF0000"/>
              </a:solidFill>
              <a:effectLst/>
              <a:latin typeface="Verdana"/>
            </a:endParaRPr>
          </a:p>
          <a:p>
            <a:pPr marL="0" indent="0" fontAlgn="base">
              <a:buNone/>
            </a:pPr>
            <a:r>
              <a:rPr lang="ru-RU" sz="2000" b="1" i="0" dirty="0" err="1"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Жақұт-химиялық</a:t>
            </a:r>
            <a:r>
              <a:rPr lang="ru-RU" sz="2000" b="1" i="0" dirty="0"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 </a:t>
            </a:r>
            <a:r>
              <a:rPr lang="ru-RU" sz="2000" b="1" i="0" dirty="0" err="1"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формуласы</a:t>
            </a:r>
            <a:r>
              <a:rPr lang="ru-RU" sz="2000" b="1" i="0" dirty="0"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a:t>
            </a:r>
          </a:p>
          <a:p>
            <a:pPr marL="0" indent="0" fontAlgn="base">
              <a:buNone/>
            </a:pPr>
            <a:r>
              <a:rPr lang="en-US" sz="2000" b="1" dirty="0"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                      Al</a:t>
            </a:r>
            <a:r>
              <a:rPr lang="en-US" sz="1400" b="1" dirty="0"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2</a:t>
            </a:r>
            <a:r>
              <a:rPr lang="en-US" sz="2000" b="1" dirty="0"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O</a:t>
            </a:r>
            <a:r>
              <a:rPr lang="en-US" sz="1400" b="1" dirty="0"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3</a:t>
            </a:r>
          </a:p>
          <a:p>
            <a:pPr marL="0" indent="0" fontAlgn="base">
              <a:buNone/>
            </a:pPr>
            <a:r>
              <a:rPr lang="ru-RU" sz="2000" b="1" i="0" dirty="0" err="1"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Жақұт</a:t>
            </a:r>
            <a:r>
              <a:rPr lang="ru-RU" sz="2000" b="1" i="0" dirty="0"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 – </a:t>
            </a:r>
            <a:r>
              <a:rPr lang="ru-RU" sz="2000" b="1" i="0" dirty="0" err="1"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опасыздық</a:t>
            </a:r>
            <a:r>
              <a:rPr lang="ru-RU" sz="2000" b="1" i="0" dirty="0"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 пен                                                                            </a:t>
            </a:r>
            <a:r>
              <a:rPr lang="ru-RU" sz="2000" b="1" i="0" dirty="0" err="1"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қорқыныштан</a:t>
            </a:r>
            <a:r>
              <a:rPr lang="ru-RU" sz="2000" b="1" i="0" dirty="0"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 </a:t>
            </a:r>
            <a:r>
              <a:rPr lang="ru-RU" sz="2000" b="1" i="0" dirty="0" err="1"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қорғайды</a:t>
            </a:r>
            <a:r>
              <a:rPr lang="ru-RU" sz="2000" b="1" i="0" dirty="0"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                                                                </a:t>
            </a:r>
            <a:r>
              <a:rPr lang="ru-RU" sz="2000" b="1" i="0" dirty="0" err="1"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Сүйген</a:t>
            </a:r>
            <a:r>
              <a:rPr lang="ru-RU" sz="2000" b="1" i="0" dirty="0"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 </a:t>
            </a:r>
            <a:r>
              <a:rPr lang="ru-RU" sz="2000" b="1" i="0" dirty="0" err="1"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жанын</a:t>
            </a:r>
            <a:r>
              <a:rPr lang="ru-RU" sz="2000" b="1" i="0" dirty="0"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 </a:t>
            </a:r>
            <a:r>
              <a:rPr lang="ru-RU" sz="2000" b="1" i="0" dirty="0" err="1"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өзіне</a:t>
            </a:r>
            <a:r>
              <a:rPr lang="ru-RU" sz="2000" b="1" i="0" dirty="0"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 </a:t>
            </a:r>
            <a:r>
              <a:rPr lang="ru-RU" sz="2000" b="1" i="0" dirty="0" err="1"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қарату</a:t>
            </a:r>
            <a:r>
              <a:rPr lang="ru-RU" sz="2000" b="1" i="0" dirty="0"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                                                               </a:t>
            </a:r>
            <a:r>
              <a:rPr lang="ru-RU" sz="2000" b="1" i="0" dirty="0" err="1"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үшін</a:t>
            </a:r>
            <a:r>
              <a:rPr lang="ru-RU" sz="2000" b="1" i="0" dirty="0"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 </a:t>
            </a:r>
            <a:r>
              <a:rPr lang="ru-RU" sz="2000" b="1" i="0" dirty="0" err="1"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еуропалық</a:t>
            </a:r>
            <a:r>
              <a:rPr lang="ru-RU" sz="2000" b="1" i="0" dirty="0"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 </a:t>
            </a:r>
            <a:r>
              <a:rPr lang="ru-RU" sz="2000" b="1" i="0" dirty="0" err="1"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әйелдер</a:t>
            </a:r>
            <a:r>
              <a:rPr lang="ru-RU" sz="2000" b="1" i="0" dirty="0"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                                                                      </a:t>
            </a:r>
            <a:r>
              <a:rPr lang="ru-RU" sz="2000" b="1" i="0" dirty="0" err="1"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жақұт</a:t>
            </a:r>
            <a:r>
              <a:rPr lang="ru-RU" sz="2000" b="1" i="0" dirty="0"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 </a:t>
            </a:r>
            <a:r>
              <a:rPr lang="ru-RU" sz="2000" b="1" i="0" dirty="0" err="1"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ұшқынымен</a:t>
            </a:r>
            <a:r>
              <a:rPr lang="ru-RU" sz="2000" b="1" i="0" dirty="0"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 магнит-                                                              </a:t>
            </a:r>
            <a:r>
              <a:rPr lang="ru-RU" sz="2000" b="1" i="0" dirty="0" err="1"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телген</a:t>
            </a:r>
            <a:r>
              <a:rPr lang="ru-RU" sz="2000" b="1" i="0" dirty="0"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 </a:t>
            </a:r>
            <a:r>
              <a:rPr lang="ru-RU" sz="2000" b="1" i="0" dirty="0" err="1"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ыдыстан</a:t>
            </a:r>
            <a:r>
              <a:rPr lang="ru-RU" sz="2000" b="1" i="0" dirty="0"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 </a:t>
            </a:r>
            <a:r>
              <a:rPr lang="ru-RU" sz="2000" b="1" i="0" dirty="0" err="1"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тамақ</a:t>
            </a:r>
            <a:r>
              <a:rPr lang="ru-RU" sz="2000" b="1" i="0" dirty="0"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 </a:t>
            </a:r>
            <a:r>
              <a:rPr lang="ru-RU" sz="2000" b="1" i="0" dirty="0" err="1"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берген</a:t>
            </a:r>
            <a:r>
              <a:rPr lang="ru-RU" sz="2000" b="1" i="0" dirty="0" smtClean="0">
                <a:ln w="12700">
                  <a:solidFill>
                    <a:srgbClr val="FFFF00"/>
                  </a:solidFill>
                  <a:prstDash val="solid"/>
                </a:ln>
                <a:solidFill>
                  <a:schemeClr val="accent4">
                    <a:lumMod val="75000"/>
                  </a:schemeClr>
                </a:solidFill>
                <a:effectLst>
                  <a:outerShdw blurRad="41275" dist="20320" dir="1800000" algn="tl" rotWithShape="0">
                    <a:srgbClr val="000000">
                      <a:alpha val="40000"/>
                    </a:srgbClr>
                  </a:outerShdw>
                </a:effectLst>
                <a:latin typeface="Verdana"/>
              </a:rPr>
              <a:t>.</a:t>
            </a:r>
          </a:p>
          <a:p>
            <a:pPr marL="0" indent="0">
              <a:buNone/>
            </a:pPr>
            <a:r>
              <a:rPr lang="ru-RU" sz="2000" dirty="0" smtClean="0">
                <a:solidFill>
                  <a:srgbClr val="FF0000"/>
                </a:solidFill>
              </a:rPr>
              <a:t/>
            </a:r>
            <a:br>
              <a:rPr lang="ru-RU" sz="2000" dirty="0" smtClean="0">
                <a:solidFill>
                  <a:srgbClr val="FF0000"/>
                </a:solidFill>
              </a:rPr>
            </a:br>
            <a:endParaRPr lang="ru-RU" sz="2000" dirty="0">
              <a:solidFill>
                <a:srgbClr val="FF0000"/>
              </a:solidFill>
            </a:endParaRPr>
          </a:p>
        </p:txBody>
      </p:sp>
      <p:sp>
        <p:nvSpPr>
          <p:cNvPr id="4" name="Прямоугольник 3"/>
          <p:cNvSpPr/>
          <p:nvPr/>
        </p:nvSpPr>
        <p:spPr>
          <a:xfrm>
            <a:off x="2915816" y="2204864"/>
            <a:ext cx="3168352" cy="369332"/>
          </a:xfrm>
          <a:prstGeom prst="rect">
            <a:avLst/>
          </a:prstGeom>
        </p:spPr>
        <p:txBody>
          <a:bodyPr wrap="square">
            <a:spAutoFit/>
          </a:bodyPr>
          <a:lstStyle/>
          <a:p>
            <a:endParaRPr lang="ru-RU"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8719" y="2202873"/>
            <a:ext cx="3843081" cy="288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3868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8" y="-58529"/>
            <a:ext cx="9528176" cy="7162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ru-RU" b="1" i="1" dirty="0" err="1" smtClean="0">
                <a:ln>
                  <a:solidFill>
                    <a:srgbClr val="92D050"/>
                  </a:solidFill>
                </a:ln>
                <a:solidFill>
                  <a:srgbClr val="002060"/>
                </a:solidFill>
              </a:rPr>
              <a:t>Замартас</a:t>
            </a:r>
            <a:endParaRPr lang="ru-RU" b="1" i="1" dirty="0">
              <a:ln>
                <a:solidFill>
                  <a:srgbClr val="92D050"/>
                </a:solidFill>
              </a:ln>
              <a:solidFill>
                <a:srgbClr val="002060"/>
              </a:solidFill>
            </a:endParaRPr>
          </a:p>
        </p:txBody>
      </p:sp>
      <p:sp>
        <p:nvSpPr>
          <p:cNvPr id="3" name="Объект 2"/>
          <p:cNvSpPr>
            <a:spLocks noGrp="1"/>
          </p:cNvSpPr>
          <p:nvPr>
            <p:ph idx="1"/>
          </p:nvPr>
        </p:nvSpPr>
        <p:spPr/>
        <p:txBody>
          <a:bodyPr>
            <a:normAutofit/>
          </a:bodyPr>
          <a:lstStyle/>
          <a:p>
            <a:pPr marL="0" indent="0">
              <a:buNone/>
            </a:pPr>
            <a:r>
              <a:rPr lang="ru-RU" sz="2000" b="1" i="1" dirty="0" err="1" smtClean="0">
                <a:ln>
                  <a:solidFill>
                    <a:schemeClr val="bg2">
                      <a:lumMod val="25000"/>
                    </a:schemeClr>
                  </a:solidFill>
                </a:ln>
                <a:solidFill>
                  <a:srgbClr val="00B050"/>
                </a:solidFill>
              </a:rPr>
              <a:t>Химиялы</a:t>
            </a:r>
            <a:r>
              <a:rPr lang="kk-KZ" sz="2000" b="1" i="1" dirty="0" smtClean="0">
                <a:ln>
                  <a:solidFill>
                    <a:schemeClr val="bg2">
                      <a:lumMod val="25000"/>
                    </a:schemeClr>
                  </a:solidFill>
                </a:ln>
                <a:solidFill>
                  <a:srgbClr val="00B050"/>
                </a:solidFill>
              </a:rPr>
              <a:t>қ</a:t>
            </a:r>
            <a:r>
              <a:rPr lang="ru-RU" sz="2000" b="1" i="1" dirty="0" smtClean="0">
                <a:ln>
                  <a:solidFill>
                    <a:schemeClr val="bg2">
                      <a:lumMod val="25000"/>
                    </a:schemeClr>
                  </a:solidFill>
                </a:ln>
                <a:solidFill>
                  <a:srgbClr val="00B050"/>
                </a:solidFill>
              </a:rPr>
              <a:t> формула</a:t>
            </a:r>
            <a:r>
              <a:rPr lang="en-US" sz="2000" b="1" i="1" dirty="0" smtClean="0">
                <a:ln>
                  <a:solidFill>
                    <a:schemeClr val="bg2">
                      <a:lumMod val="25000"/>
                    </a:schemeClr>
                  </a:solidFill>
                </a:ln>
                <a:solidFill>
                  <a:srgbClr val="00B050"/>
                </a:solidFill>
              </a:rPr>
              <a:t>c</a:t>
            </a:r>
            <a:r>
              <a:rPr lang="ru-RU" sz="2000" b="1" i="1" dirty="0" smtClean="0">
                <a:ln>
                  <a:solidFill>
                    <a:schemeClr val="bg2">
                      <a:lumMod val="25000"/>
                    </a:schemeClr>
                  </a:solidFill>
                </a:ln>
                <a:solidFill>
                  <a:srgbClr val="00B050"/>
                </a:solidFill>
              </a:rPr>
              <a:t>ы- Be</a:t>
            </a:r>
            <a:r>
              <a:rPr lang="ru-RU" sz="1400" b="1" i="1" dirty="0" smtClean="0">
                <a:ln>
                  <a:solidFill>
                    <a:schemeClr val="bg2">
                      <a:lumMod val="25000"/>
                    </a:schemeClr>
                  </a:solidFill>
                </a:ln>
                <a:solidFill>
                  <a:srgbClr val="00B050"/>
                </a:solidFill>
              </a:rPr>
              <a:t>3</a:t>
            </a:r>
            <a:r>
              <a:rPr lang="ru-RU" sz="2000" b="1" i="1" dirty="0" smtClean="0">
                <a:ln>
                  <a:solidFill>
                    <a:schemeClr val="bg2">
                      <a:lumMod val="25000"/>
                    </a:schemeClr>
                  </a:solidFill>
                </a:ln>
                <a:solidFill>
                  <a:srgbClr val="00B050"/>
                </a:solidFill>
              </a:rPr>
              <a:t>Al</a:t>
            </a:r>
            <a:r>
              <a:rPr lang="ru-RU" sz="1400" b="1" i="1" dirty="0" smtClean="0">
                <a:ln>
                  <a:solidFill>
                    <a:schemeClr val="bg2">
                      <a:lumMod val="25000"/>
                    </a:schemeClr>
                  </a:solidFill>
                </a:ln>
                <a:solidFill>
                  <a:srgbClr val="00B050"/>
                </a:solidFill>
              </a:rPr>
              <a:t>2</a:t>
            </a:r>
            <a:r>
              <a:rPr lang="ru-RU" sz="2000" b="1" i="1" dirty="0" smtClean="0">
                <a:ln>
                  <a:solidFill>
                    <a:schemeClr val="bg2">
                      <a:lumMod val="25000"/>
                    </a:schemeClr>
                  </a:solidFill>
                </a:ln>
                <a:solidFill>
                  <a:srgbClr val="00B050"/>
                </a:solidFill>
              </a:rPr>
              <a:t>(SiO</a:t>
            </a:r>
            <a:r>
              <a:rPr lang="ru-RU" sz="1400" b="1" i="1" dirty="0" smtClean="0">
                <a:ln>
                  <a:solidFill>
                    <a:schemeClr val="bg2">
                      <a:lumMod val="25000"/>
                    </a:schemeClr>
                  </a:solidFill>
                </a:ln>
                <a:solidFill>
                  <a:srgbClr val="00B050"/>
                </a:solidFill>
              </a:rPr>
              <a:t>3</a:t>
            </a:r>
            <a:r>
              <a:rPr lang="ru-RU" sz="2000" b="1" i="1" dirty="0" smtClean="0">
                <a:ln>
                  <a:solidFill>
                    <a:schemeClr val="bg2">
                      <a:lumMod val="25000"/>
                    </a:schemeClr>
                  </a:solidFill>
                </a:ln>
                <a:solidFill>
                  <a:srgbClr val="00B050"/>
                </a:solidFill>
              </a:rPr>
              <a:t>)</a:t>
            </a:r>
            <a:r>
              <a:rPr lang="ru-RU" sz="1400" b="1" i="1" dirty="0" smtClean="0">
                <a:ln>
                  <a:solidFill>
                    <a:schemeClr val="bg2">
                      <a:lumMod val="25000"/>
                    </a:schemeClr>
                  </a:solidFill>
                </a:ln>
                <a:solidFill>
                  <a:srgbClr val="00B050"/>
                </a:solidFill>
              </a:rPr>
              <a:t>6</a:t>
            </a:r>
            <a:r>
              <a:rPr lang="ru-RU" sz="2000" b="1" i="1" dirty="0" smtClean="0">
                <a:ln>
                  <a:solidFill>
                    <a:schemeClr val="bg2">
                      <a:lumMod val="25000"/>
                    </a:schemeClr>
                  </a:solidFill>
                </a:ln>
                <a:solidFill>
                  <a:srgbClr val="00B050"/>
                </a:solidFill>
              </a:rPr>
              <a:t> или Al</a:t>
            </a:r>
            <a:r>
              <a:rPr lang="ru-RU" sz="1400" b="1" i="1" dirty="0" smtClean="0">
                <a:ln>
                  <a:solidFill>
                    <a:schemeClr val="bg2">
                      <a:lumMod val="25000"/>
                    </a:schemeClr>
                  </a:solidFill>
                </a:ln>
                <a:solidFill>
                  <a:srgbClr val="00B050"/>
                </a:solidFill>
              </a:rPr>
              <a:t>2</a:t>
            </a:r>
            <a:r>
              <a:rPr lang="ru-RU" sz="2000" b="1" i="1" dirty="0" smtClean="0">
                <a:ln>
                  <a:solidFill>
                    <a:schemeClr val="bg2">
                      <a:lumMod val="25000"/>
                    </a:schemeClr>
                  </a:solidFill>
                </a:ln>
                <a:solidFill>
                  <a:srgbClr val="00B050"/>
                </a:solidFill>
              </a:rPr>
              <a:t>[Be</a:t>
            </a:r>
            <a:r>
              <a:rPr lang="ru-RU" sz="1400" b="1" i="1" dirty="0" smtClean="0">
                <a:ln>
                  <a:solidFill>
                    <a:schemeClr val="bg2">
                      <a:lumMod val="25000"/>
                    </a:schemeClr>
                  </a:solidFill>
                </a:ln>
                <a:solidFill>
                  <a:srgbClr val="00B050"/>
                </a:solidFill>
              </a:rPr>
              <a:t>3</a:t>
            </a:r>
            <a:r>
              <a:rPr lang="ru-RU" sz="2000" b="1" i="1" dirty="0" smtClean="0">
                <a:ln>
                  <a:solidFill>
                    <a:schemeClr val="bg2">
                      <a:lumMod val="25000"/>
                    </a:schemeClr>
                  </a:solidFill>
                </a:ln>
                <a:solidFill>
                  <a:srgbClr val="00B050"/>
                </a:solidFill>
              </a:rPr>
              <a:t>(Si</a:t>
            </a:r>
            <a:r>
              <a:rPr lang="ru-RU" sz="1400" b="1" i="1" dirty="0" smtClean="0">
                <a:ln>
                  <a:solidFill>
                    <a:schemeClr val="bg2">
                      <a:lumMod val="25000"/>
                    </a:schemeClr>
                  </a:solidFill>
                </a:ln>
                <a:solidFill>
                  <a:srgbClr val="00B050"/>
                </a:solidFill>
              </a:rPr>
              <a:t>6</a:t>
            </a:r>
            <a:r>
              <a:rPr lang="ru-RU" sz="2000" b="1" i="1" dirty="0" smtClean="0">
                <a:ln>
                  <a:solidFill>
                    <a:schemeClr val="bg2">
                      <a:lumMod val="25000"/>
                    </a:schemeClr>
                  </a:solidFill>
                </a:ln>
                <a:solidFill>
                  <a:srgbClr val="00B050"/>
                </a:solidFill>
              </a:rPr>
              <a:t>O</a:t>
            </a:r>
            <a:r>
              <a:rPr lang="ru-RU" sz="1400" b="1" i="1" dirty="0" smtClean="0">
                <a:ln>
                  <a:solidFill>
                    <a:schemeClr val="bg2">
                      <a:lumMod val="25000"/>
                    </a:schemeClr>
                  </a:solidFill>
                </a:ln>
                <a:solidFill>
                  <a:srgbClr val="00B050"/>
                </a:solidFill>
              </a:rPr>
              <a:t>18</a:t>
            </a:r>
            <a:r>
              <a:rPr lang="ru-RU" sz="2000" b="1" i="1" dirty="0" smtClean="0">
                <a:ln>
                  <a:solidFill>
                    <a:schemeClr val="bg2">
                      <a:lumMod val="25000"/>
                    </a:schemeClr>
                  </a:solidFill>
                </a:ln>
                <a:solidFill>
                  <a:srgbClr val="00B050"/>
                </a:solidFill>
              </a:rPr>
              <a:t>)].</a:t>
            </a:r>
          </a:p>
          <a:p>
            <a:pPr marL="0" indent="0">
              <a:buNone/>
            </a:pPr>
            <a:r>
              <a:rPr lang="ru-RU" sz="2000" b="1" i="1" dirty="0" err="1" smtClean="0">
                <a:ln>
                  <a:solidFill>
                    <a:schemeClr val="bg2">
                      <a:lumMod val="25000"/>
                    </a:schemeClr>
                  </a:solidFill>
                </a:ln>
                <a:solidFill>
                  <a:srgbClr val="00B050"/>
                </a:solidFill>
              </a:rPr>
              <a:t>Замартас</a:t>
            </a:r>
            <a:r>
              <a:rPr lang="ru-RU" sz="2000" b="1" i="1" dirty="0" smtClean="0">
                <a:ln>
                  <a:solidFill>
                    <a:schemeClr val="bg2">
                      <a:lumMod val="25000"/>
                    </a:schemeClr>
                  </a:solidFill>
                </a:ln>
                <a:solidFill>
                  <a:srgbClr val="00B050"/>
                </a:solidFill>
              </a:rPr>
              <a:t> (изумруд) – </a:t>
            </a:r>
            <a:endParaRPr lang="en-US" sz="2000" b="1" i="1" dirty="0" smtClean="0">
              <a:ln>
                <a:solidFill>
                  <a:schemeClr val="bg2">
                    <a:lumMod val="25000"/>
                  </a:schemeClr>
                </a:solidFill>
              </a:ln>
              <a:solidFill>
                <a:srgbClr val="00B050"/>
              </a:solidFill>
            </a:endParaRPr>
          </a:p>
          <a:p>
            <a:pPr marL="0" indent="0">
              <a:buNone/>
            </a:pPr>
            <a:r>
              <a:rPr lang="ru-RU" sz="2000" b="1" i="1" dirty="0" err="1" smtClean="0">
                <a:ln>
                  <a:solidFill>
                    <a:schemeClr val="bg2">
                      <a:lumMod val="25000"/>
                    </a:schemeClr>
                  </a:solidFill>
                </a:ln>
                <a:solidFill>
                  <a:srgbClr val="00B050"/>
                </a:solidFill>
              </a:rPr>
              <a:t>қуаныш</a:t>
            </a:r>
            <a:r>
              <a:rPr lang="ru-RU" sz="2000" b="1" i="1" dirty="0" smtClean="0">
                <a:ln>
                  <a:solidFill>
                    <a:schemeClr val="bg2">
                      <a:lumMod val="25000"/>
                    </a:schemeClr>
                  </a:solidFill>
                </a:ln>
                <a:solidFill>
                  <a:srgbClr val="00B050"/>
                </a:solidFill>
              </a:rPr>
              <a:t> пен </a:t>
            </a:r>
            <a:r>
              <a:rPr lang="ru-RU" sz="2000" b="1" i="1" dirty="0" err="1" smtClean="0">
                <a:ln>
                  <a:solidFill>
                    <a:schemeClr val="bg2">
                      <a:lumMod val="25000"/>
                    </a:schemeClr>
                  </a:solidFill>
                </a:ln>
                <a:solidFill>
                  <a:srgbClr val="00B050"/>
                </a:solidFill>
              </a:rPr>
              <a:t>көңілділік</a:t>
            </a:r>
            <a:r>
              <a:rPr lang="ru-RU" sz="2000" b="1" i="1" dirty="0" smtClean="0">
                <a:ln>
                  <a:solidFill>
                    <a:schemeClr val="bg2">
                      <a:lumMod val="25000"/>
                    </a:schemeClr>
                  </a:solidFill>
                </a:ln>
                <a:solidFill>
                  <a:srgbClr val="00B050"/>
                </a:solidFill>
              </a:rPr>
              <a:t> </a:t>
            </a:r>
            <a:endParaRPr lang="en-US" sz="2000" b="1" i="1" dirty="0" smtClean="0">
              <a:ln>
                <a:solidFill>
                  <a:schemeClr val="bg2">
                    <a:lumMod val="25000"/>
                  </a:schemeClr>
                </a:solidFill>
              </a:ln>
              <a:solidFill>
                <a:srgbClr val="00B050"/>
              </a:solidFill>
            </a:endParaRPr>
          </a:p>
          <a:p>
            <a:pPr marL="0" indent="0">
              <a:buNone/>
            </a:pPr>
            <a:r>
              <a:rPr lang="ru-RU" sz="2000" b="1" i="1" dirty="0" err="1" smtClean="0">
                <a:ln>
                  <a:solidFill>
                    <a:schemeClr val="bg2">
                      <a:lumMod val="25000"/>
                    </a:schemeClr>
                  </a:solidFill>
                </a:ln>
                <a:solidFill>
                  <a:srgbClr val="00B050"/>
                </a:solidFill>
              </a:rPr>
              <a:t>сыйлайды</a:t>
            </a:r>
            <a:r>
              <a:rPr lang="ru-RU" sz="2000" b="1" i="1" dirty="0" smtClean="0">
                <a:ln>
                  <a:solidFill>
                    <a:schemeClr val="bg2">
                      <a:lumMod val="25000"/>
                    </a:schemeClr>
                  </a:solidFill>
                </a:ln>
                <a:solidFill>
                  <a:srgbClr val="00B050"/>
                </a:solidFill>
              </a:rPr>
              <a:t>. </a:t>
            </a:r>
            <a:r>
              <a:rPr lang="ru-RU" sz="2000" b="1" i="1" dirty="0" err="1" smtClean="0">
                <a:ln>
                  <a:solidFill>
                    <a:schemeClr val="bg2">
                      <a:lumMod val="25000"/>
                    </a:schemeClr>
                  </a:solidFill>
                </a:ln>
                <a:solidFill>
                  <a:srgbClr val="00B050"/>
                </a:solidFill>
              </a:rPr>
              <a:t>Ұмытшақ</a:t>
            </a:r>
            <a:r>
              <a:rPr lang="ru-RU" sz="2000" b="1" i="1" dirty="0" smtClean="0">
                <a:ln>
                  <a:solidFill>
                    <a:schemeClr val="bg2">
                      <a:lumMod val="25000"/>
                    </a:schemeClr>
                  </a:solidFill>
                </a:ln>
                <a:solidFill>
                  <a:srgbClr val="00B050"/>
                </a:solidFill>
              </a:rPr>
              <a:t> </a:t>
            </a:r>
            <a:endParaRPr lang="en-US" sz="2000" b="1" i="1" dirty="0" smtClean="0">
              <a:ln>
                <a:solidFill>
                  <a:schemeClr val="bg2">
                    <a:lumMod val="25000"/>
                  </a:schemeClr>
                </a:solidFill>
              </a:ln>
              <a:solidFill>
                <a:srgbClr val="00B050"/>
              </a:solidFill>
            </a:endParaRPr>
          </a:p>
          <a:p>
            <a:pPr marL="0" indent="0">
              <a:buNone/>
            </a:pPr>
            <a:r>
              <a:rPr lang="ru-RU" sz="2000" b="1" i="1" dirty="0" err="1" smtClean="0">
                <a:ln>
                  <a:solidFill>
                    <a:schemeClr val="bg2">
                      <a:lumMod val="25000"/>
                    </a:schemeClr>
                  </a:solidFill>
                </a:ln>
                <a:solidFill>
                  <a:srgbClr val="00B050"/>
                </a:solidFill>
              </a:rPr>
              <a:t>немесе</a:t>
            </a:r>
            <a:r>
              <a:rPr lang="ru-RU" sz="2000" b="1" i="1" dirty="0" smtClean="0">
                <a:ln>
                  <a:solidFill>
                    <a:schemeClr val="bg2">
                      <a:lumMod val="25000"/>
                    </a:schemeClr>
                  </a:solidFill>
                </a:ln>
                <a:solidFill>
                  <a:srgbClr val="00B050"/>
                </a:solidFill>
              </a:rPr>
              <a:t> </a:t>
            </a:r>
            <a:r>
              <a:rPr lang="ru-RU" sz="2000" b="1" i="1" dirty="0" err="1" smtClean="0">
                <a:ln>
                  <a:solidFill>
                    <a:schemeClr val="bg2">
                      <a:lumMod val="25000"/>
                    </a:schemeClr>
                  </a:solidFill>
                </a:ln>
                <a:solidFill>
                  <a:srgbClr val="00B050"/>
                </a:solidFill>
              </a:rPr>
              <a:t>көзі</a:t>
            </a:r>
            <a:r>
              <a:rPr lang="ru-RU" sz="2000" b="1" i="1" dirty="0" smtClean="0">
                <a:ln>
                  <a:solidFill>
                    <a:schemeClr val="bg2">
                      <a:lumMod val="25000"/>
                    </a:schemeClr>
                  </a:solidFill>
                </a:ln>
                <a:solidFill>
                  <a:srgbClr val="00B050"/>
                </a:solidFill>
              </a:rPr>
              <a:t> </a:t>
            </a:r>
            <a:r>
              <a:rPr lang="ru-RU" sz="2000" b="1" i="1" dirty="0" err="1" smtClean="0">
                <a:ln>
                  <a:solidFill>
                    <a:schemeClr val="bg2">
                      <a:lumMod val="25000"/>
                    </a:schemeClr>
                  </a:solidFill>
                </a:ln>
                <a:solidFill>
                  <a:srgbClr val="00B050"/>
                </a:solidFill>
              </a:rPr>
              <a:t>нашар</a:t>
            </a:r>
            <a:r>
              <a:rPr lang="ru-RU" sz="2000" b="1" i="1" dirty="0" smtClean="0">
                <a:ln>
                  <a:solidFill>
                    <a:schemeClr val="bg2">
                      <a:lumMod val="25000"/>
                    </a:schemeClr>
                  </a:solidFill>
                </a:ln>
                <a:solidFill>
                  <a:srgbClr val="00B050"/>
                </a:solidFill>
              </a:rPr>
              <a:t> </a:t>
            </a:r>
            <a:r>
              <a:rPr lang="ru-RU" sz="2000" b="1" i="1" dirty="0" err="1" smtClean="0">
                <a:ln>
                  <a:solidFill>
                    <a:schemeClr val="bg2">
                      <a:lumMod val="25000"/>
                    </a:schemeClr>
                  </a:solidFill>
                </a:ln>
                <a:solidFill>
                  <a:srgbClr val="00B050"/>
                </a:solidFill>
              </a:rPr>
              <a:t>көретін</a:t>
            </a:r>
            <a:endParaRPr lang="en-US" sz="2000" b="1" i="1" dirty="0" smtClean="0">
              <a:ln>
                <a:solidFill>
                  <a:schemeClr val="bg2">
                    <a:lumMod val="25000"/>
                  </a:schemeClr>
                </a:solidFill>
              </a:ln>
              <a:solidFill>
                <a:srgbClr val="00B050"/>
              </a:solidFill>
            </a:endParaRPr>
          </a:p>
          <a:p>
            <a:pPr marL="0" indent="0">
              <a:buNone/>
            </a:pPr>
            <a:r>
              <a:rPr lang="ru-RU" sz="2000" b="1" i="1" dirty="0" smtClean="0">
                <a:ln>
                  <a:solidFill>
                    <a:schemeClr val="bg2">
                      <a:lumMod val="25000"/>
                    </a:schemeClr>
                  </a:solidFill>
                </a:ln>
                <a:solidFill>
                  <a:srgbClr val="00B050"/>
                </a:solidFill>
              </a:rPr>
              <a:t> </a:t>
            </a:r>
            <a:r>
              <a:rPr lang="ru-RU" sz="2000" b="1" i="1" dirty="0" err="1" smtClean="0">
                <a:ln>
                  <a:solidFill>
                    <a:schemeClr val="bg2">
                      <a:lumMod val="25000"/>
                    </a:schemeClr>
                  </a:solidFill>
                </a:ln>
                <a:solidFill>
                  <a:srgbClr val="00B050"/>
                </a:solidFill>
              </a:rPr>
              <a:t>әйелдер</a:t>
            </a:r>
            <a:r>
              <a:rPr lang="ru-RU" sz="2000" b="1" i="1" dirty="0" smtClean="0">
                <a:ln>
                  <a:solidFill>
                    <a:schemeClr val="bg2">
                      <a:lumMod val="25000"/>
                    </a:schemeClr>
                  </a:solidFill>
                </a:ln>
                <a:solidFill>
                  <a:srgbClr val="00B050"/>
                </a:solidFill>
              </a:rPr>
              <a:t> оны </a:t>
            </a:r>
            <a:r>
              <a:rPr lang="ru-RU" sz="2000" b="1" i="1" dirty="0" err="1" smtClean="0">
                <a:ln>
                  <a:solidFill>
                    <a:schemeClr val="bg2">
                      <a:lumMod val="25000"/>
                    </a:schemeClr>
                  </a:solidFill>
                </a:ln>
                <a:solidFill>
                  <a:srgbClr val="00B050"/>
                </a:solidFill>
              </a:rPr>
              <a:t>мойынына</a:t>
            </a:r>
            <a:r>
              <a:rPr lang="ru-RU" sz="2000" b="1" i="1" dirty="0" smtClean="0">
                <a:ln>
                  <a:solidFill>
                    <a:schemeClr val="bg2">
                      <a:lumMod val="25000"/>
                    </a:schemeClr>
                  </a:solidFill>
                </a:ln>
                <a:solidFill>
                  <a:srgbClr val="00B050"/>
                </a:solidFill>
              </a:rPr>
              <a:t> </a:t>
            </a:r>
            <a:r>
              <a:rPr lang="ru-RU" sz="2000" b="1" i="1" dirty="0" err="1" smtClean="0">
                <a:ln>
                  <a:solidFill>
                    <a:schemeClr val="bg2">
                      <a:lumMod val="25000"/>
                    </a:schemeClr>
                  </a:solidFill>
                </a:ln>
                <a:solidFill>
                  <a:srgbClr val="00B050"/>
                </a:solidFill>
              </a:rPr>
              <a:t>таққан</a:t>
            </a:r>
            <a:r>
              <a:rPr lang="ru-RU" sz="2000" b="1" i="1" dirty="0" smtClean="0">
                <a:ln>
                  <a:solidFill>
                    <a:schemeClr val="bg2">
                      <a:lumMod val="25000"/>
                    </a:schemeClr>
                  </a:solidFill>
                </a:ln>
                <a:solidFill>
                  <a:srgbClr val="00B050"/>
                </a:solidFill>
              </a:rPr>
              <a:t>. </a:t>
            </a:r>
            <a:endParaRPr lang="en-US" sz="2000" b="1" i="1" dirty="0" smtClean="0">
              <a:ln>
                <a:solidFill>
                  <a:schemeClr val="bg2">
                    <a:lumMod val="25000"/>
                  </a:schemeClr>
                </a:solidFill>
              </a:ln>
              <a:solidFill>
                <a:srgbClr val="00B050"/>
              </a:solidFill>
            </a:endParaRPr>
          </a:p>
          <a:p>
            <a:pPr marL="0" indent="0">
              <a:buNone/>
            </a:pPr>
            <a:r>
              <a:rPr lang="ru-RU" sz="2000" b="1" i="1" dirty="0" err="1" smtClean="0">
                <a:ln>
                  <a:solidFill>
                    <a:schemeClr val="bg2">
                      <a:lumMod val="25000"/>
                    </a:schemeClr>
                  </a:solidFill>
                </a:ln>
                <a:solidFill>
                  <a:srgbClr val="00B050"/>
                </a:solidFill>
              </a:rPr>
              <a:t>Бұл</a:t>
            </a:r>
            <a:r>
              <a:rPr lang="ru-RU" sz="2000" b="1" i="1" dirty="0" smtClean="0">
                <a:ln>
                  <a:solidFill>
                    <a:schemeClr val="bg2">
                      <a:lumMod val="25000"/>
                    </a:schemeClr>
                  </a:solidFill>
                </a:ln>
                <a:solidFill>
                  <a:srgbClr val="00B050"/>
                </a:solidFill>
              </a:rPr>
              <a:t> </a:t>
            </a:r>
            <a:r>
              <a:rPr lang="ru-RU" sz="2000" b="1" i="1" dirty="0" err="1" smtClean="0">
                <a:ln>
                  <a:solidFill>
                    <a:schemeClr val="bg2">
                      <a:lumMod val="25000"/>
                    </a:schemeClr>
                  </a:solidFill>
                </a:ln>
                <a:solidFill>
                  <a:srgbClr val="00B050"/>
                </a:solidFill>
              </a:rPr>
              <a:t>асыл</a:t>
            </a:r>
            <a:r>
              <a:rPr lang="ru-RU" sz="2000" b="1" i="1" dirty="0" smtClean="0">
                <a:ln>
                  <a:solidFill>
                    <a:schemeClr val="bg2">
                      <a:lumMod val="25000"/>
                    </a:schemeClr>
                  </a:solidFill>
                </a:ln>
                <a:solidFill>
                  <a:srgbClr val="00B050"/>
                </a:solidFill>
              </a:rPr>
              <a:t> </a:t>
            </a:r>
            <a:r>
              <a:rPr lang="ru-RU" sz="2000" b="1" i="1" dirty="0" err="1" smtClean="0">
                <a:ln>
                  <a:solidFill>
                    <a:schemeClr val="bg2">
                      <a:lumMod val="25000"/>
                    </a:schemeClr>
                  </a:solidFill>
                </a:ln>
                <a:solidFill>
                  <a:srgbClr val="00B050"/>
                </a:solidFill>
              </a:rPr>
              <a:t>тас</a:t>
            </a:r>
            <a:r>
              <a:rPr lang="ru-RU" sz="2000" b="1" i="1" dirty="0" smtClean="0">
                <a:ln>
                  <a:solidFill>
                    <a:schemeClr val="bg2">
                      <a:lumMod val="25000"/>
                    </a:schemeClr>
                  </a:solidFill>
                </a:ln>
                <a:solidFill>
                  <a:srgbClr val="00B050"/>
                </a:solidFill>
              </a:rPr>
              <a:t> </a:t>
            </a:r>
            <a:r>
              <a:rPr lang="ru-RU" sz="2000" b="1" i="1" dirty="0" err="1" smtClean="0">
                <a:ln>
                  <a:solidFill>
                    <a:schemeClr val="bg2">
                      <a:lumMod val="25000"/>
                    </a:schemeClr>
                  </a:solidFill>
                </a:ln>
                <a:solidFill>
                  <a:srgbClr val="00B050"/>
                </a:solidFill>
              </a:rPr>
              <a:t>ұзақ</a:t>
            </a:r>
            <a:r>
              <a:rPr lang="ru-RU" sz="2000" b="1" i="1" dirty="0" smtClean="0">
                <a:ln>
                  <a:solidFill>
                    <a:schemeClr val="bg2">
                      <a:lumMod val="25000"/>
                    </a:schemeClr>
                  </a:solidFill>
                </a:ln>
                <a:solidFill>
                  <a:srgbClr val="00B050"/>
                </a:solidFill>
              </a:rPr>
              <a:t> </a:t>
            </a:r>
            <a:r>
              <a:rPr lang="ru-RU" sz="2000" b="1" i="1" dirty="0" err="1" smtClean="0">
                <a:ln>
                  <a:solidFill>
                    <a:schemeClr val="bg2">
                      <a:lumMod val="25000"/>
                    </a:schemeClr>
                  </a:solidFill>
                </a:ln>
                <a:solidFill>
                  <a:srgbClr val="00B050"/>
                </a:solidFill>
              </a:rPr>
              <a:t>өмір</a:t>
            </a:r>
            <a:r>
              <a:rPr lang="ru-RU" sz="2000" b="1" i="1" dirty="0" smtClean="0">
                <a:ln>
                  <a:solidFill>
                    <a:schemeClr val="bg2">
                      <a:lumMod val="25000"/>
                    </a:schemeClr>
                  </a:solidFill>
                </a:ln>
                <a:solidFill>
                  <a:srgbClr val="00B050"/>
                </a:solidFill>
              </a:rPr>
              <a:t> </a:t>
            </a:r>
            <a:r>
              <a:rPr lang="ru-RU" sz="2000" b="1" i="1" dirty="0" err="1" smtClean="0">
                <a:ln>
                  <a:solidFill>
                    <a:schemeClr val="bg2">
                      <a:lumMod val="25000"/>
                    </a:schemeClr>
                  </a:solidFill>
                </a:ln>
                <a:solidFill>
                  <a:srgbClr val="00B050"/>
                </a:solidFill>
              </a:rPr>
              <a:t>сүруге</a:t>
            </a:r>
            <a:r>
              <a:rPr lang="ru-RU" sz="2000" b="1" i="1" dirty="0" smtClean="0">
                <a:ln>
                  <a:solidFill>
                    <a:schemeClr val="bg2">
                      <a:lumMod val="25000"/>
                    </a:schemeClr>
                  </a:solidFill>
                </a:ln>
                <a:solidFill>
                  <a:srgbClr val="00B050"/>
                </a:solidFill>
              </a:rPr>
              <a:t> </a:t>
            </a:r>
            <a:endParaRPr lang="en-US" sz="2000" b="1" i="1" dirty="0" smtClean="0">
              <a:ln>
                <a:solidFill>
                  <a:schemeClr val="bg2">
                    <a:lumMod val="25000"/>
                  </a:schemeClr>
                </a:solidFill>
              </a:ln>
              <a:solidFill>
                <a:srgbClr val="00B050"/>
              </a:solidFill>
            </a:endParaRPr>
          </a:p>
          <a:p>
            <a:pPr marL="0" indent="0">
              <a:buNone/>
            </a:pPr>
            <a:r>
              <a:rPr lang="ru-RU" sz="2000" b="1" i="1" dirty="0" err="1" smtClean="0">
                <a:ln>
                  <a:solidFill>
                    <a:schemeClr val="bg2">
                      <a:lumMod val="25000"/>
                    </a:schemeClr>
                  </a:solidFill>
                </a:ln>
                <a:solidFill>
                  <a:srgbClr val="00B050"/>
                </a:solidFill>
              </a:rPr>
              <a:t>кепілдік</a:t>
            </a:r>
            <a:r>
              <a:rPr lang="ru-RU" sz="2000" b="1" i="1" dirty="0" smtClean="0">
                <a:ln>
                  <a:solidFill>
                    <a:schemeClr val="bg2">
                      <a:lumMod val="25000"/>
                    </a:schemeClr>
                  </a:solidFill>
                </a:ln>
                <a:solidFill>
                  <a:srgbClr val="00B050"/>
                </a:solidFill>
              </a:rPr>
              <a:t> </a:t>
            </a:r>
            <a:r>
              <a:rPr lang="ru-RU" sz="2000" b="1" i="1" dirty="0" err="1" smtClean="0">
                <a:ln>
                  <a:solidFill>
                    <a:schemeClr val="bg2">
                      <a:lumMod val="25000"/>
                    </a:schemeClr>
                  </a:solidFill>
                </a:ln>
                <a:solidFill>
                  <a:srgbClr val="00B050"/>
                </a:solidFill>
              </a:rPr>
              <a:t>береді</a:t>
            </a:r>
            <a:r>
              <a:rPr lang="ru-RU" sz="2000" b="1" i="1" dirty="0" smtClean="0">
                <a:ln>
                  <a:solidFill>
                    <a:schemeClr val="bg2">
                      <a:lumMod val="25000"/>
                    </a:schemeClr>
                  </a:solidFill>
                </a:ln>
                <a:solidFill>
                  <a:srgbClr val="00B050"/>
                </a:solidFill>
              </a:rPr>
              <a:t>. Дел-</a:t>
            </a:r>
            <a:r>
              <a:rPr lang="ru-RU" sz="2000" b="1" i="1" dirty="0" err="1" smtClean="0">
                <a:ln>
                  <a:solidFill>
                    <a:schemeClr val="bg2">
                      <a:lumMod val="25000"/>
                    </a:schemeClr>
                  </a:solidFill>
                </a:ln>
                <a:solidFill>
                  <a:srgbClr val="00B050"/>
                </a:solidFill>
              </a:rPr>
              <a:t>салдықтан</a:t>
            </a:r>
            <a:r>
              <a:rPr lang="ru-RU" sz="2000" b="1" i="1" dirty="0" smtClean="0">
                <a:ln>
                  <a:solidFill>
                    <a:schemeClr val="bg2">
                      <a:lumMod val="25000"/>
                    </a:schemeClr>
                  </a:solidFill>
                </a:ln>
                <a:solidFill>
                  <a:srgbClr val="00B050"/>
                </a:solidFill>
              </a:rPr>
              <a:t> </a:t>
            </a:r>
            <a:endParaRPr lang="en-US" sz="2000" b="1" i="1" dirty="0" smtClean="0">
              <a:ln>
                <a:solidFill>
                  <a:schemeClr val="bg2">
                    <a:lumMod val="25000"/>
                  </a:schemeClr>
                </a:solidFill>
              </a:ln>
              <a:solidFill>
                <a:srgbClr val="00B050"/>
              </a:solidFill>
            </a:endParaRPr>
          </a:p>
          <a:p>
            <a:pPr marL="0" indent="0">
              <a:buNone/>
            </a:pPr>
            <a:r>
              <a:rPr lang="ru-RU" sz="2000" b="1" i="1" dirty="0" err="1" smtClean="0">
                <a:ln>
                  <a:solidFill>
                    <a:schemeClr val="bg2">
                      <a:lumMod val="25000"/>
                    </a:schemeClr>
                  </a:solidFill>
                </a:ln>
                <a:solidFill>
                  <a:srgbClr val="00B050"/>
                </a:solidFill>
              </a:rPr>
              <a:t>арылтып</a:t>
            </a:r>
            <a:r>
              <a:rPr lang="ru-RU" sz="2000" b="1" i="1" dirty="0" smtClean="0">
                <a:ln>
                  <a:solidFill>
                    <a:schemeClr val="bg2">
                      <a:lumMod val="25000"/>
                    </a:schemeClr>
                  </a:solidFill>
                </a:ln>
                <a:solidFill>
                  <a:srgbClr val="00B050"/>
                </a:solidFill>
              </a:rPr>
              <a:t>, </a:t>
            </a:r>
            <a:r>
              <a:rPr lang="ru-RU" sz="2000" b="1" i="1" dirty="0" err="1" smtClean="0">
                <a:ln>
                  <a:solidFill>
                    <a:schemeClr val="bg2">
                      <a:lumMod val="25000"/>
                    </a:schemeClr>
                  </a:solidFill>
                </a:ln>
                <a:solidFill>
                  <a:srgbClr val="00B050"/>
                </a:solidFill>
              </a:rPr>
              <a:t>ойды</a:t>
            </a:r>
            <a:r>
              <a:rPr lang="ru-RU" sz="2000" b="1" i="1" dirty="0" smtClean="0">
                <a:ln>
                  <a:solidFill>
                    <a:schemeClr val="bg2">
                      <a:lumMod val="25000"/>
                    </a:schemeClr>
                  </a:solidFill>
                </a:ln>
                <a:solidFill>
                  <a:srgbClr val="00B050"/>
                </a:solidFill>
              </a:rPr>
              <a:t> </a:t>
            </a:r>
            <a:r>
              <a:rPr lang="ru-RU" sz="2000" b="1" i="1" dirty="0" err="1" smtClean="0">
                <a:ln>
                  <a:solidFill>
                    <a:schemeClr val="bg2">
                      <a:lumMod val="25000"/>
                    </a:schemeClr>
                  </a:solidFill>
                </a:ln>
                <a:solidFill>
                  <a:srgbClr val="00B050"/>
                </a:solidFill>
              </a:rPr>
              <a:t>ширатады</a:t>
            </a:r>
            <a:r>
              <a:rPr lang="ru-RU" sz="2000" b="1" i="1" dirty="0" smtClean="0">
                <a:solidFill>
                  <a:srgbClr val="C00000"/>
                </a:solidFill>
              </a:rPr>
              <a:t>.</a:t>
            </a:r>
            <a:endParaRPr lang="ru-RU" sz="2000" b="1" i="1" dirty="0">
              <a:solidFill>
                <a:srgbClr val="C00000"/>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204865"/>
            <a:ext cx="371743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464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ln>
            <a:solidFill>
              <a:schemeClr val="accent1"/>
            </a:solidFill>
          </a:ln>
        </p:spPr>
        <p:txBody>
          <a:bodyPr/>
          <a:lstStyle/>
          <a:p>
            <a:r>
              <a:rPr lang="kk-KZ" sz="6600" b="1" i="1" dirty="0" smtClean="0">
                <a:ln>
                  <a:solidFill>
                    <a:schemeClr val="bg2"/>
                  </a:solidFill>
                </a:ln>
                <a:solidFill>
                  <a:schemeClr val="tx2"/>
                </a:solidFill>
                <a:effectLst>
                  <a:outerShdw blurRad="38100" dist="38100" dir="2700000" algn="tl">
                    <a:srgbClr val="000000">
                      <a:alpha val="43137"/>
                    </a:srgbClr>
                  </a:outerShdw>
                </a:effectLst>
              </a:rPr>
              <a:t> Гауһар </a:t>
            </a:r>
            <a:r>
              <a:rPr lang="kk-KZ" dirty="0" smtClean="0">
                <a:ln>
                  <a:solidFill>
                    <a:schemeClr val="bg2"/>
                  </a:solidFill>
                </a:ln>
              </a:rPr>
              <a:t> </a:t>
            </a:r>
            <a:endParaRPr lang="ru-RU" dirty="0">
              <a:ln>
                <a:solidFill>
                  <a:schemeClr val="bg2"/>
                </a:solidFill>
              </a:ln>
            </a:endParaRPr>
          </a:p>
        </p:txBody>
      </p:sp>
      <p:sp>
        <p:nvSpPr>
          <p:cNvPr id="3" name="Объект 2"/>
          <p:cNvSpPr>
            <a:spLocks noGrp="1"/>
          </p:cNvSpPr>
          <p:nvPr>
            <p:ph idx="1"/>
          </p:nvPr>
        </p:nvSpPr>
        <p:spPr/>
        <p:txBody>
          <a:bodyPr>
            <a:normAutofit/>
          </a:bodyPr>
          <a:lstStyle/>
          <a:p>
            <a:pPr marL="0" indent="0">
              <a:buNone/>
            </a:pPr>
            <a:r>
              <a:rPr lang="ru-RU" sz="2400" b="1" i="1" dirty="0" err="1" smtClean="0">
                <a:solidFill>
                  <a:schemeClr val="tx2">
                    <a:lumMod val="50000"/>
                  </a:schemeClr>
                </a:solidFill>
              </a:rPr>
              <a:t>Гауһар</a:t>
            </a:r>
            <a:r>
              <a:rPr lang="ru-RU" sz="2400" b="1" i="1" dirty="0" smtClean="0">
                <a:solidFill>
                  <a:schemeClr val="tx2">
                    <a:lumMod val="50000"/>
                  </a:schemeClr>
                </a:solidFill>
              </a:rPr>
              <a:t>- </a:t>
            </a:r>
            <a:r>
              <a:rPr lang="ru-RU" sz="2400" b="1" i="1" dirty="0" err="1" smtClean="0">
                <a:solidFill>
                  <a:schemeClr val="tx2">
                    <a:lumMod val="50000"/>
                  </a:schemeClr>
                </a:solidFill>
              </a:rPr>
              <a:t>қырланған</a:t>
            </a:r>
            <a:r>
              <a:rPr lang="ru-RU" sz="2400" b="1" i="1" dirty="0" smtClean="0">
                <a:solidFill>
                  <a:schemeClr val="tx2">
                    <a:lumMod val="50000"/>
                  </a:schemeClr>
                </a:solidFill>
              </a:rPr>
              <a:t>  </a:t>
            </a:r>
            <a:r>
              <a:rPr lang="ru-RU" sz="2400" b="1" i="1" dirty="0" err="1" smtClean="0">
                <a:solidFill>
                  <a:schemeClr val="tx2">
                    <a:lumMod val="50000"/>
                  </a:schemeClr>
                </a:solidFill>
              </a:rPr>
              <a:t>алмас</a:t>
            </a:r>
            <a:r>
              <a:rPr lang="ru-RU" sz="2400" b="1" i="1" dirty="0" smtClean="0">
                <a:solidFill>
                  <a:schemeClr val="tx2">
                    <a:lumMod val="50000"/>
                  </a:schemeClr>
                </a:solidFill>
              </a:rPr>
              <a:t> .</a:t>
            </a:r>
          </a:p>
          <a:p>
            <a:pPr marL="0" indent="0">
              <a:buNone/>
            </a:pPr>
            <a:r>
              <a:rPr lang="ru-RU" sz="2400" b="1" i="1" dirty="0" err="1" smtClean="0">
                <a:solidFill>
                  <a:schemeClr val="tx2">
                    <a:lumMod val="50000"/>
                  </a:schemeClr>
                </a:solidFill>
              </a:rPr>
              <a:t>Гауһар</a:t>
            </a:r>
            <a:r>
              <a:rPr lang="ru-RU" sz="2400" b="1" i="1" dirty="0" smtClean="0">
                <a:solidFill>
                  <a:schemeClr val="tx2">
                    <a:lumMod val="50000"/>
                  </a:schemeClr>
                </a:solidFill>
              </a:rPr>
              <a:t> -</a:t>
            </a:r>
            <a:r>
              <a:rPr lang="ru-RU" sz="2400" b="1" i="1" dirty="0" err="1" smtClean="0">
                <a:solidFill>
                  <a:schemeClr val="tx2">
                    <a:lumMod val="50000"/>
                  </a:schemeClr>
                </a:solidFill>
              </a:rPr>
              <a:t>ең</a:t>
            </a:r>
            <a:r>
              <a:rPr lang="ru-RU" sz="2400" b="1" i="1" dirty="0" smtClean="0">
                <a:solidFill>
                  <a:schemeClr val="tx2">
                    <a:lumMod val="50000"/>
                  </a:schemeClr>
                </a:solidFill>
              </a:rPr>
              <a:t> </a:t>
            </a:r>
            <a:r>
              <a:rPr lang="ru-RU" sz="2400" b="1" i="1" dirty="0" err="1" smtClean="0">
                <a:solidFill>
                  <a:schemeClr val="tx2">
                    <a:lumMod val="50000"/>
                  </a:schemeClr>
                </a:solidFill>
              </a:rPr>
              <a:t>танымал</a:t>
            </a:r>
            <a:r>
              <a:rPr lang="ru-RU" sz="2400" b="1" i="1" dirty="0" smtClean="0">
                <a:solidFill>
                  <a:schemeClr val="tx2">
                    <a:lumMod val="50000"/>
                  </a:schemeClr>
                </a:solidFill>
              </a:rPr>
              <a:t> </a:t>
            </a:r>
            <a:r>
              <a:rPr lang="ru-RU" sz="2400" b="1" i="1" dirty="0" err="1" smtClean="0">
                <a:solidFill>
                  <a:schemeClr val="tx2">
                    <a:lumMod val="50000"/>
                  </a:schemeClr>
                </a:solidFill>
              </a:rPr>
              <a:t>асыл</a:t>
            </a:r>
            <a:r>
              <a:rPr lang="ru-RU" sz="2400" b="1" i="1" dirty="0" smtClean="0">
                <a:solidFill>
                  <a:schemeClr val="tx2">
                    <a:lumMod val="50000"/>
                  </a:schemeClr>
                </a:solidFill>
              </a:rPr>
              <a:t> </a:t>
            </a:r>
            <a:r>
              <a:rPr lang="ru-RU" sz="2400" b="1" i="1" dirty="0" err="1" smtClean="0">
                <a:solidFill>
                  <a:schemeClr val="tx2">
                    <a:lumMod val="50000"/>
                  </a:schemeClr>
                </a:solidFill>
              </a:rPr>
              <a:t>тас</a:t>
            </a:r>
            <a:r>
              <a:rPr lang="ru-RU" sz="2400" b="1" i="1" dirty="0" smtClean="0">
                <a:solidFill>
                  <a:schemeClr val="tx2">
                    <a:lumMod val="50000"/>
                  </a:schemeClr>
                </a:solidFill>
              </a:rPr>
              <a:t>.</a:t>
            </a:r>
          </a:p>
          <a:p>
            <a:pPr marL="0" indent="0">
              <a:buNone/>
            </a:pPr>
            <a:r>
              <a:rPr lang="ru-RU" sz="2400" b="1" i="1" dirty="0" err="1" smtClean="0">
                <a:solidFill>
                  <a:schemeClr val="tx2">
                    <a:lumMod val="50000"/>
                  </a:schemeClr>
                </a:solidFill>
              </a:rPr>
              <a:t>Ең</a:t>
            </a:r>
            <a:r>
              <a:rPr lang="ru-RU" sz="2400" b="1" i="1" dirty="0" smtClean="0">
                <a:solidFill>
                  <a:schemeClr val="tx2">
                    <a:lumMod val="50000"/>
                  </a:schemeClr>
                </a:solidFill>
              </a:rPr>
              <a:t> </a:t>
            </a:r>
            <a:r>
              <a:rPr lang="ru-RU" sz="2400" b="1" i="1" dirty="0" err="1" smtClean="0">
                <a:solidFill>
                  <a:schemeClr val="tx2">
                    <a:lumMod val="50000"/>
                  </a:schemeClr>
                </a:solidFill>
              </a:rPr>
              <a:t>үлкен</a:t>
            </a:r>
            <a:r>
              <a:rPr lang="ru-RU" sz="2400" b="1" i="1" dirty="0" smtClean="0">
                <a:solidFill>
                  <a:schemeClr val="tx2">
                    <a:lumMod val="50000"/>
                  </a:schemeClr>
                </a:solidFill>
              </a:rPr>
              <a:t> </a:t>
            </a:r>
            <a:r>
              <a:rPr lang="ru-RU" sz="2400" b="1" i="1" dirty="0" err="1" smtClean="0">
                <a:solidFill>
                  <a:schemeClr val="tx2">
                    <a:lumMod val="50000"/>
                  </a:schemeClr>
                </a:solidFill>
              </a:rPr>
              <a:t>гауһар</a:t>
            </a:r>
            <a:r>
              <a:rPr lang="ru-RU" sz="2400" b="1" i="1" dirty="0" smtClean="0">
                <a:solidFill>
                  <a:schemeClr val="tx2">
                    <a:lumMod val="50000"/>
                  </a:schemeClr>
                </a:solidFill>
              </a:rPr>
              <a:t> «</a:t>
            </a:r>
            <a:r>
              <a:rPr lang="ru-RU" sz="2400" b="1" i="1" dirty="0" err="1" smtClean="0">
                <a:solidFill>
                  <a:schemeClr val="tx2">
                    <a:lumMod val="50000"/>
                  </a:schemeClr>
                </a:solidFill>
              </a:rPr>
              <a:t>Флорентиялық</a:t>
            </a:r>
            <a:r>
              <a:rPr lang="ru-RU" sz="2400" b="1" i="1" dirty="0" smtClean="0">
                <a:solidFill>
                  <a:schemeClr val="tx2">
                    <a:lumMod val="50000"/>
                  </a:schemeClr>
                </a:solidFill>
              </a:rPr>
              <a:t>» </a:t>
            </a:r>
          </a:p>
          <a:p>
            <a:pPr marL="0" indent="0">
              <a:buNone/>
            </a:pPr>
            <a:r>
              <a:rPr lang="ru-RU" sz="2400" b="1" i="1" dirty="0" err="1" smtClean="0">
                <a:solidFill>
                  <a:schemeClr val="tx2">
                    <a:lumMod val="50000"/>
                  </a:schemeClr>
                </a:solidFill>
              </a:rPr>
              <a:t>деп</a:t>
            </a:r>
            <a:r>
              <a:rPr lang="ru-RU" sz="2400" b="1" i="1" dirty="0" smtClean="0">
                <a:solidFill>
                  <a:schemeClr val="tx2">
                    <a:lumMod val="50000"/>
                  </a:schemeClr>
                </a:solidFill>
              </a:rPr>
              <a:t> </a:t>
            </a:r>
            <a:r>
              <a:rPr lang="ru-RU" sz="2400" b="1" i="1" dirty="0" err="1" smtClean="0">
                <a:solidFill>
                  <a:schemeClr val="tx2">
                    <a:lumMod val="50000"/>
                  </a:schemeClr>
                </a:solidFill>
              </a:rPr>
              <a:t>аталады</a:t>
            </a:r>
            <a:r>
              <a:rPr lang="ru-RU" sz="2400" b="1" i="1" dirty="0" smtClean="0">
                <a:solidFill>
                  <a:schemeClr val="tx2">
                    <a:lumMod val="50000"/>
                  </a:schemeClr>
                </a:solidFill>
              </a:rPr>
              <a:t>. </a:t>
            </a:r>
            <a:r>
              <a:rPr lang="ru-RU" sz="2400" b="1" i="1" dirty="0" err="1" smtClean="0">
                <a:solidFill>
                  <a:schemeClr val="tx2">
                    <a:lumMod val="50000"/>
                  </a:schemeClr>
                </a:solidFill>
              </a:rPr>
              <a:t>Оның</a:t>
            </a:r>
            <a:r>
              <a:rPr lang="ru-RU" sz="2400" b="1" i="1" dirty="0" smtClean="0">
                <a:solidFill>
                  <a:schemeClr val="tx2">
                    <a:lumMod val="50000"/>
                  </a:schemeClr>
                </a:solidFill>
              </a:rPr>
              <a:t> </a:t>
            </a:r>
            <a:r>
              <a:rPr lang="ru-RU" sz="2400" b="1" i="1" dirty="0" err="1" smtClean="0">
                <a:solidFill>
                  <a:schemeClr val="tx2">
                    <a:lumMod val="50000"/>
                  </a:schemeClr>
                </a:solidFill>
              </a:rPr>
              <a:t>салмағы</a:t>
            </a:r>
            <a:r>
              <a:rPr lang="ru-RU" sz="2400" b="1" i="1" dirty="0" smtClean="0">
                <a:solidFill>
                  <a:schemeClr val="tx2">
                    <a:lumMod val="50000"/>
                  </a:schemeClr>
                </a:solidFill>
              </a:rPr>
              <a:t> </a:t>
            </a:r>
          </a:p>
          <a:p>
            <a:pPr marL="0" indent="0">
              <a:buNone/>
            </a:pPr>
            <a:r>
              <a:rPr lang="ru-RU" sz="2400" b="1" i="1" dirty="0" smtClean="0">
                <a:solidFill>
                  <a:schemeClr val="tx2">
                    <a:lumMod val="50000"/>
                  </a:schemeClr>
                </a:solidFill>
              </a:rPr>
              <a:t>137,27 </a:t>
            </a:r>
            <a:r>
              <a:rPr lang="ru-RU" sz="2400" b="1" i="1" dirty="0" err="1" smtClean="0">
                <a:solidFill>
                  <a:schemeClr val="tx2">
                    <a:lumMod val="50000"/>
                  </a:schemeClr>
                </a:solidFill>
              </a:rPr>
              <a:t>каратқа</a:t>
            </a:r>
            <a:r>
              <a:rPr lang="ru-RU" sz="2400" b="1" i="1" dirty="0" smtClean="0">
                <a:solidFill>
                  <a:schemeClr val="tx2">
                    <a:lumMod val="50000"/>
                  </a:schemeClr>
                </a:solidFill>
              </a:rPr>
              <a:t> </a:t>
            </a:r>
            <a:r>
              <a:rPr lang="ru-RU" sz="2400" b="1" i="1" dirty="0" err="1" smtClean="0">
                <a:solidFill>
                  <a:schemeClr val="tx2">
                    <a:lumMod val="50000"/>
                  </a:schemeClr>
                </a:solidFill>
              </a:rPr>
              <a:t>тең</a:t>
            </a:r>
            <a:r>
              <a:rPr lang="ru-RU" sz="2400" b="1" i="1" dirty="0" smtClean="0">
                <a:solidFill>
                  <a:schemeClr val="tx2">
                    <a:lumMod val="50000"/>
                  </a:schemeClr>
                </a:solidFill>
              </a:rPr>
              <a:t>. </a:t>
            </a:r>
          </a:p>
          <a:p>
            <a:pPr marL="0" indent="0">
              <a:buNone/>
            </a:pPr>
            <a:r>
              <a:rPr lang="ru-RU" sz="2400" b="1" i="1" dirty="0" smtClean="0">
                <a:solidFill>
                  <a:schemeClr val="tx2">
                    <a:lumMod val="50000"/>
                  </a:schemeClr>
                </a:solidFill>
              </a:rPr>
              <a:t>Алмаз </a:t>
            </a:r>
            <a:r>
              <a:rPr lang="ru-RU" sz="2400" b="1" i="1" dirty="0" err="1" smtClean="0">
                <a:solidFill>
                  <a:schemeClr val="tx2">
                    <a:lumMod val="50000"/>
                  </a:schemeClr>
                </a:solidFill>
              </a:rPr>
              <a:t>ізгілік</a:t>
            </a:r>
            <a:r>
              <a:rPr lang="ru-RU" sz="2400" b="1" i="1" dirty="0" smtClean="0">
                <a:solidFill>
                  <a:schemeClr val="tx2">
                    <a:lumMod val="50000"/>
                  </a:schemeClr>
                </a:solidFill>
              </a:rPr>
              <a:t> пен </a:t>
            </a:r>
            <a:r>
              <a:rPr lang="ru-RU" sz="2400" b="1" i="1" dirty="0" err="1" smtClean="0">
                <a:solidFill>
                  <a:schemeClr val="tx2">
                    <a:lumMod val="50000"/>
                  </a:schemeClr>
                </a:solidFill>
              </a:rPr>
              <a:t>ерлікті</a:t>
            </a:r>
            <a:r>
              <a:rPr lang="ru-RU" sz="2400" b="1" i="1" dirty="0" smtClean="0">
                <a:solidFill>
                  <a:schemeClr val="tx2">
                    <a:lumMod val="50000"/>
                  </a:schemeClr>
                </a:solidFill>
              </a:rPr>
              <a:t> </a:t>
            </a:r>
          </a:p>
          <a:p>
            <a:pPr marL="0" indent="0">
              <a:buNone/>
            </a:pPr>
            <a:r>
              <a:rPr lang="ru-RU" sz="2400" b="1" i="1" dirty="0" err="1" smtClean="0">
                <a:solidFill>
                  <a:schemeClr val="tx2">
                    <a:lumMod val="50000"/>
                  </a:schemeClr>
                </a:solidFill>
              </a:rPr>
              <a:t>бейнелейді</a:t>
            </a:r>
            <a:r>
              <a:rPr lang="ru-RU" sz="2400" b="1" i="1" dirty="0" smtClean="0">
                <a:solidFill>
                  <a:schemeClr val="tx2">
                    <a:lumMod val="50000"/>
                  </a:schemeClr>
                </a:solidFill>
              </a:rPr>
              <a:t>. </a:t>
            </a:r>
          </a:p>
          <a:p>
            <a:pPr marL="0" indent="0">
              <a:buNone/>
            </a:pPr>
            <a:r>
              <a:rPr lang="ru-RU" sz="2400" b="1" i="1" dirty="0" err="1" smtClean="0">
                <a:solidFill>
                  <a:schemeClr val="tx2">
                    <a:lumMod val="50000"/>
                  </a:schemeClr>
                </a:solidFill>
              </a:rPr>
              <a:t>Ол</a:t>
            </a:r>
            <a:r>
              <a:rPr lang="ru-RU" sz="2400" b="1" i="1" dirty="0" smtClean="0">
                <a:solidFill>
                  <a:schemeClr val="tx2">
                    <a:lumMod val="50000"/>
                  </a:schemeClr>
                </a:solidFill>
              </a:rPr>
              <a:t> </a:t>
            </a:r>
            <a:r>
              <a:rPr lang="ru-RU" sz="2400" b="1" i="1" dirty="0" err="1" smtClean="0">
                <a:solidFill>
                  <a:schemeClr val="tx2">
                    <a:lumMod val="50000"/>
                  </a:schemeClr>
                </a:solidFill>
              </a:rPr>
              <a:t>адамға</a:t>
            </a:r>
            <a:r>
              <a:rPr lang="ru-RU" sz="2400" b="1" i="1" dirty="0" smtClean="0">
                <a:solidFill>
                  <a:schemeClr val="tx2">
                    <a:lumMod val="50000"/>
                  </a:schemeClr>
                </a:solidFill>
              </a:rPr>
              <a:t> </a:t>
            </a:r>
            <a:r>
              <a:rPr lang="ru-RU" sz="2400" b="1" i="1" dirty="0" err="1" smtClean="0">
                <a:solidFill>
                  <a:schemeClr val="tx2">
                    <a:lumMod val="50000"/>
                  </a:schemeClr>
                </a:solidFill>
              </a:rPr>
              <a:t>күш</a:t>
            </a:r>
            <a:r>
              <a:rPr lang="ru-RU" sz="2400" b="1" i="1" dirty="0" smtClean="0">
                <a:solidFill>
                  <a:schemeClr val="tx2">
                    <a:lumMod val="50000"/>
                  </a:schemeClr>
                </a:solidFill>
              </a:rPr>
              <a:t> - </a:t>
            </a:r>
            <a:r>
              <a:rPr lang="ru-RU" sz="2400" b="1" i="1" dirty="0" err="1" smtClean="0">
                <a:solidFill>
                  <a:schemeClr val="tx2">
                    <a:lumMod val="50000"/>
                  </a:schemeClr>
                </a:solidFill>
              </a:rPr>
              <a:t>қуат</a:t>
            </a:r>
            <a:r>
              <a:rPr lang="ru-RU" sz="2400" b="1" i="1" dirty="0" smtClean="0">
                <a:solidFill>
                  <a:schemeClr val="tx2">
                    <a:lumMod val="50000"/>
                  </a:schemeClr>
                </a:solidFill>
              </a:rPr>
              <a:t> </a:t>
            </a:r>
            <a:r>
              <a:rPr lang="ru-RU" sz="2400" b="1" i="1" dirty="0" err="1" smtClean="0">
                <a:solidFill>
                  <a:schemeClr val="tx2">
                    <a:lumMod val="50000"/>
                  </a:schemeClr>
                </a:solidFill>
              </a:rPr>
              <a:t>сыйлайды</a:t>
            </a:r>
            <a:r>
              <a:rPr lang="ru-RU" sz="2400" b="1" i="1" dirty="0" smtClean="0">
                <a:solidFill>
                  <a:schemeClr val="tx2">
                    <a:lumMod val="50000"/>
                  </a:schemeClr>
                </a:solidFill>
              </a:rPr>
              <a:t>.</a:t>
            </a:r>
            <a:endParaRPr lang="ru-RU" sz="2400" b="1" i="1" dirty="0">
              <a:solidFill>
                <a:schemeClr val="tx2">
                  <a:lumMod val="50000"/>
                </a:schemeClr>
              </a:solidFill>
            </a:endParaRPr>
          </a:p>
        </p:txBody>
      </p:sp>
      <p:pic>
        <p:nvPicPr>
          <p:cNvPr id="2051" name="Picture 3"/>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763990" y="1844824"/>
            <a:ext cx="3848569" cy="3616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8462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430000" cy="714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ru-RU" b="1" dirty="0" err="1" smtClean="0">
                <a:ln>
                  <a:solidFill>
                    <a:schemeClr val="bg1"/>
                  </a:solidFill>
                </a:ln>
                <a:solidFill>
                  <a:srgbClr val="00B050"/>
                </a:solidFill>
              </a:rPr>
              <a:t>Фируза</a:t>
            </a:r>
            <a:r>
              <a:rPr lang="ru-RU" b="1" dirty="0" smtClean="0">
                <a:ln>
                  <a:solidFill>
                    <a:schemeClr val="bg1"/>
                  </a:solidFill>
                </a:ln>
                <a:solidFill>
                  <a:srgbClr val="00B050"/>
                </a:solidFill>
              </a:rPr>
              <a:t> </a:t>
            </a:r>
            <a:endParaRPr lang="ru-RU" b="1" dirty="0">
              <a:ln>
                <a:solidFill>
                  <a:schemeClr val="bg1"/>
                </a:solidFill>
              </a:ln>
              <a:solidFill>
                <a:srgbClr val="00B050"/>
              </a:solidFill>
            </a:endParaRPr>
          </a:p>
        </p:txBody>
      </p:sp>
      <p:sp>
        <p:nvSpPr>
          <p:cNvPr id="3" name="Объект 2"/>
          <p:cNvSpPr>
            <a:spLocks noGrp="1"/>
          </p:cNvSpPr>
          <p:nvPr>
            <p:ph idx="1"/>
          </p:nvPr>
        </p:nvSpPr>
        <p:spPr/>
        <p:txBody>
          <a:bodyPr>
            <a:normAutofit fontScale="92500" lnSpcReduction="20000"/>
          </a:bodyPr>
          <a:lstStyle/>
          <a:p>
            <a:pPr marL="0" indent="0">
              <a:buNone/>
            </a:pPr>
            <a:r>
              <a:rPr lang="ru-RU" sz="2200" b="1" i="1" dirty="0" err="1" smtClean="0">
                <a:ln>
                  <a:solidFill>
                    <a:schemeClr val="accent3">
                      <a:lumMod val="40000"/>
                      <a:lumOff val="60000"/>
                    </a:schemeClr>
                  </a:solidFill>
                </a:ln>
                <a:effectLst/>
                <a:latin typeface="Verdana"/>
              </a:rPr>
              <a:t>Химиялық</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формуласы</a:t>
            </a:r>
            <a:r>
              <a:rPr lang="ru-RU" sz="2200" b="1" i="1" dirty="0" smtClean="0">
                <a:ln>
                  <a:solidFill>
                    <a:schemeClr val="accent3">
                      <a:lumMod val="40000"/>
                      <a:lumOff val="60000"/>
                    </a:schemeClr>
                  </a:solidFill>
                </a:ln>
                <a:effectLst/>
                <a:latin typeface="Verdana"/>
              </a:rPr>
              <a:t>- </a:t>
            </a:r>
            <a:r>
              <a:rPr lang="en-US" sz="2200" b="1" i="1" dirty="0" smtClean="0">
                <a:ln>
                  <a:solidFill>
                    <a:schemeClr val="accent3">
                      <a:lumMod val="40000"/>
                      <a:lumOff val="60000"/>
                    </a:schemeClr>
                  </a:solidFill>
                </a:ln>
                <a:effectLst/>
                <a:latin typeface="Verdana"/>
              </a:rPr>
              <a:t>CuAl</a:t>
            </a:r>
            <a:r>
              <a:rPr lang="en-US" sz="1300" b="1" i="1" dirty="0" smtClean="0">
                <a:ln>
                  <a:solidFill>
                    <a:schemeClr val="accent3">
                      <a:lumMod val="40000"/>
                      <a:lumOff val="60000"/>
                    </a:schemeClr>
                  </a:solidFill>
                </a:ln>
                <a:effectLst/>
                <a:latin typeface="Verdana"/>
              </a:rPr>
              <a:t>6</a:t>
            </a:r>
            <a:r>
              <a:rPr lang="en-US" sz="2200" b="1" i="1" dirty="0" smtClean="0">
                <a:ln>
                  <a:solidFill>
                    <a:schemeClr val="accent3">
                      <a:lumMod val="40000"/>
                      <a:lumOff val="60000"/>
                    </a:schemeClr>
                  </a:solidFill>
                </a:ln>
                <a:effectLst/>
                <a:latin typeface="Verdana"/>
              </a:rPr>
              <a:t>∙(OH)</a:t>
            </a:r>
            <a:r>
              <a:rPr lang="en-US" sz="1300" b="1" i="1" dirty="0" smtClean="0">
                <a:ln>
                  <a:solidFill>
                    <a:schemeClr val="accent3">
                      <a:lumMod val="40000"/>
                      <a:lumOff val="60000"/>
                    </a:schemeClr>
                  </a:solidFill>
                </a:ln>
                <a:effectLst/>
                <a:latin typeface="Verdana"/>
              </a:rPr>
              <a:t>2</a:t>
            </a:r>
            <a:r>
              <a:rPr lang="en-US" sz="2200" b="1" i="1" dirty="0" smtClean="0">
                <a:ln>
                  <a:solidFill>
                    <a:schemeClr val="accent3">
                      <a:lumMod val="40000"/>
                      <a:lumOff val="60000"/>
                    </a:schemeClr>
                  </a:solidFill>
                </a:ln>
                <a:effectLst/>
                <a:latin typeface="Verdana"/>
              </a:rPr>
              <a:t>∙PO</a:t>
            </a:r>
            <a:r>
              <a:rPr lang="en-US" sz="1500" b="1" i="1" dirty="0" smtClean="0">
                <a:ln>
                  <a:solidFill>
                    <a:schemeClr val="accent3">
                      <a:lumMod val="40000"/>
                      <a:lumOff val="60000"/>
                    </a:schemeClr>
                  </a:solidFill>
                </a:ln>
                <a:effectLst/>
                <a:latin typeface="Verdana"/>
              </a:rPr>
              <a:t>4</a:t>
            </a:r>
            <a:r>
              <a:rPr lang="en-US" sz="2200" b="1" i="1" dirty="0" smtClean="0">
                <a:ln>
                  <a:solidFill>
                    <a:schemeClr val="accent3">
                      <a:lumMod val="40000"/>
                      <a:lumOff val="60000"/>
                    </a:schemeClr>
                  </a:solidFill>
                </a:ln>
                <a:effectLst/>
                <a:latin typeface="Verdana"/>
              </a:rPr>
              <a:t>∙</a:t>
            </a:r>
            <a:r>
              <a:rPr lang="en-US" sz="1900" b="1" i="1" dirty="0" smtClean="0">
                <a:ln>
                  <a:solidFill>
                    <a:schemeClr val="accent3">
                      <a:lumMod val="40000"/>
                      <a:lumOff val="60000"/>
                    </a:schemeClr>
                  </a:solidFill>
                </a:ln>
                <a:effectLst/>
                <a:latin typeface="Verdana"/>
              </a:rPr>
              <a:t>4</a:t>
            </a:r>
            <a:r>
              <a:rPr lang="en-US" sz="2200" b="1" i="1" dirty="0" smtClean="0">
                <a:ln>
                  <a:solidFill>
                    <a:schemeClr val="accent3">
                      <a:lumMod val="40000"/>
                      <a:lumOff val="60000"/>
                    </a:schemeClr>
                  </a:solidFill>
                </a:ln>
                <a:effectLst/>
                <a:latin typeface="Verdana"/>
              </a:rPr>
              <a:t>H</a:t>
            </a:r>
            <a:r>
              <a:rPr lang="en-US" sz="1500" b="1" i="1" dirty="0" smtClean="0">
                <a:ln>
                  <a:solidFill>
                    <a:schemeClr val="accent3">
                      <a:lumMod val="40000"/>
                      <a:lumOff val="60000"/>
                    </a:schemeClr>
                  </a:solidFill>
                </a:ln>
                <a:effectLst/>
                <a:latin typeface="Verdana"/>
              </a:rPr>
              <a:t>2</a:t>
            </a:r>
            <a:r>
              <a:rPr lang="en-US" sz="2200" b="1" i="1" dirty="0" smtClean="0">
                <a:ln>
                  <a:solidFill>
                    <a:schemeClr val="accent3">
                      <a:lumMod val="40000"/>
                      <a:lumOff val="60000"/>
                    </a:schemeClr>
                  </a:solidFill>
                </a:ln>
                <a:effectLst/>
                <a:latin typeface="Verdana"/>
              </a:rPr>
              <a:t>O</a:t>
            </a:r>
            <a:endParaRPr lang="kk-KZ" sz="2200" b="1" i="1" dirty="0" smtClean="0">
              <a:ln>
                <a:solidFill>
                  <a:schemeClr val="accent3">
                    <a:lumMod val="40000"/>
                    <a:lumOff val="60000"/>
                  </a:schemeClr>
                </a:solidFill>
              </a:ln>
              <a:effectLst/>
              <a:latin typeface="Verdana"/>
            </a:endParaRPr>
          </a:p>
          <a:p>
            <a:pPr marL="0" indent="0">
              <a:buNone/>
            </a:pPr>
            <a:r>
              <a:rPr lang="ru-RU" sz="2200" b="1" i="1" dirty="0" err="1" smtClean="0">
                <a:ln>
                  <a:solidFill>
                    <a:schemeClr val="accent3">
                      <a:lumMod val="40000"/>
                      <a:lumOff val="60000"/>
                    </a:schemeClr>
                  </a:solidFill>
                </a:ln>
                <a:effectLst/>
                <a:latin typeface="Verdana"/>
              </a:rPr>
              <a:t>Фируза</a:t>
            </a:r>
            <a:r>
              <a:rPr lang="ru-RU" sz="2200" b="1" i="1" dirty="0" smtClean="0">
                <a:ln>
                  <a:solidFill>
                    <a:schemeClr val="accent3">
                      <a:lumMod val="40000"/>
                      <a:lumOff val="60000"/>
                    </a:schemeClr>
                  </a:solidFill>
                </a:ln>
                <a:effectLst/>
                <a:latin typeface="Verdana"/>
              </a:rPr>
              <a:t> (бирюза) –                                                      </a:t>
            </a:r>
            <a:r>
              <a:rPr lang="ru-RU" sz="2200" b="1" i="1" dirty="0" err="1" smtClean="0">
                <a:ln>
                  <a:solidFill>
                    <a:schemeClr val="accent3">
                      <a:lumMod val="40000"/>
                      <a:lumOff val="60000"/>
                    </a:schemeClr>
                  </a:solidFill>
                </a:ln>
                <a:effectLst/>
                <a:latin typeface="Verdana"/>
              </a:rPr>
              <a:t>адамдардың</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арасындағы</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жаулық</a:t>
            </a:r>
            <a:r>
              <a:rPr lang="ru-RU" sz="2200" b="1" i="1" dirty="0" smtClean="0">
                <a:ln>
                  <a:solidFill>
                    <a:schemeClr val="accent3">
                      <a:lumMod val="40000"/>
                      <a:lumOff val="60000"/>
                    </a:schemeClr>
                  </a:solidFill>
                </a:ln>
                <a:effectLst/>
                <a:latin typeface="Verdana"/>
              </a:rPr>
              <a:t> пен </a:t>
            </a:r>
            <a:r>
              <a:rPr lang="ru-RU" sz="2200" b="1" i="1" dirty="0" err="1" smtClean="0">
                <a:ln>
                  <a:solidFill>
                    <a:schemeClr val="accent3">
                      <a:lumMod val="40000"/>
                      <a:lumOff val="60000"/>
                    </a:schemeClr>
                  </a:solidFill>
                </a:ln>
                <a:effectLst/>
                <a:latin typeface="Verdana"/>
              </a:rPr>
              <a:t>араздықты</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бәсеңдетеді</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Ұдайы</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мойынға</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тастамай</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тақса</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әйелдер</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сары</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ауруға</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ұшырамайды</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Фируза</a:t>
            </a:r>
            <a:r>
              <a:rPr lang="ru-RU" sz="2200" b="1" i="1" dirty="0" smtClean="0">
                <a:ln>
                  <a:solidFill>
                    <a:schemeClr val="accent3">
                      <a:lumMod val="40000"/>
                      <a:lumOff val="60000"/>
                    </a:schemeClr>
                  </a:solidFill>
                </a:ln>
                <a:effectLst/>
                <a:latin typeface="Verdana"/>
              </a:rPr>
              <a:t>                                                       да </a:t>
            </a:r>
            <a:r>
              <a:rPr lang="ru-RU" sz="2200" b="1" i="1" dirty="0" err="1" smtClean="0">
                <a:ln>
                  <a:solidFill>
                    <a:schemeClr val="accent3">
                      <a:lumMod val="40000"/>
                      <a:lumOff val="60000"/>
                    </a:schemeClr>
                  </a:solidFill>
                </a:ln>
                <a:effectLst/>
                <a:latin typeface="Verdana"/>
              </a:rPr>
              <a:t>адам</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секілді</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жасына</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қарай</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түрін</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ақшылдан</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көгілдірге</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көктен</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жасылға</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өзгертіп</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тұрады</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Иесіне</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әлде</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бір</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қауіпті</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жағдай</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төнсе</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фируза</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оның</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көз</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алдында</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күңгірт</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тартып</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жүре</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береді</a:t>
            </a:r>
            <a:r>
              <a:rPr lang="ru-RU" sz="2200" b="1" i="1" dirty="0" smtClean="0">
                <a:ln>
                  <a:solidFill>
                    <a:schemeClr val="accent3">
                      <a:lumMod val="40000"/>
                      <a:lumOff val="60000"/>
                    </a:schemeClr>
                  </a:solidFill>
                </a:ln>
                <a:effectLst/>
                <a:latin typeface="Verdana"/>
              </a:rPr>
              <a:t>. Ал </a:t>
            </a:r>
            <a:r>
              <a:rPr lang="ru-RU" sz="2200" b="1" i="1" dirty="0" err="1" smtClean="0">
                <a:ln>
                  <a:solidFill>
                    <a:schemeClr val="accent3">
                      <a:lumMod val="40000"/>
                      <a:lumOff val="60000"/>
                    </a:schemeClr>
                  </a:solidFill>
                </a:ln>
                <a:effectLst/>
                <a:latin typeface="Verdana"/>
              </a:rPr>
              <a:t>жазылмайтын</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ауруы</a:t>
            </a:r>
            <a:r>
              <a:rPr lang="ru-RU" sz="2200" b="1" i="1" dirty="0" smtClean="0">
                <a:ln>
                  <a:solidFill>
                    <a:schemeClr val="accent3">
                      <a:lumMod val="40000"/>
                      <a:lumOff val="60000"/>
                    </a:schemeClr>
                  </a:solidFill>
                </a:ln>
                <a:effectLst/>
                <a:latin typeface="Verdana"/>
              </a:rPr>
              <a:t> бар </a:t>
            </a:r>
            <a:r>
              <a:rPr lang="ru-RU" sz="2200" b="1" i="1" dirty="0" err="1" smtClean="0">
                <a:ln>
                  <a:solidFill>
                    <a:schemeClr val="accent3">
                      <a:lumMod val="40000"/>
                      <a:lumOff val="60000"/>
                    </a:schemeClr>
                  </a:solidFill>
                </a:ln>
                <a:effectLst/>
                <a:latin typeface="Verdana"/>
              </a:rPr>
              <a:t>адам</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тақса</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ол</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мүлдем</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сөніп</a:t>
            </a:r>
            <a:r>
              <a:rPr lang="ru-RU" sz="2200" b="1" i="1" dirty="0" smtClean="0">
                <a:ln>
                  <a:solidFill>
                    <a:schemeClr val="accent3">
                      <a:lumMod val="40000"/>
                      <a:lumOff val="60000"/>
                    </a:schemeClr>
                  </a:solidFill>
                </a:ln>
                <a:effectLst/>
                <a:latin typeface="Verdana"/>
              </a:rPr>
              <a:t>“ </a:t>
            </a:r>
            <a:r>
              <a:rPr lang="ru-RU" sz="2200" b="1" i="1" dirty="0" err="1" smtClean="0">
                <a:ln>
                  <a:solidFill>
                    <a:schemeClr val="accent3">
                      <a:lumMod val="40000"/>
                      <a:lumOff val="60000"/>
                    </a:schemeClr>
                  </a:solidFill>
                </a:ln>
                <a:effectLst/>
                <a:latin typeface="Verdana"/>
              </a:rPr>
              <a:t>қалады</a:t>
            </a:r>
            <a:r>
              <a:rPr lang="ru-RU" sz="2200" b="1" i="1" dirty="0" smtClean="0">
                <a:ln>
                  <a:solidFill>
                    <a:schemeClr val="accent3">
                      <a:lumMod val="40000"/>
                      <a:lumOff val="60000"/>
                    </a:schemeClr>
                  </a:solidFill>
                </a:ln>
                <a:effectLst/>
                <a:latin typeface="Verdana"/>
              </a:rPr>
              <a:t>.</a:t>
            </a:r>
            <a:endParaRPr lang="ru-RU" sz="2200" b="1" i="1" dirty="0">
              <a:ln>
                <a:solidFill>
                  <a:schemeClr val="accent3">
                    <a:lumMod val="40000"/>
                    <a:lumOff val="60000"/>
                  </a:schemeClr>
                </a:solidFill>
              </a:ln>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1269" y="2276872"/>
            <a:ext cx="4282405" cy="4282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364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4"/>
            <a:ext cx="9144000" cy="6860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ru-RU" b="1" i="1" dirty="0" smtClean="0">
                <a:ln>
                  <a:solidFill>
                    <a:schemeClr val="bg1"/>
                  </a:solidFill>
                </a:ln>
                <a:solidFill>
                  <a:schemeClr val="accent5">
                    <a:lumMod val="50000"/>
                  </a:schemeClr>
                </a:solidFill>
                <a:latin typeface="Georgia" pitchFamily="18" charset="0"/>
              </a:rPr>
              <a:t>Опал</a:t>
            </a:r>
            <a:endParaRPr lang="ru-RU" b="1" i="1" dirty="0">
              <a:ln>
                <a:solidFill>
                  <a:schemeClr val="bg1"/>
                </a:solidFill>
              </a:ln>
              <a:solidFill>
                <a:schemeClr val="accent5">
                  <a:lumMod val="50000"/>
                </a:schemeClr>
              </a:solidFill>
              <a:latin typeface="Georgia" pitchFamily="18" charset="0"/>
            </a:endParaRPr>
          </a:p>
        </p:txBody>
      </p:sp>
      <p:sp>
        <p:nvSpPr>
          <p:cNvPr id="3" name="Объект 2"/>
          <p:cNvSpPr>
            <a:spLocks noGrp="1"/>
          </p:cNvSpPr>
          <p:nvPr>
            <p:ph idx="1"/>
          </p:nvPr>
        </p:nvSpPr>
        <p:spPr/>
        <p:txBody>
          <a:bodyPr>
            <a:normAutofit/>
          </a:bodyPr>
          <a:lstStyle/>
          <a:p>
            <a:pPr marL="0" indent="0">
              <a:buNone/>
            </a:pPr>
            <a:r>
              <a:rPr lang="ru-RU" sz="2000" b="0" i="0" dirty="0" err="1" smtClean="0">
                <a:solidFill>
                  <a:srgbClr val="333333"/>
                </a:solidFill>
                <a:effectLst/>
                <a:latin typeface="Verdana"/>
              </a:rPr>
              <a:t>Химиялық</a:t>
            </a:r>
            <a:r>
              <a:rPr lang="ru-RU" sz="2000" b="0" i="0" dirty="0" smtClean="0">
                <a:solidFill>
                  <a:srgbClr val="333333"/>
                </a:solidFill>
                <a:effectLst/>
                <a:latin typeface="Verdana"/>
              </a:rPr>
              <a:t> </a:t>
            </a:r>
            <a:r>
              <a:rPr lang="ru-RU" sz="2000" b="0" i="0" dirty="0" err="1" smtClean="0">
                <a:solidFill>
                  <a:srgbClr val="333333"/>
                </a:solidFill>
                <a:effectLst/>
                <a:latin typeface="Verdana"/>
              </a:rPr>
              <a:t>формуласы</a:t>
            </a:r>
            <a:r>
              <a:rPr lang="ru-RU" sz="2000" b="0" i="0" dirty="0" smtClean="0">
                <a:solidFill>
                  <a:srgbClr val="333333"/>
                </a:solidFill>
                <a:effectLst/>
                <a:latin typeface="Verdana"/>
              </a:rPr>
              <a:t>- SiO</a:t>
            </a:r>
            <a:r>
              <a:rPr lang="ru-RU" sz="1400" b="0" i="0" dirty="0" smtClean="0">
                <a:solidFill>
                  <a:srgbClr val="333333"/>
                </a:solidFill>
                <a:effectLst/>
                <a:latin typeface="Verdana"/>
              </a:rPr>
              <a:t>2</a:t>
            </a:r>
            <a:r>
              <a:rPr lang="ru-RU" sz="1100" b="0" i="0" dirty="0" smtClean="0">
                <a:solidFill>
                  <a:srgbClr val="333333"/>
                </a:solidFill>
                <a:effectLst/>
                <a:latin typeface="Verdana"/>
              </a:rPr>
              <a:t>*</a:t>
            </a:r>
            <a:r>
              <a:rPr lang="ru-RU" sz="2000" b="0" i="0" dirty="0" smtClean="0">
                <a:solidFill>
                  <a:srgbClr val="333333"/>
                </a:solidFill>
                <a:effectLst/>
                <a:latin typeface="Verdana"/>
              </a:rPr>
              <a:t>xH</a:t>
            </a:r>
            <a:r>
              <a:rPr lang="ru-RU" sz="1400" b="0" i="0" dirty="0" smtClean="0">
                <a:solidFill>
                  <a:srgbClr val="333333"/>
                </a:solidFill>
                <a:effectLst/>
                <a:latin typeface="Verdana"/>
              </a:rPr>
              <a:t>2</a:t>
            </a:r>
            <a:r>
              <a:rPr lang="ru-RU" sz="2000" b="0" i="0" dirty="0" smtClean="0">
                <a:solidFill>
                  <a:srgbClr val="333333"/>
                </a:solidFill>
                <a:effectLst/>
                <a:latin typeface="Verdana"/>
              </a:rPr>
              <a:t>O</a:t>
            </a:r>
          </a:p>
          <a:p>
            <a:pPr marL="0" indent="0">
              <a:buNone/>
            </a:pPr>
            <a:r>
              <a:rPr lang="ru-RU" sz="2000" b="0" i="0" dirty="0" smtClean="0">
                <a:solidFill>
                  <a:srgbClr val="333333"/>
                </a:solidFill>
                <a:effectLst/>
                <a:latin typeface="Verdana"/>
              </a:rPr>
              <a:t>Опал – </a:t>
            </a:r>
            <a:r>
              <a:rPr lang="ru-RU" sz="2000" b="0" i="0" dirty="0" err="1" smtClean="0">
                <a:solidFill>
                  <a:srgbClr val="333333"/>
                </a:solidFill>
                <a:effectLst/>
                <a:latin typeface="Verdana"/>
              </a:rPr>
              <a:t>күдікті</a:t>
            </a:r>
            <a:r>
              <a:rPr lang="ru-RU" sz="2000" b="0" i="0" dirty="0" smtClean="0">
                <a:solidFill>
                  <a:srgbClr val="333333"/>
                </a:solidFill>
                <a:effectLst/>
                <a:latin typeface="Verdana"/>
              </a:rPr>
              <a:t> </a:t>
            </a:r>
            <a:r>
              <a:rPr lang="ru-RU" sz="2000" b="0" i="0" dirty="0" err="1" smtClean="0">
                <a:solidFill>
                  <a:srgbClr val="333333"/>
                </a:solidFill>
                <a:effectLst/>
                <a:latin typeface="Verdana"/>
              </a:rPr>
              <a:t>ойларды</a:t>
            </a:r>
            <a:r>
              <a:rPr lang="ru-RU" sz="2000" b="0" i="0" dirty="0" smtClean="0">
                <a:solidFill>
                  <a:srgbClr val="333333"/>
                </a:solidFill>
                <a:effectLst/>
                <a:latin typeface="Verdana"/>
              </a:rPr>
              <a:t> </a:t>
            </a:r>
            <a:r>
              <a:rPr lang="ru-RU" sz="2000" b="0" i="0" dirty="0" err="1" smtClean="0">
                <a:solidFill>
                  <a:srgbClr val="333333"/>
                </a:solidFill>
                <a:effectLst/>
                <a:latin typeface="Verdana"/>
              </a:rPr>
              <a:t>қоздырады</a:t>
            </a:r>
            <a:r>
              <a:rPr lang="ru-RU" sz="2000" b="0" i="0" dirty="0" smtClean="0">
                <a:solidFill>
                  <a:srgbClr val="333333"/>
                </a:solidFill>
                <a:effectLst/>
                <a:latin typeface="Verdana"/>
              </a:rPr>
              <a:t>,                                                </a:t>
            </a:r>
            <a:r>
              <a:rPr lang="ru-RU" sz="2000" b="0" i="0" dirty="0" err="1" smtClean="0">
                <a:solidFill>
                  <a:srgbClr val="333333"/>
                </a:solidFill>
                <a:effectLst/>
                <a:latin typeface="Verdana"/>
              </a:rPr>
              <a:t>ұрыс-керіске</a:t>
            </a:r>
            <a:r>
              <a:rPr lang="ru-RU" sz="2000" b="0" i="0" dirty="0" smtClean="0">
                <a:solidFill>
                  <a:srgbClr val="333333"/>
                </a:solidFill>
                <a:effectLst/>
                <a:latin typeface="Verdana"/>
              </a:rPr>
              <a:t> </a:t>
            </a:r>
            <a:r>
              <a:rPr lang="ru-RU" sz="2000" b="0" i="0" dirty="0" err="1" smtClean="0">
                <a:solidFill>
                  <a:srgbClr val="333333"/>
                </a:solidFill>
                <a:effectLst/>
                <a:latin typeface="Verdana"/>
              </a:rPr>
              <a:t>итермелейді</a:t>
            </a:r>
            <a:r>
              <a:rPr lang="ru-RU" sz="2000" b="0" i="0" dirty="0" smtClean="0">
                <a:solidFill>
                  <a:srgbClr val="333333"/>
                </a:solidFill>
                <a:effectLst/>
                <a:latin typeface="Verdana"/>
              </a:rPr>
              <a:t>.                                                      </a:t>
            </a:r>
            <a:r>
              <a:rPr lang="ru-RU" sz="2000" b="0" i="0" dirty="0" err="1" smtClean="0">
                <a:solidFill>
                  <a:srgbClr val="333333"/>
                </a:solidFill>
                <a:effectLst/>
                <a:latin typeface="Verdana"/>
              </a:rPr>
              <a:t>Қорқыныш</a:t>
            </a:r>
            <a:r>
              <a:rPr lang="ru-RU" sz="2000" b="0" i="0" dirty="0" smtClean="0">
                <a:solidFill>
                  <a:srgbClr val="333333"/>
                </a:solidFill>
                <a:effectLst/>
                <a:latin typeface="Verdana"/>
              </a:rPr>
              <a:t> </a:t>
            </a:r>
            <a:r>
              <a:rPr lang="ru-RU" sz="2000" b="0" i="0" dirty="0" err="1" smtClean="0">
                <a:solidFill>
                  <a:srgbClr val="333333"/>
                </a:solidFill>
                <a:effectLst/>
                <a:latin typeface="Verdana"/>
              </a:rPr>
              <a:t>туғызып</a:t>
            </a:r>
            <a:r>
              <a:rPr lang="ru-RU" sz="2000" b="0" i="0" dirty="0" smtClean="0">
                <a:solidFill>
                  <a:srgbClr val="333333"/>
                </a:solidFill>
                <a:effectLst/>
                <a:latin typeface="Verdana"/>
              </a:rPr>
              <a:t>, </a:t>
            </a:r>
            <a:r>
              <a:rPr lang="ru-RU" sz="2000" b="0" i="0" dirty="0" err="1" smtClean="0">
                <a:solidFill>
                  <a:srgbClr val="333333"/>
                </a:solidFill>
                <a:effectLst/>
                <a:latin typeface="Verdana"/>
              </a:rPr>
              <a:t>секем</a:t>
            </a:r>
            <a:r>
              <a:rPr lang="ru-RU" sz="2000" b="0" i="0" dirty="0" smtClean="0">
                <a:solidFill>
                  <a:srgbClr val="333333"/>
                </a:solidFill>
                <a:effectLst/>
                <a:latin typeface="Verdana"/>
              </a:rPr>
              <a:t> </a:t>
            </a:r>
            <a:r>
              <a:rPr lang="ru-RU" sz="2000" b="0" i="0" dirty="0" err="1" smtClean="0">
                <a:solidFill>
                  <a:srgbClr val="333333"/>
                </a:solidFill>
                <a:effectLst/>
                <a:latin typeface="Verdana"/>
              </a:rPr>
              <a:t>мінез</a:t>
            </a:r>
            <a:r>
              <a:rPr lang="ru-RU" sz="2000" b="0" i="0" dirty="0" smtClean="0">
                <a:solidFill>
                  <a:srgbClr val="333333"/>
                </a:solidFill>
                <a:effectLst/>
                <a:latin typeface="Verdana"/>
              </a:rPr>
              <a:t>                                     </a:t>
            </a:r>
            <a:r>
              <a:rPr lang="ru-RU" sz="2000" b="0" i="0" dirty="0" err="1" smtClean="0">
                <a:solidFill>
                  <a:srgbClr val="333333"/>
                </a:solidFill>
                <a:effectLst/>
                <a:latin typeface="Verdana"/>
              </a:rPr>
              <a:t>қалыптастырады</a:t>
            </a:r>
            <a:r>
              <a:rPr lang="ru-RU" sz="2000" b="0" i="0" dirty="0" smtClean="0">
                <a:solidFill>
                  <a:srgbClr val="333333"/>
                </a:solidFill>
                <a:effectLst/>
                <a:latin typeface="Verdana"/>
              </a:rPr>
              <a:t>. </a:t>
            </a:r>
            <a:r>
              <a:rPr lang="ru-RU" sz="2000" b="0" i="0" dirty="0" err="1" smtClean="0">
                <a:solidFill>
                  <a:srgbClr val="333333"/>
                </a:solidFill>
                <a:effectLst/>
                <a:latin typeface="Verdana"/>
              </a:rPr>
              <a:t>Ерте</a:t>
            </a:r>
            <a:r>
              <a:rPr lang="ru-RU" sz="2000" b="0" i="0" dirty="0" smtClean="0">
                <a:solidFill>
                  <a:srgbClr val="333333"/>
                </a:solidFill>
                <a:effectLst/>
                <a:latin typeface="Verdana"/>
              </a:rPr>
              <a:t> </a:t>
            </a:r>
            <a:r>
              <a:rPr lang="ru-RU" sz="2000" b="0" i="0" dirty="0" err="1" smtClean="0">
                <a:solidFill>
                  <a:srgbClr val="333333"/>
                </a:solidFill>
                <a:effectLst/>
                <a:latin typeface="Verdana"/>
              </a:rPr>
              <a:t>кезден-ақ</a:t>
            </a:r>
            <a:r>
              <a:rPr lang="ru-RU" sz="2000" b="0" i="0" dirty="0" smtClean="0">
                <a:solidFill>
                  <a:srgbClr val="333333"/>
                </a:solidFill>
                <a:effectLst/>
                <a:latin typeface="Verdana"/>
              </a:rPr>
              <a:t>                                                   </a:t>
            </a:r>
            <a:r>
              <a:rPr lang="ru-RU" sz="2000" b="0" i="0" dirty="0" err="1" smtClean="0">
                <a:solidFill>
                  <a:srgbClr val="333333"/>
                </a:solidFill>
                <a:effectLst/>
                <a:latin typeface="Verdana"/>
              </a:rPr>
              <a:t>опалдың</a:t>
            </a:r>
            <a:r>
              <a:rPr lang="ru-RU" sz="2000" b="0" i="0" dirty="0" smtClean="0">
                <a:solidFill>
                  <a:srgbClr val="333333"/>
                </a:solidFill>
                <a:effectLst/>
                <a:latin typeface="Verdana"/>
              </a:rPr>
              <a:t> </a:t>
            </a:r>
            <a:r>
              <a:rPr lang="ru-RU" sz="2000" b="0" i="0" dirty="0" err="1" smtClean="0">
                <a:solidFill>
                  <a:srgbClr val="333333"/>
                </a:solidFill>
                <a:effectLst/>
                <a:latin typeface="Verdana"/>
              </a:rPr>
              <a:t>жүректі</a:t>
            </a:r>
            <a:r>
              <a:rPr lang="ru-RU" sz="2000" b="0" i="0" dirty="0" smtClean="0">
                <a:solidFill>
                  <a:srgbClr val="333333"/>
                </a:solidFill>
                <a:effectLst/>
                <a:latin typeface="Verdana"/>
              </a:rPr>
              <a:t> </a:t>
            </a:r>
            <a:r>
              <a:rPr lang="ru-RU" sz="2000" b="0" i="0" dirty="0" err="1" smtClean="0">
                <a:solidFill>
                  <a:srgbClr val="333333"/>
                </a:solidFill>
                <a:effectLst/>
                <a:latin typeface="Verdana"/>
              </a:rPr>
              <a:t>күдікті</a:t>
            </a:r>
            <a:r>
              <a:rPr lang="ru-RU" sz="2000" b="0" i="0" dirty="0" smtClean="0">
                <a:solidFill>
                  <a:srgbClr val="333333"/>
                </a:solidFill>
                <a:effectLst/>
                <a:latin typeface="Verdana"/>
              </a:rPr>
              <a:t> </a:t>
            </a:r>
            <a:r>
              <a:rPr lang="ru-RU" sz="2000" b="0" i="0" dirty="0" err="1" smtClean="0">
                <a:solidFill>
                  <a:srgbClr val="333333"/>
                </a:solidFill>
                <a:effectLst/>
                <a:latin typeface="Verdana"/>
              </a:rPr>
              <a:t>ойлармен</a:t>
            </a:r>
            <a:r>
              <a:rPr lang="ru-RU" sz="2000" b="0" i="0" dirty="0" smtClean="0">
                <a:solidFill>
                  <a:srgbClr val="333333"/>
                </a:solidFill>
                <a:effectLst/>
                <a:latin typeface="Verdana"/>
              </a:rPr>
              <a:t>                                                      </a:t>
            </a:r>
            <a:r>
              <a:rPr lang="ru-RU" sz="2000" b="0" i="0" dirty="0" err="1" smtClean="0">
                <a:solidFill>
                  <a:srgbClr val="333333"/>
                </a:solidFill>
                <a:effectLst/>
                <a:latin typeface="Verdana"/>
              </a:rPr>
              <a:t>тұмшалайтыны</a:t>
            </a:r>
            <a:r>
              <a:rPr lang="ru-RU" sz="2000" b="0" i="0" dirty="0" smtClean="0">
                <a:solidFill>
                  <a:srgbClr val="333333"/>
                </a:solidFill>
                <a:effectLst/>
                <a:latin typeface="Verdana"/>
              </a:rPr>
              <a:t> </a:t>
            </a:r>
            <a:r>
              <a:rPr lang="ru-RU" sz="2000" b="0" i="0" dirty="0" err="1" smtClean="0">
                <a:solidFill>
                  <a:srgbClr val="333333"/>
                </a:solidFill>
                <a:effectLst/>
                <a:latin typeface="Verdana"/>
              </a:rPr>
              <a:t>белгілі</a:t>
            </a:r>
            <a:r>
              <a:rPr lang="ru-RU" sz="2000" b="0" i="0" dirty="0" smtClean="0">
                <a:solidFill>
                  <a:srgbClr val="333333"/>
                </a:solidFill>
                <a:effectLst/>
                <a:latin typeface="Verdana"/>
              </a:rPr>
              <a:t> </a:t>
            </a:r>
            <a:r>
              <a:rPr lang="ru-RU" sz="2000" b="0" i="0" dirty="0" err="1" smtClean="0">
                <a:solidFill>
                  <a:srgbClr val="333333"/>
                </a:solidFill>
                <a:effectLst/>
                <a:latin typeface="Verdana"/>
              </a:rPr>
              <a:t>болған</a:t>
            </a:r>
            <a:r>
              <a:rPr lang="ru-RU" sz="2000" b="0" i="0" dirty="0" smtClean="0">
                <a:solidFill>
                  <a:srgbClr val="333333"/>
                </a:solidFill>
                <a:effectLst/>
                <a:latin typeface="Verdana"/>
              </a:rPr>
              <a:t>.                                                                         Тек </a:t>
            </a:r>
            <a:r>
              <a:rPr lang="ru-RU" sz="2000" b="0" i="0" dirty="0" err="1" smtClean="0">
                <a:solidFill>
                  <a:srgbClr val="333333"/>
                </a:solidFill>
                <a:effectLst/>
                <a:latin typeface="Verdana"/>
              </a:rPr>
              <a:t>өз-өзіңе</a:t>
            </a:r>
            <a:r>
              <a:rPr lang="ru-RU" sz="2000" b="0" i="0" dirty="0" smtClean="0">
                <a:solidFill>
                  <a:srgbClr val="333333"/>
                </a:solidFill>
                <a:effectLst/>
                <a:latin typeface="Verdana"/>
              </a:rPr>
              <a:t> </a:t>
            </a:r>
            <a:r>
              <a:rPr lang="ru-RU" sz="2000" b="0" i="0" dirty="0" err="1" smtClean="0">
                <a:solidFill>
                  <a:srgbClr val="333333"/>
                </a:solidFill>
                <a:effectLst/>
                <a:latin typeface="Verdana"/>
              </a:rPr>
              <a:t>деген</a:t>
            </a:r>
            <a:r>
              <a:rPr lang="ru-RU" sz="2000" b="0" i="0" dirty="0" smtClean="0">
                <a:solidFill>
                  <a:srgbClr val="333333"/>
                </a:solidFill>
                <a:effectLst/>
                <a:latin typeface="Verdana"/>
              </a:rPr>
              <a:t> </a:t>
            </a:r>
            <a:r>
              <a:rPr lang="ru-RU" sz="2000" b="0" i="0" dirty="0" err="1" smtClean="0">
                <a:solidFill>
                  <a:srgbClr val="333333"/>
                </a:solidFill>
                <a:effectLst/>
                <a:latin typeface="Verdana"/>
              </a:rPr>
              <a:t>мықты</a:t>
            </a:r>
            <a:r>
              <a:rPr lang="ru-RU" sz="2000" b="0" i="0" dirty="0" smtClean="0">
                <a:solidFill>
                  <a:srgbClr val="333333"/>
                </a:solidFill>
                <a:effectLst/>
                <a:latin typeface="Verdana"/>
              </a:rPr>
              <a:t> </a:t>
            </a:r>
            <a:r>
              <a:rPr lang="ru-RU" sz="2000" b="0" i="0" dirty="0" err="1" smtClean="0">
                <a:solidFill>
                  <a:srgbClr val="333333"/>
                </a:solidFill>
                <a:effectLst/>
                <a:latin typeface="Verdana"/>
              </a:rPr>
              <a:t>сенім</a:t>
            </a:r>
            <a:r>
              <a:rPr lang="ru-RU" sz="2000" b="0" i="0" dirty="0" smtClean="0">
                <a:solidFill>
                  <a:srgbClr val="333333"/>
                </a:solidFill>
                <a:effectLst/>
                <a:latin typeface="Verdana"/>
              </a:rPr>
              <a:t>                                             </a:t>
            </a:r>
            <a:r>
              <a:rPr lang="ru-RU" sz="2000" b="0" i="0" dirty="0" err="1" smtClean="0">
                <a:solidFill>
                  <a:srgbClr val="333333"/>
                </a:solidFill>
                <a:effectLst/>
                <a:latin typeface="Verdana"/>
              </a:rPr>
              <a:t>ғана</a:t>
            </a:r>
            <a:r>
              <a:rPr lang="ru-RU" sz="2000" b="0" i="0" dirty="0" smtClean="0">
                <a:solidFill>
                  <a:srgbClr val="333333"/>
                </a:solidFill>
                <a:effectLst/>
                <a:latin typeface="Verdana"/>
              </a:rPr>
              <a:t> </a:t>
            </a:r>
            <a:r>
              <a:rPr lang="ru-RU" sz="2000" b="0" i="0" dirty="0" err="1" smtClean="0">
                <a:solidFill>
                  <a:srgbClr val="333333"/>
                </a:solidFill>
                <a:effectLst/>
                <a:latin typeface="Verdana"/>
              </a:rPr>
              <a:t>олардың</a:t>
            </a:r>
            <a:r>
              <a:rPr lang="ru-RU" sz="2000" b="0" i="0" dirty="0" smtClean="0">
                <a:solidFill>
                  <a:srgbClr val="333333"/>
                </a:solidFill>
                <a:effectLst/>
                <a:latin typeface="Verdana"/>
              </a:rPr>
              <a:t> </a:t>
            </a:r>
            <a:r>
              <a:rPr lang="ru-RU" sz="2000" b="0" i="0" dirty="0" err="1" smtClean="0">
                <a:solidFill>
                  <a:srgbClr val="333333"/>
                </a:solidFill>
                <a:effectLst/>
                <a:latin typeface="Verdana"/>
              </a:rPr>
              <a:t>қатты</a:t>
            </a:r>
            <a:r>
              <a:rPr lang="ru-RU" sz="2000" b="0" i="0" dirty="0" smtClean="0">
                <a:solidFill>
                  <a:srgbClr val="333333"/>
                </a:solidFill>
                <a:effectLst/>
                <a:latin typeface="Verdana"/>
              </a:rPr>
              <a:t> </a:t>
            </a:r>
            <a:r>
              <a:rPr lang="ru-RU" sz="2000" b="0" i="0" dirty="0" err="1" smtClean="0">
                <a:solidFill>
                  <a:srgbClr val="333333"/>
                </a:solidFill>
                <a:effectLst/>
                <a:latin typeface="Verdana"/>
              </a:rPr>
              <a:t>әсерінен</a:t>
            </a:r>
            <a:r>
              <a:rPr lang="ru-RU" sz="2000" b="0" i="0" dirty="0" smtClean="0">
                <a:solidFill>
                  <a:srgbClr val="333333"/>
                </a:solidFill>
                <a:effectLst/>
                <a:latin typeface="Verdana"/>
              </a:rPr>
              <a:t>                                                           </a:t>
            </a:r>
            <a:r>
              <a:rPr lang="ru-RU" sz="2000" b="0" i="0" dirty="0" err="1" smtClean="0">
                <a:solidFill>
                  <a:srgbClr val="333333"/>
                </a:solidFill>
                <a:effectLst/>
                <a:latin typeface="Verdana"/>
              </a:rPr>
              <a:t>сақтай</a:t>
            </a:r>
            <a:r>
              <a:rPr lang="ru-RU" sz="2000" b="0" i="0" dirty="0" smtClean="0">
                <a:solidFill>
                  <a:srgbClr val="333333"/>
                </a:solidFill>
                <a:effectLst/>
                <a:latin typeface="Verdana"/>
              </a:rPr>
              <a:t> </a:t>
            </a:r>
            <a:r>
              <a:rPr lang="ru-RU" sz="2000" b="0" i="0" dirty="0" err="1" smtClean="0">
                <a:solidFill>
                  <a:srgbClr val="333333"/>
                </a:solidFill>
                <a:effectLst/>
                <a:latin typeface="Verdana"/>
              </a:rPr>
              <a:t>алады</a:t>
            </a:r>
            <a:r>
              <a:rPr lang="ru-RU" sz="2000" b="0" i="0" dirty="0" smtClean="0">
                <a:solidFill>
                  <a:srgbClr val="333333"/>
                </a:solidFill>
                <a:effectLst/>
                <a:latin typeface="Verdana"/>
              </a:rPr>
              <a:t>.</a:t>
            </a:r>
            <a:endParaRPr lang="ru-RU" sz="20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349355" y="2715541"/>
            <a:ext cx="5029200" cy="2423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777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00" cy="715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ru-RU" b="1" i="1" dirty="0" smtClean="0">
                <a:ln>
                  <a:solidFill>
                    <a:schemeClr val="accent6">
                      <a:lumMod val="75000"/>
                    </a:schemeClr>
                  </a:solidFill>
                </a:ln>
                <a:solidFill>
                  <a:srgbClr val="7030A0"/>
                </a:solidFill>
              </a:rPr>
              <a:t>Аметист</a:t>
            </a:r>
            <a:endParaRPr lang="ru-RU" b="1" i="1" dirty="0">
              <a:ln>
                <a:solidFill>
                  <a:schemeClr val="accent6">
                    <a:lumMod val="75000"/>
                  </a:schemeClr>
                </a:solidFill>
              </a:ln>
              <a:solidFill>
                <a:srgbClr val="7030A0"/>
              </a:solidFill>
            </a:endParaRPr>
          </a:p>
        </p:txBody>
      </p:sp>
      <p:sp>
        <p:nvSpPr>
          <p:cNvPr id="3" name="Объект 2"/>
          <p:cNvSpPr>
            <a:spLocks noGrp="1"/>
          </p:cNvSpPr>
          <p:nvPr>
            <p:ph idx="1"/>
          </p:nvPr>
        </p:nvSpPr>
        <p:spPr/>
        <p:txBody>
          <a:bodyPr>
            <a:normAutofit/>
          </a:bodyPr>
          <a:lstStyle/>
          <a:p>
            <a:pPr marL="0" indent="0">
              <a:buNone/>
            </a:pPr>
            <a:r>
              <a:rPr lang="ru-RU" sz="2400" i="1" dirty="0" smtClean="0">
                <a:solidFill>
                  <a:srgbClr val="7030A0"/>
                </a:solidFill>
                <a:effectLst/>
                <a:latin typeface="Verdana"/>
              </a:rPr>
              <a:t>Химическая формула: </a:t>
            </a:r>
            <a:r>
              <a:rPr lang="en-US" sz="2400" i="1" dirty="0" smtClean="0">
                <a:solidFill>
                  <a:srgbClr val="7030A0"/>
                </a:solidFill>
                <a:effectLst/>
                <a:latin typeface="Verdana"/>
              </a:rPr>
              <a:t>SiO</a:t>
            </a:r>
            <a:r>
              <a:rPr lang="en-US" sz="1800" i="1" dirty="0" smtClean="0">
                <a:solidFill>
                  <a:srgbClr val="7030A0"/>
                </a:solidFill>
                <a:effectLst/>
                <a:latin typeface="Verdana"/>
              </a:rPr>
              <a:t>2</a:t>
            </a:r>
            <a:r>
              <a:rPr lang="en-US" sz="2400" i="1" dirty="0" smtClean="0">
                <a:solidFill>
                  <a:srgbClr val="7030A0"/>
                </a:solidFill>
                <a:effectLst/>
                <a:latin typeface="Verdana"/>
              </a:rPr>
              <a:t> (</a:t>
            </a:r>
            <a:r>
              <a:rPr lang="ru-RU" sz="2400" i="1" dirty="0" smtClean="0">
                <a:solidFill>
                  <a:srgbClr val="7030A0"/>
                </a:solidFill>
                <a:effectLst/>
                <a:latin typeface="Verdana"/>
              </a:rPr>
              <a:t>кремнезем).</a:t>
            </a:r>
          </a:p>
          <a:p>
            <a:pPr marL="0" indent="0">
              <a:buNone/>
            </a:pPr>
            <a:r>
              <a:rPr lang="ru-RU" sz="2400" i="1" dirty="0" smtClean="0">
                <a:solidFill>
                  <a:srgbClr val="7030A0"/>
                </a:solidFill>
                <a:effectLst/>
                <a:latin typeface="Verdana"/>
              </a:rPr>
              <a:t>Аметист – </a:t>
            </a:r>
            <a:r>
              <a:rPr lang="ru-RU" sz="2400" i="1" dirty="0" err="1" smtClean="0">
                <a:solidFill>
                  <a:srgbClr val="7030A0"/>
                </a:solidFill>
                <a:effectLst/>
                <a:latin typeface="Verdana"/>
              </a:rPr>
              <a:t>маскүнемдіктен</a:t>
            </a:r>
            <a:r>
              <a:rPr lang="ru-RU" sz="2400" i="1" dirty="0" smtClean="0">
                <a:solidFill>
                  <a:srgbClr val="7030A0"/>
                </a:solidFill>
                <a:effectLst/>
                <a:latin typeface="Verdana"/>
              </a:rPr>
              <a:t>                                            </a:t>
            </a:r>
            <a:r>
              <a:rPr lang="ru-RU" sz="2400" i="1" dirty="0" err="1" smtClean="0">
                <a:solidFill>
                  <a:srgbClr val="7030A0"/>
                </a:solidFill>
                <a:effectLst/>
                <a:latin typeface="Verdana"/>
              </a:rPr>
              <a:t>қорғайды</a:t>
            </a:r>
            <a:r>
              <a:rPr lang="ru-RU" sz="2400" i="1" dirty="0" smtClean="0">
                <a:solidFill>
                  <a:srgbClr val="7030A0"/>
                </a:solidFill>
                <a:effectLst/>
                <a:latin typeface="Verdana"/>
              </a:rPr>
              <a:t>, </a:t>
            </a:r>
            <a:r>
              <a:rPr lang="ru-RU" sz="2400" i="1" dirty="0" err="1" smtClean="0">
                <a:solidFill>
                  <a:srgbClr val="7030A0"/>
                </a:solidFill>
                <a:effectLst/>
                <a:latin typeface="Verdana"/>
              </a:rPr>
              <a:t>адамның</a:t>
            </a:r>
            <a:r>
              <a:rPr lang="ru-RU" sz="2400" i="1" dirty="0" smtClean="0">
                <a:solidFill>
                  <a:srgbClr val="7030A0"/>
                </a:solidFill>
                <a:effectLst/>
                <a:latin typeface="Verdana"/>
              </a:rPr>
              <a:t> </a:t>
            </a:r>
            <a:r>
              <a:rPr lang="ru-RU" sz="2400" i="1" dirty="0" err="1" smtClean="0">
                <a:solidFill>
                  <a:srgbClr val="7030A0"/>
                </a:solidFill>
                <a:effectLst/>
                <a:latin typeface="Verdana"/>
              </a:rPr>
              <a:t>жүрегін</a:t>
            </a:r>
            <a:r>
              <a:rPr lang="ru-RU" sz="2400" i="1" dirty="0" smtClean="0">
                <a:solidFill>
                  <a:srgbClr val="7030A0"/>
                </a:solidFill>
                <a:effectLst/>
                <a:latin typeface="Verdana"/>
              </a:rPr>
              <a:t>                                               </a:t>
            </a:r>
            <a:r>
              <a:rPr lang="ru-RU" sz="2400" i="1" dirty="0" err="1" smtClean="0">
                <a:solidFill>
                  <a:srgbClr val="7030A0"/>
                </a:solidFill>
                <a:effectLst/>
                <a:latin typeface="Verdana"/>
              </a:rPr>
              <a:t>ізгілікке</a:t>
            </a:r>
            <a:r>
              <a:rPr lang="ru-RU" sz="2400" i="1" dirty="0" smtClean="0">
                <a:solidFill>
                  <a:srgbClr val="7030A0"/>
                </a:solidFill>
                <a:effectLst/>
                <a:latin typeface="Verdana"/>
              </a:rPr>
              <a:t> </a:t>
            </a:r>
            <a:r>
              <a:rPr lang="ru-RU" sz="2400" i="1" dirty="0" err="1" smtClean="0">
                <a:solidFill>
                  <a:srgbClr val="7030A0"/>
                </a:solidFill>
                <a:effectLst/>
                <a:latin typeface="Verdana"/>
              </a:rPr>
              <a:t>толтырып</a:t>
            </a:r>
            <a:r>
              <a:rPr lang="ru-RU" sz="2400" i="1" dirty="0" smtClean="0">
                <a:solidFill>
                  <a:srgbClr val="7030A0"/>
                </a:solidFill>
                <a:effectLst/>
                <a:latin typeface="Verdana"/>
              </a:rPr>
              <a:t>, </a:t>
            </a:r>
            <a:r>
              <a:rPr lang="ru-RU" sz="2400" i="1" dirty="0" err="1" smtClean="0">
                <a:solidFill>
                  <a:srgbClr val="7030A0"/>
                </a:solidFill>
                <a:effectLst/>
                <a:latin typeface="Verdana"/>
              </a:rPr>
              <a:t>аумалы</a:t>
            </a:r>
            <a:r>
              <a:rPr lang="ru-RU" sz="2400" i="1" dirty="0" smtClean="0">
                <a:solidFill>
                  <a:srgbClr val="7030A0"/>
                </a:solidFill>
                <a:effectLst/>
                <a:latin typeface="Verdana"/>
              </a:rPr>
              <a:t>-                                            </a:t>
            </a:r>
            <a:r>
              <a:rPr lang="ru-RU" sz="2400" i="1" dirty="0" err="1" smtClean="0">
                <a:solidFill>
                  <a:srgbClr val="7030A0"/>
                </a:solidFill>
                <a:effectLst/>
                <a:latin typeface="Verdana"/>
              </a:rPr>
              <a:t>төкпелі</a:t>
            </a:r>
            <a:r>
              <a:rPr lang="ru-RU" sz="2400" i="1" dirty="0" smtClean="0">
                <a:solidFill>
                  <a:srgbClr val="7030A0"/>
                </a:solidFill>
                <a:effectLst/>
                <a:latin typeface="Verdana"/>
              </a:rPr>
              <a:t> </a:t>
            </a:r>
            <a:r>
              <a:rPr lang="ru-RU" sz="2400" i="1" dirty="0" err="1" smtClean="0">
                <a:solidFill>
                  <a:srgbClr val="7030A0"/>
                </a:solidFill>
                <a:effectLst/>
                <a:latin typeface="Verdana"/>
              </a:rPr>
              <a:t>ойдан</a:t>
            </a:r>
            <a:r>
              <a:rPr lang="ru-RU" sz="2400" i="1" dirty="0" smtClean="0">
                <a:solidFill>
                  <a:srgbClr val="7030A0"/>
                </a:solidFill>
                <a:effectLst/>
                <a:latin typeface="Verdana"/>
              </a:rPr>
              <a:t> </a:t>
            </a:r>
            <a:r>
              <a:rPr lang="ru-RU" sz="2400" i="1" dirty="0" err="1" smtClean="0">
                <a:solidFill>
                  <a:srgbClr val="7030A0"/>
                </a:solidFill>
                <a:effectLst/>
                <a:latin typeface="Verdana"/>
              </a:rPr>
              <a:t>сейілтеді</a:t>
            </a:r>
            <a:r>
              <a:rPr lang="ru-RU" sz="2400" i="1" dirty="0" smtClean="0">
                <a:solidFill>
                  <a:srgbClr val="7030A0"/>
                </a:solidFill>
                <a:effectLst/>
                <a:latin typeface="Verdana"/>
              </a:rPr>
              <a:t>. </a:t>
            </a:r>
            <a:r>
              <a:rPr lang="ru-RU" sz="2400" i="1" dirty="0" err="1" smtClean="0">
                <a:solidFill>
                  <a:srgbClr val="7030A0"/>
                </a:solidFill>
                <a:effectLst/>
                <a:latin typeface="Verdana"/>
              </a:rPr>
              <a:t>Егер</a:t>
            </a:r>
            <a:r>
              <a:rPr lang="ru-RU" sz="2400" i="1" dirty="0" smtClean="0">
                <a:solidFill>
                  <a:srgbClr val="7030A0"/>
                </a:solidFill>
                <a:effectLst/>
                <a:latin typeface="Verdana"/>
              </a:rPr>
              <a:t>                                                          </a:t>
            </a:r>
            <a:r>
              <a:rPr lang="ru-RU" sz="2400" i="1" dirty="0" err="1" smtClean="0">
                <a:solidFill>
                  <a:srgbClr val="7030A0"/>
                </a:solidFill>
                <a:effectLst/>
                <a:latin typeface="Verdana"/>
              </a:rPr>
              <a:t>әйел</a:t>
            </a:r>
            <a:r>
              <a:rPr lang="ru-RU" sz="2400" i="1" dirty="0" smtClean="0">
                <a:solidFill>
                  <a:srgbClr val="7030A0"/>
                </a:solidFill>
                <a:effectLst/>
                <a:latin typeface="Verdana"/>
              </a:rPr>
              <a:t> </a:t>
            </a:r>
            <a:r>
              <a:rPr lang="ru-RU" sz="2400" i="1" dirty="0" err="1" smtClean="0">
                <a:solidFill>
                  <a:srgbClr val="7030A0"/>
                </a:solidFill>
                <a:effectLst/>
                <a:latin typeface="Verdana"/>
              </a:rPr>
              <a:t>адам</a:t>
            </a:r>
            <a:r>
              <a:rPr lang="ru-RU" sz="2400" i="1" dirty="0" smtClean="0">
                <a:solidFill>
                  <a:srgbClr val="7030A0"/>
                </a:solidFill>
                <a:effectLst/>
                <a:latin typeface="Verdana"/>
              </a:rPr>
              <a:t> оны </a:t>
            </a:r>
            <a:r>
              <a:rPr lang="ru-RU" sz="2400" i="1" dirty="0" err="1" smtClean="0">
                <a:solidFill>
                  <a:srgbClr val="7030A0"/>
                </a:solidFill>
                <a:effectLst/>
                <a:latin typeface="Verdana"/>
              </a:rPr>
              <a:t>жастығының</a:t>
            </a:r>
            <a:r>
              <a:rPr lang="ru-RU" sz="2400" i="1" dirty="0" smtClean="0">
                <a:solidFill>
                  <a:srgbClr val="7030A0"/>
                </a:solidFill>
                <a:effectLst/>
                <a:latin typeface="Verdana"/>
              </a:rPr>
              <a:t>                                                     </a:t>
            </a:r>
            <a:r>
              <a:rPr lang="ru-RU" sz="2400" i="1" dirty="0" err="1" smtClean="0">
                <a:solidFill>
                  <a:srgbClr val="7030A0"/>
                </a:solidFill>
                <a:effectLst/>
                <a:latin typeface="Verdana"/>
              </a:rPr>
              <a:t>астына</a:t>
            </a:r>
            <a:r>
              <a:rPr lang="ru-RU" sz="2400" i="1" dirty="0" smtClean="0">
                <a:solidFill>
                  <a:srgbClr val="7030A0"/>
                </a:solidFill>
                <a:effectLst/>
                <a:latin typeface="Verdana"/>
              </a:rPr>
              <a:t> </a:t>
            </a:r>
            <a:r>
              <a:rPr lang="ru-RU" sz="2400" i="1" dirty="0" err="1" smtClean="0">
                <a:solidFill>
                  <a:srgbClr val="7030A0"/>
                </a:solidFill>
                <a:effectLst/>
                <a:latin typeface="Verdana"/>
              </a:rPr>
              <a:t>жастанып</a:t>
            </a:r>
            <a:r>
              <a:rPr lang="ru-RU" sz="2400" i="1" dirty="0" smtClean="0">
                <a:solidFill>
                  <a:srgbClr val="7030A0"/>
                </a:solidFill>
                <a:effectLst/>
                <a:latin typeface="Verdana"/>
              </a:rPr>
              <a:t> </a:t>
            </a:r>
            <a:r>
              <a:rPr lang="ru-RU" sz="2400" i="1" dirty="0" err="1" smtClean="0">
                <a:solidFill>
                  <a:srgbClr val="7030A0"/>
                </a:solidFill>
                <a:effectLst/>
                <a:latin typeface="Verdana"/>
              </a:rPr>
              <a:t>жатса</a:t>
            </a:r>
            <a:r>
              <a:rPr lang="ru-RU" sz="2400" i="1" dirty="0" smtClean="0">
                <a:solidFill>
                  <a:srgbClr val="7030A0"/>
                </a:solidFill>
                <a:effectLst/>
                <a:latin typeface="Verdana"/>
              </a:rPr>
              <a:t> </a:t>
            </a:r>
            <a:r>
              <a:rPr lang="ru-RU" sz="2400" i="1" dirty="0" err="1" smtClean="0">
                <a:solidFill>
                  <a:srgbClr val="7030A0"/>
                </a:solidFill>
                <a:effectLst/>
                <a:latin typeface="Verdana"/>
              </a:rPr>
              <a:t>жақсы</a:t>
            </a:r>
            <a:r>
              <a:rPr lang="ru-RU" sz="2400" i="1" dirty="0" smtClean="0">
                <a:solidFill>
                  <a:srgbClr val="7030A0"/>
                </a:solidFill>
                <a:effectLst/>
                <a:latin typeface="Verdana"/>
              </a:rPr>
              <a:t>                                                         </a:t>
            </a:r>
            <a:r>
              <a:rPr lang="ru-RU" sz="2400" i="1" dirty="0" err="1" smtClean="0">
                <a:solidFill>
                  <a:srgbClr val="7030A0"/>
                </a:solidFill>
                <a:effectLst/>
                <a:latin typeface="Verdana"/>
              </a:rPr>
              <a:t>түс</a:t>
            </a:r>
            <a:r>
              <a:rPr lang="ru-RU" sz="2400" i="1" dirty="0" smtClean="0">
                <a:solidFill>
                  <a:srgbClr val="7030A0"/>
                </a:solidFill>
                <a:effectLst/>
                <a:latin typeface="Verdana"/>
              </a:rPr>
              <a:t> </a:t>
            </a:r>
            <a:r>
              <a:rPr lang="ru-RU" sz="2400" i="1" dirty="0" err="1" smtClean="0">
                <a:solidFill>
                  <a:srgbClr val="7030A0"/>
                </a:solidFill>
                <a:effectLst/>
                <a:latin typeface="Verdana"/>
              </a:rPr>
              <a:t>көреді</a:t>
            </a:r>
            <a:r>
              <a:rPr lang="ru-RU" sz="2400" i="1" dirty="0" smtClean="0">
                <a:solidFill>
                  <a:srgbClr val="7030A0"/>
                </a:solidFill>
                <a:effectLst/>
                <a:latin typeface="Verdana"/>
              </a:rPr>
              <a:t>. </a:t>
            </a:r>
            <a:r>
              <a:rPr lang="ru-RU" sz="2400" i="1" dirty="0" err="1" smtClean="0">
                <a:solidFill>
                  <a:srgbClr val="7030A0"/>
                </a:solidFill>
                <a:effectLst/>
                <a:latin typeface="Verdana"/>
              </a:rPr>
              <a:t>Аметистпен</a:t>
            </a:r>
            <a:r>
              <a:rPr lang="ru-RU" sz="2400" i="1" dirty="0" smtClean="0">
                <a:solidFill>
                  <a:srgbClr val="7030A0"/>
                </a:solidFill>
                <a:effectLst/>
                <a:latin typeface="Verdana"/>
              </a:rPr>
              <a:t> </a:t>
            </a:r>
            <a:r>
              <a:rPr lang="ru-RU" sz="2400" i="1" dirty="0" err="1" smtClean="0">
                <a:solidFill>
                  <a:srgbClr val="7030A0"/>
                </a:solidFill>
                <a:effectLst/>
                <a:latin typeface="Verdana"/>
              </a:rPr>
              <a:t>бетті</a:t>
            </a:r>
            <a:r>
              <a:rPr lang="ru-RU" sz="2400" i="1" dirty="0" smtClean="0">
                <a:solidFill>
                  <a:srgbClr val="7030A0"/>
                </a:solidFill>
                <a:effectLst/>
                <a:latin typeface="Verdana"/>
              </a:rPr>
              <a:t>                                                      </a:t>
            </a:r>
            <a:r>
              <a:rPr lang="ru-RU" sz="2400" i="1" dirty="0" err="1" smtClean="0">
                <a:solidFill>
                  <a:srgbClr val="7030A0"/>
                </a:solidFill>
                <a:effectLst/>
                <a:latin typeface="Verdana"/>
              </a:rPr>
              <a:t>сипап</a:t>
            </a:r>
            <a:r>
              <a:rPr lang="ru-RU" sz="2400" i="1" dirty="0" smtClean="0">
                <a:solidFill>
                  <a:srgbClr val="7030A0"/>
                </a:solidFill>
                <a:effectLst/>
                <a:latin typeface="Verdana"/>
              </a:rPr>
              <a:t> </a:t>
            </a:r>
            <a:r>
              <a:rPr lang="ru-RU" sz="2400" i="1" dirty="0" err="1" smtClean="0">
                <a:solidFill>
                  <a:srgbClr val="7030A0"/>
                </a:solidFill>
                <a:effectLst/>
                <a:latin typeface="Verdana"/>
              </a:rPr>
              <a:t>әжім</a:t>
            </a:r>
            <a:r>
              <a:rPr lang="ru-RU" sz="2400" i="1" dirty="0" smtClean="0">
                <a:solidFill>
                  <a:srgbClr val="7030A0"/>
                </a:solidFill>
                <a:effectLst/>
                <a:latin typeface="Verdana"/>
              </a:rPr>
              <a:t> мен </a:t>
            </a:r>
            <a:r>
              <a:rPr lang="ru-RU" sz="2400" i="1" dirty="0" err="1" smtClean="0">
                <a:solidFill>
                  <a:srgbClr val="7030A0"/>
                </a:solidFill>
                <a:effectLst/>
                <a:latin typeface="Verdana"/>
              </a:rPr>
              <a:t>секпілді</a:t>
            </a:r>
            <a:r>
              <a:rPr lang="ru-RU" sz="2400" i="1" dirty="0" smtClean="0">
                <a:solidFill>
                  <a:srgbClr val="7030A0"/>
                </a:solidFill>
                <a:effectLst/>
                <a:latin typeface="Verdana"/>
              </a:rPr>
              <a:t> </a:t>
            </a:r>
            <a:r>
              <a:rPr lang="ru-RU" sz="2400" i="1" dirty="0" err="1" smtClean="0">
                <a:solidFill>
                  <a:srgbClr val="7030A0"/>
                </a:solidFill>
                <a:effectLst/>
                <a:latin typeface="Verdana"/>
              </a:rPr>
              <a:t>кетіруге</a:t>
            </a:r>
            <a:r>
              <a:rPr lang="ru-RU" sz="2400" i="1" dirty="0" smtClean="0">
                <a:solidFill>
                  <a:srgbClr val="7030A0"/>
                </a:solidFill>
                <a:effectLst/>
                <a:latin typeface="Verdana"/>
              </a:rPr>
              <a:t>                             </a:t>
            </a:r>
            <a:r>
              <a:rPr lang="ru-RU" sz="2400" i="1" dirty="0" err="1" smtClean="0">
                <a:solidFill>
                  <a:srgbClr val="7030A0"/>
                </a:solidFill>
                <a:effectLst/>
                <a:latin typeface="Verdana"/>
              </a:rPr>
              <a:t>болады</a:t>
            </a:r>
            <a:r>
              <a:rPr lang="ru-RU" sz="2400" i="1" dirty="0" smtClean="0">
                <a:solidFill>
                  <a:srgbClr val="7030A0"/>
                </a:solidFill>
                <a:effectLst/>
                <a:latin typeface="Verdana"/>
              </a:rPr>
              <a:t>.</a:t>
            </a:r>
            <a:endParaRPr lang="ru-RU" sz="2400" i="1" dirty="0">
              <a:solidFill>
                <a:srgbClr val="7030A0"/>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0470" y="2420524"/>
            <a:ext cx="3203848" cy="35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454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ru-RU" b="1" i="1" dirty="0" smtClean="0">
                <a:ln>
                  <a:solidFill>
                    <a:schemeClr val="tx1"/>
                  </a:solidFill>
                </a:ln>
                <a:solidFill>
                  <a:srgbClr val="7030A0"/>
                </a:solidFill>
                <a:latin typeface="Georgia" pitchFamily="18" charset="0"/>
              </a:rPr>
              <a:t>Агат</a:t>
            </a:r>
            <a:endParaRPr lang="ru-RU" b="1" i="1" dirty="0">
              <a:ln>
                <a:solidFill>
                  <a:schemeClr val="tx1"/>
                </a:solidFill>
              </a:ln>
              <a:solidFill>
                <a:srgbClr val="7030A0"/>
              </a:solidFill>
              <a:latin typeface="Georgia" pitchFamily="18" charset="0"/>
            </a:endParaRPr>
          </a:p>
        </p:txBody>
      </p:sp>
      <p:sp>
        <p:nvSpPr>
          <p:cNvPr id="3" name="Объект 2"/>
          <p:cNvSpPr>
            <a:spLocks noGrp="1"/>
          </p:cNvSpPr>
          <p:nvPr>
            <p:ph idx="1"/>
          </p:nvPr>
        </p:nvSpPr>
        <p:spPr/>
        <p:txBody>
          <a:bodyPr>
            <a:normAutofit/>
          </a:bodyPr>
          <a:lstStyle/>
          <a:p>
            <a:pPr marL="0" indent="0">
              <a:buNone/>
            </a:pPr>
            <a:r>
              <a:rPr lang="ru-RU" sz="2400" dirty="0" smtClean="0">
                <a:latin typeface="Georgia" pitchFamily="18" charset="0"/>
              </a:rPr>
              <a:t>Химическая формула Агата – </a:t>
            </a:r>
            <a:r>
              <a:rPr lang="en-US" sz="2400" dirty="0" smtClean="0">
                <a:latin typeface="Georgia" pitchFamily="18" charset="0"/>
              </a:rPr>
              <a:t>SiO2.</a:t>
            </a:r>
            <a:endParaRPr lang="kk-KZ" sz="2400" dirty="0" smtClean="0">
              <a:latin typeface="Georgia" pitchFamily="18" charset="0"/>
            </a:endParaRPr>
          </a:p>
          <a:p>
            <a:pPr marL="0" indent="0">
              <a:buNone/>
            </a:pPr>
            <a:r>
              <a:rPr lang="ru-RU" sz="2400" dirty="0" smtClean="0">
                <a:latin typeface="Georgia" pitchFamily="18" charset="0"/>
              </a:rPr>
              <a:t>Агат – </a:t>
            </a:r>
            <a:r>
              <a:rPr lang="ru-RU" sz="2400" dirty="0" err="1" smtClean="0">
                <a:latin typeface="Georgia" pitchFamily="18" charset="0"/>
              </a:rPr>
              <a:t>тіл-көзден</a:t>
            </a:r>
            <a:r>
              <a:rPr lang="ru-RU" sz="2400" dirty="0" smtClean="0">
                <a:latin typeface="Georgia" pitchFamily="18" charset="0"/>
              </a:rPr>
              <a:t> </a:t>
            </a:r>
            <a:r>
              <a:rPr lang="ru-RU" sz="2400" dirty="0" err="1" smtClean="0">
                <a:latin typeface="Georgia" pitchFamily="18" charset="0"/>
              </a:rPr>
              <a:t>сақтайтын</a:t>
            </a:r>
            <a:r>
              <a:rPr lang="ru-RU" sz="2400" dirty="0" smtClean="0">
                <a:latin typeface="Georgia" pitchFamily="18" charset="0"/>
              </a:rPr>
              <a:t>                                                                                         </a:t>
            </a:r>
            <a:r>
              <a:rPr lang="ru-RU" sz="2400" dirty="0" err="1" smtClean="0">
                <a:latin typeface="Georgia" pitchFamily="18" charset="0"/>
              </a:rPr>
              <a:t>қара</a:t>
            </a:r>
            <a:r>
              <a:rPr lang="ru-RU" sz="2400" dirty="0" smtClean="0">
                <a:latin typeface="Georgia" pitchFamily="18" charset="0"/>
              </a:rPr>
              <a:t> </a:t>
            </a:r>
            <a:r>
              <a:rPr lang="ru-RU" sz="2400" dirty="0" err="1" smtClean="0">
                <a:latin typeface="Georgia" pitchFamily="18" charset="0"/>
              </a:rPr>
              <a:t>тас</a:t>
            </a:r>
            <a:r>
              <a:rPr lang="ru-RU" sz="2400" dirty="0" smtClean="0">
                <a:latin typeface="Georgia" pitchFamily="18" charset="0"/>
              </a:rPr>
              <a:t>. </a:t>
            </a:r>
            <a:r>
              <a:rPr lang="ru-RU" sz="2400" dirty="0" err="1" smtClean="0">
                <a:latin typeface="Georgia" pitchFamily="18" charset="0"/>
              </a:rPr>
              <a:t>Бойыңдағы</a:t>
            </a:r>
            <a:r>
              <a:rPr lang="ru-RU" sz="2400" dirty="0" smtClean="0">
                <a:latin typeface="Georgia" pitchFamily="18" charset="0"/>
              </a:rPr>
              <a:t> </a:t>
            </a:r>
            <a:r>
              <a:rPr lang="ru-RU" sz="2400" dirty="0" err="1" smtClean="0">
                <a:latin typeface="Georgia" pitchFamily="18" charset="0"/>
              </a:rPr>
              <a:t>ауруыңды</a:t>
            </a:r>
            <a:r>
              <a:rPr lang="ru-RU" sz="2400" dirty="0" smtClean="0">
                <a:latin typeface="Georgia" pitchFamily="18" charset="0"/>
              </a:rPr>
              <a:t>                                                                      </a:t>
            </a:r>
            <a:r>
              <a:rPr lang="ru-RU" sz="2400" dirty="0" err="1" smtClean="0">
                <a:latin typeface="Georgia" pitchFamily="18" charset="0"/>
              </a:rPr>
              <a:t>бәсеңбетіп</a:t>
            </a:r>
            <a:r>
              <a:rPr lang="ru-RU" sz="2400" dirty="0" smtClean="0">
                <a:latin typeface="Georgia" pitchFamily="18" charset="0"/>
              </a:rPr>
              <a:t>, </a:t>
            </a:r>
            <a:r>
              <a:rPr lang="ru-RU" sz="2400" dirty="0" err="1" smtClean="0">
                <a:latin typeface="Georgia" pitchFamily="18" charset="0"/>
              </a:rPr>
              <a:t>есту</a:t>
            </a:r>
            <a:r>
              <a:rPr lang="ru-RU" sz="2400" dirty="0" smtClean="0">
                <a:latin typeface="Georgia" pitchFamily="18" charset="0"/>
              </a:rPr>
              <a:t> </a:t>
            </a:r>
            <a:r>
              <a:rPr lang="ru-RU" sz="2400" dirty="0" err="1" smtClean="0">
                <a:latin typeface="Georgia" pitchFamily="18" charset="0"/>
              </a:rPr>
              <a:t>қабілетіңді</a:t>
            </a:r>
            <a:r>
              <a:rPr lang="ru-RU" sz="2400" dirty="0" smtClean="0">
                <a:latin typeface="Georgia" pitchFamily="18" charset="0"/>
              </a:rPr>
              <a:t>                                                         </a:t>
            </a:r>
            <a:r>
              <a:rPr lang="ru-RU" sz="2400" dirty="0" err="1" smtClean="0">
                <a:latin typeface="Georgia" pitchFamily="18" charset="0"/>
              </a:rPr>
              <a:t>жақсартады</a:t>
            </a:r>
            <a:r>
              <a:rPr lang="ru-RU" sz="2400" dirty="0" smtClean="0">
                <a:latin typeface="Georgia" pitchFamily="18" charset="0"/>
              </a:rPr>
              <a:t>.</a:t>
            </a:r>
            <a:endParaRPr lang="ru-RU" sz="2400" dirty="0">
              <a:latin typeface="Georgia" pitchFamily="18" charset="0"/>
            </a:endParaRPr>
          </a:p>
        </p:txBody>
      </p:sp>
      <p:pic>
        <p:nvPicPr>
          <p:cNvPr id="8195" name="Picture 3"/>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494412" y="2204864"/>
            <a:ext cx="3110036" cy="3110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1736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ru-RU" b="1" i="1" dirty="0" err="1" smtClean="0">
                <a:ln>
                  <a:solidFill>
                    <a:schemeClr val="accent1"/>
                  </a:solidFill>
                </a:ln>
                <a:solidFill>
                  <a:schemeClr val="accent6">
                    <a:lumMod val="40000"/>
                    <a:lumOff val="60000"/>
                  </a:schemeClr>
                </a:solidFill>
                <a:latin typeface="Georgia" pitchFamily="18" charset="0"/>
              </a:rPr>
              <a:t>Інжу</a:t>
            </a:r>
            <a:endParaRPr lang="ru-RU" b="1" i="1" dirty="0">
              <a:ln>
                <a:solidFill>
                  <a:schemeClr val="accent1"/>
                </a:solidFill>
              </a:ln>
              <a:solidFill>
                <a:schemeClr val="accent6">
                  <a:lumMod val="40000"/>
                  <a:lumOff val="60000"/>
                </a:schemeClr>
              </a:solidFill>
              <a:latin typeface="Georgia" pitchFamily="18" charset="0"/>
            </a:endParaRPr>
          </a:p>
        </p:txBody>
      </p:sp>
      <p:sp>
        <p:nvSpPr>
          <p:cNvPr id="3" name="Объект 2"/>
          <p:cNvSpPr>
            <a:spLocks noGrp="1"/>
          </p:cNvSpPr>
          <p:nvPr>
            <p:ph idx="1"/>
          </p:nvPr>
        </p:nvSpPr>
        <p:spPr>
          <a:xfrm>
            <a:off x="457200" y="1340768"/>
            <a:ext cx="8229600" cy="4785395"/>
          </a:xfrm>
        </p:spPr>
        <p:txBody>
          <a:bodyPr>
            <a:noAutofit/>
          </a:bodyPr>
          <a:lstStyle/>
          <a:p>
            <a:pPr marL="0" indent="0">
              <a:buNone/>
            </a:pPr>
            <a:r>
              <a:rPr lang="ru-RU" sz="2000" b="1" dirty="0" err="1" smtClean="0">
                <a:effectLst/>
                <a:latin typeface="Times New Roman"/>
                <a:ea typeface="Times New Roman"/>
              </a:rPr>
              <a:t>Химиялық</a:t>
            </a:r>
            <a:r>
              <a:rPr lang="ru-RU" sz="2000" b="1" dirty="0" smtClean="0">
                <a:effectLst/>
                <a:latin typeface="Times New Roman"/>
                <a:ea typeface="Times New Roman"/>
              </a:rPr>
              <a:t>  </a:t>
            </a:r>
            <a:r>
              <a:rPr lang="ru-RU" sz="2000" b="1" dirty="0" err="1" smtClean="0">
                <a:effectLst/>
                <a:latin typeface="Times New Roman"/>
                <a:ea typeface="Times New Roman"/>
              </a:rPr>
              <a:t>формуласы</a:t>
            </a:r>
            <a:r>
              <a:rPr lang="ru-RU" sz="2000" b="1" dirty="0" smtClean="0">
                <a:effectLst/>
                <a:latin typeface="Times New Roman"/>
                <a:ea typeface="Times New Roman"/>
              </a:rPr>
              <a:t>: Карбонат кальция СаСО</a:t>
            </a:r>
            <a:r>
              <a:rPr lang="ru-RU" sz="1600" b="1" dirty="0" smtClean="0">
                <a:effectLst/>
                <a:latin typeface="Times New Roman"/>
                <a:ea typeface="Times New Roman"/>
              </a:rPr>
              <a:t>3</a:t>
            </a:r>
          </a:p>
          <a:p>
            <a:pPr marL="0" indent="0">
              <a:buNone/>
            </a:pPr>
            <a:r>
              <a:rPr lang="kk-KZ" sz="2000" b="1" dirty="0" smtClean="0">
                <a:effectLst/>
                <a:latin typeface="Times New Roman"/>
                <a:ea typeface="Times New Roman"/>
              </a:rPr>
              <a:t>Інжу:</a:t>
            </a:r>
            <a:r>
              <a:rPr lang="kk-KZ" sz="2000" dirty="0" smtClean="0">
                <a:effectLst/>
                <a:latin typeface="Times New Roman"/>
                <a:ea typeface="Times New Roman"/>
              </a:rPr>
              <a:t>табиғаттың кездейсоқтығы тамаша                                                          інжулердің пайда болуына сеп болды.                                                  Оларды қабыршағына кіріп кеткен құмдардан                                                тазартуға ұмтылатын ұлулар жасайды.                                                             Бір інжу 12 жылға жуық «пісіп жетіледі».                                                  Табиғи інжуді алу біршама қиын, сол себепті                                                                            де ол жоғары бағаланады.                                                                                                          Ең ірі інжу 6,4 кг тартады.                                                            Оның домаланған пішіні көптеген қатпарлармен                                                алабажақтанып кеткен. Қазір бұл інжуге                                                                        бірнеше адам иелік етеді, ал бағасы шамамен                                                                       60 млн доллар.Інжу жастық пен пәктіктің                                                                    белгісі, сол себепті жас қыздарға көбірек                                                         жарасады. Інжуден алқа, сырға, білезік,                                                                           танамоншақ пен жүзіктер жасайды</a:t>
            </a:r>
            <a:endParaRPr lang="ru-RU" sz="2000"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3844" y="2060848"/>
            <a:ext cx="3297493" cy="390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580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TotalTime>
  <Words>296</Words>
  <Application>Microsoft Office PowerPoint</Application>
  <PresentationFormat>Экран (4:3)</PresentationFormat>
  <Paragraphs>44</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Асыл тастардың химиялық құрамы және емдік қасиеті.</vt:lpstr>
      <vt:lpstr>Жақұт</vt:lpstr>
      <vt:lpstr>Замартас</vt:lpstr>
      <vt:lpstr> Гауһар  </vt:lpstr>
      <vt:lpstr>Фируза </vt:lpstr>
      <vt:lpstr>Опал</vt:lpstr>
      <vt:lpstr>Аметист</vt:lpstr>
      <vt:lpstr>Агат</vt:lpstr>
      <vt:lpstr>Інжу</vt:lpstr>
      <vt:lpstr>Александрит</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20</cp:revision>
  <dcterms:created xsi:type="dcterms:W3CDTF">2017-03-24T12:07:03Z</dcterms:created>
  <dcterms:modified xsi:type="dcterms:W3CDTF">2017-03-24T17:28:41Z</dcterms:modified>
</cp:coreProperties>
</file>