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58" r:id="rId2"/>
    <p:sldId id="256" r:id="rId3"/>
    <p:sldId id="276" r:id="rId4"/>
    <p:sldId id="285" r:id="rId5"/>
    <p:sldId id="257" r:id="rId6"/>
    <p:sldId id="289" r:id="rId7"/>
    <p:sldId id="277" r:id="rId8"/>
    <p:sldId id="284" r:id="rId9"/>
    <p:sldId id="279" r:id="rId10"/>
    <p:sldId id="278" r:id="rId11"/>
    <p:sldId id="280" r:id="rId12"/>
    <p:sldId id="290" r:id="rId13"/>
    <p:sldId id="327" r:id="rId14"/>
    <p:sldId id="332" r:id="rId15"/>
    <p:sldId id="281" r:id="rId16"/>
    <p:sldId id="349" r:id="rId17"/>
    <p:sldId id="282" r:id="rId18"/>
    <p:sldId id="286" r:id="rId19"/>
    <p:sldId id="283" r:id="rId20"/>
    <p:sldId id="356" r:id="rId21"/>
    <p:sldId id="259" r:id="rId22"/>
    <p:sldId id="260" r:id="rId23"/>
    <p:sldId id="302" r:id="rId24"/>
    <p:sldId id="303" r:id="rId25"/>
    <p:sldId id="304" r:id="rId26"/>
    <p:sldId id="305" r:id="rId27"/>
    <p:sldId id="350" r:id="rId28"/>
    <p:sldId id="323" r:id="rId29"/>
    <p:sldId id="325" r:id="rId30"/>
    <p:sldId id="322" r:id="rId31"/>
    <p:sldId id="324" r:id="rId32"/>
    <p:sldId id="306" r:id="rId33"/>
    <p:sldId id="307" r:id="rId34"/>
    <p:sldId id="308" r:id="rId35"/>
    <p:sldId id="309" r:id="rId36"/>
    <p:sldId id="357" r:id="rId37"/>
    <p:sldId id="261" r:id="rId38"/>
    <p:sldId id="262" r:id="rId39"/>
    <p:sldId id="291" r:id="rId40"/>
    <p:sldId id="292" r:id="rId41"/>
    <p:sldId id="321" r:id="rId42"/>
    <p:sldId id="263" r:id="rId43"/>
    <p:sldId id="264" r:id="rId44"/>
    <p:sldId id="294" r:id="rId45"/>
    <p:sldId id="314" r:id="rId46"/>
    <p:sldId id="312" r:id="rId47"/>
    <p:sldId id="316" r:id="rId48"/>
    <p:sldId id="299" r:id="rId49"/>
    <p:sldId id="337" r:id="rId50"/>
    <p:sldId id="295" r:id="rId51"/>
    <p:sldId id="326" r:id="rId52"/>
    <p:sldId id="297" r:id="rId53"/>
    <p:sldId id="298" r:id="rId54"/>
    <p:sldId id="266" r:id="rId55"/>
    <p:sldId id="267" r:id="rId56"/>
    <p:sldId id="339" r:id="rId57"/>
    <p:sldId id="340" r:id="rId58"/>
    <p:sldId id="330" r:id="rId59"/>
    <p:sldId id="341" r:id="rId60"/>
    <p:sldId id="270" r:id="rId61"/>
    <p:sldId id="338" r:id="rId62"/>
    <p:sldId id="271" r:id="rId63"/>
    <p:sldId id="273" r:id="rId64"/>
    <p:sldId id="317" r:id="rId65"/>
    <p:sldId id="342" r:id="rId66"/>
    <p:sldId id="343" r:id="rId67"/>
    <p:sldId id="348" r:id="rId68"/>
    <p:sldId id="351" r:id="rId69"/>
    <p:sldId id="353" r:id="rId7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08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08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07CC-E375-4D89-A2EA-15CEA5CB3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988C-F9ED-4976-836B-427B59C2C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E498-8197-49E5-A0C2-EC363DE3E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DC7-0533-4D8B-91A2-788E9AB4B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DBF0A-7D5C-4911-AF75-E22E5CFE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41FE-9C22-45F0-AF6F-9462B95B0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1B44-480F-461B-BDF2-159DA7539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34B7-6418-4089-97CE-3574F6B2B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45BFD-AFE6-474A-8281-CAE041C6A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422B-3F17-490D-BE42-FF9F46AD1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191F-E8D6-41EC-8875-047C665A1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5974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5974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5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6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7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7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7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77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5977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7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7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7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7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8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5979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9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9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9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9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79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80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80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80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5980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980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98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81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81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81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B01D2A6-72A7-4C74-8EA0-C35128A3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81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5157788"/>
            <a:ext cx="8226425" cy="9382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Уроки Веселого Светофора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9" y="836712"/>
            <a:ext cx="69078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Автобус </a:t>
            </a:r>
          </a:p>
          <a:p>
            <a:pPr algn="ctr">
              <a:defRPr/>
            </a:pPr>
            <a:r>
              <a:rPr lang="ru-RU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вчера и сегодня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933825"/>
            <a:ext cx="16335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20713"/>
            <a:ext cx="8226425" cy="5475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Удлинить повозку было нельзя. Тогда  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крышах омнибусов  начали делать </a:t>
            </a:r>
            <a:r>
              <a:rPr lang="ru-RU" dirty="0" err="1" smtClean="0"/>
              <a:t>огоро</a:t>
            </a:r>
            <a:r>
              <a:rPr lang="ru-RU" dirty="0" smtClean="0"/>
              <a:t>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err="1" smtClean="0"/>
              <a:t>женные</a:t>
            </a:r>
            <a:r>
              <a:rPr lang="ru-RU" dirty="0" smtClean="0"/>
              <a:t> по бокам площадки, на которых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тоже могли находиться пассажиры. Этот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«второй этаж» назвали </a:t>
            </a:r>
            <a:r>
              <a:rPr lang="ru-RU" sz="4000" b="1" i="1" dirty="0" smtClean="0">
                <a:solidFill>
                  <a:srgbClr val="C00000"/>
                </a:solidFill>
              </a:rPr>
              <a:t>империалом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149725"/>
            <a:ext cx="16478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9" descr="img6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69325" cy="63896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358188" cy="5907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Правда, омнибусы  доставляли пассажирам немало неприятностей. Трудноуправляемые, громоздкие кареты, катились на колесах, окованных железными шинами, по тряским мостовым, на малейших неровностях подпрыгивали и раскачивались, словно корабли в штормовую погоду.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Горожане окрестили 40-местные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кареты кличкой – «сорок мучеников», а слово    «омнибус» переделали в «обнимусь», потому что пассажиров то и дело кидало в объятия друг другу.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941888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5888"/>
            <a:ext cx="8640763" cy="5980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С 1820 года открылось дилижансное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      (иначе –омнибусное)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сообщение между  Санкт-Петербургом и Москвой.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Маршрут преодолевался за 4-4,5 суток.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Стоимость проезда в междугороднем дилижансе достигала 20 рублей серебром. Несмотря на высокую плату этот маршрут был популярен до открытия железной дороги. Дилижансы ехали день и ночь. Остановки делались только для еды в тавернах  и для  смены лошадей.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</a:p>
        </p:txBody>
      </p:sp>
      <p:pic>
        <p:nvPicPr>
          <p:cNvPr id="15363" name="Picture 6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334000"/>
            <a:ext cx="19446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80px-Postkutsche_Saechsische_Pferdepersonenpost_Radebeul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5125" y="2565400"/>
            <a:ext cx="4968875" cy="3719513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7" name="Picture 5" descr="img6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225925" cy="3781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каретах на момент открытия линий помещалось по 8 пассажиров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86750" cy="5762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Омнибусы дожили до 1910 года. Их заменили двухэтажные  </a:t>
            </a:r>
            <a:r>
              <a:rPr lang="ru-RU" sz="2800" b="1" dirty="0" smtClean="0"/>
              <a:t>автобусы</a:t>
            </a:r>
            <a:r>
              <a:rPr lang="ru-RU" sz="2800" dirty="0" smtClean="0"/>
              <a:t> на литых резиновых шинах.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11 ноября 1907 года в Петербурге был открыт первый автобусный маршрут.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В газете тех времен писали: «К 12 часам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дня к Александровскому саду против Вознесенского проспекта приехал автомобиль-омнибус или, как их теперь называют, автобус.»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591050"/>
            <a:ext cx="13763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age1345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88913"/>
            <a:ext cx="5951537" cy="6408737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59" name="Picture 4" descr="Копия img71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675688" cy="5441950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23850" y="5949950"/>
            <a:ext cx="8640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В городе работало от 8 до 14 машин.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286750" cy="5980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800" dirty="0" smtClean="0"/>
              <a:t>Они были как закрытые, так и открытые, одноэтажные и двухэтажные.</a:t>
            </a:r>
          </a:p>
        </p:txBody>
      </p:sp>
      <p:pic>
        <p:nvPicPr>
          <p:cNvPr id="20483" name="Picture 5" descr="img7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1341438"/>
            <a:ext cx="7921625" cy="52038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431213" cy="5619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Моторы первых автобусов не отличались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большой мощностью.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Бывало, переполненный автобус не мог преодолеть небольшой подъем на мост. В таких случаях пассажиры выходили из машины и, только миновав мост, снова садились. Скорость автобуса была – 16 км/ч.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248150"/>
            <a:ext cx="16637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547813" y="4797425"/>
            <a:ext cx="57610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На этом я с Вами прощаюсь, ребята!  До новых встреч!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4168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прошлое автобуса</a:t>
            </a:r>
          </a:p>
        </p:txBody>
      </p:sp>
      <p:pic>
        <p:nvPicPr>
          <p:cNvPr id="4099" name="Picture 5" descr="180px-Postkutsche_Saechsische_Pferdepersonenpost_Radebe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168650" cy="2371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Picture 7" descr="первый автоб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4681537" cy="3241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8" descr="man-sl-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2898775"/>
            <a:ext cx="4357688" cy="27606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868863"/>
            <a:ext cx="12207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620713"/>
            <a:ext cx="8226425" cy="54752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          Автор презентации: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Штыкова</a:t>
            </a:r>
            <a:r>
              <a:rPr lang="ru-RU" dirty="0" smtClean="0"/>
              <a:t> Ирина Александровна,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   учитель начальных классов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ГБОУ СОШ №277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          г. Санкт-Петербурга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/>
              <a:t>(Материалы и фотографии взяты из книги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/>
              <a:t>«От конки до трамвая. Из истории петербургского транспорта»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/>
              <a:t>Авторы-составители: </a:t>
            </a:r>
            <a:r>
              <a:rPr lang="ru-RU" sz="2000" dirty="0" err="1" smtClean="0"/>
              <a:t>Е.Шапилова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М.Величенко</a:t>
            </a:r>
            <a:r>
              <a:rPr lang="ru-RU" sz="2000" dirty="0" smtClean="0"/>
              <a:t>, </a:t>
            </a:r>
            <a:r>
              <a:rPr lang="ru-RU" sz="2000" dirty="0" err="1" smtClean="0"/>
              <a:t>л.Процай</a:t>
            </a:r>
            <a:r>
              <a:rPr lang="ru-RU" sz="2000" dirty="0" smtClean="0"/>
              <a:t>, </a:t>
            </a:r>
            <a:r>
              <a:rPr lang="ru-RU" sz="2000" dirty="0" err="1" smtClean="0"/>
              <a:t>И.Буйнякова</a:t>
            </a:r>
            <a:r>
              <a:rPr lang="ru-RU" sz="2000" dirty="0" smtClean="0"/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полутороэтаж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00438"/>
            <a:ext cx="3960812" cy="2971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00900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настоящее  автобуса</a:t>
            </a:r>
          </a:p>
        </p:txBody>
      </p:sp>
      <p:pic>
        <p:nvPicPr>
          <p:cNvPr id="23556" name="Picture 7" descr="03-54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16113"/>
            <a:ext cx="3810000" cy="2857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576388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3-5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7350"/>
            <a:ext cx="8135938" cy="6102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5148263" y="5464175"/>
            <a:ext cx="338455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одиночные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 rot="5400000">
            <a:off x="-2907507" y="3167857"/>
            <a:ext cx="6354763" cy="5397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виды автобусов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8064500" cy="5467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3" name="WordArt 8"/>
          <p:cNvSpPr>
            <a:spLocks noChangeArrowheads="1" noChangeShapeType="1" noTextEdit="1"/>
          </p:cNvSpPr>
          <p:nvPr/>
        </p:nvSpPr>
        <p:spPr bwMode="auto">
          <a:xfrm>
            <a:off x="3924300" y="5270500"/>
            <a:ext cx="481171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сочлененные</a:t>
            </a:r>
          </a:p>
        </p:txBody>
      </p:sp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 rot="5400000">
            <a:off x="-2664619" y="3248819"/>
            <a:ext cx="6264275" cy="4333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виды автобусов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7" name="Picture 6" descr="полутороэтаж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8064500" cy="60483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8" name="WordArt 7"/>
          <p:cNvSpPr>
            <a:spLocks noChangeArrowheads="1" noChangeShapeType="1" noTextEdit="1"/>
          </p:cNvSpPr>
          <p:nvPr/>
        </p:nvSpPr>
        <p:spPr bwMode="auto">
          <a:xfrm>
            <a:off x="1619250" y="4652963"/>
            <a:ext cx="7200900" cy="1898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полутороэтажные</a:t>
            </a:r>
          </a:p>
        </p:txBody>
      </p:sp>
      <p:sp>
        <p:nvSpPr>
          <p:cNvPr id="26629" name="WordArt 8"/>
          <p:cNvSpPr>
            <a:spLocks noChangeArrowheads="1" noChangeShapeType="1" noTextEdit="1"/>
          </p:cNvSpPr>
          <p:nvPr/>
        </p:nvSpPr>
        <p:spPr bwMode="auto">
          <a:xfrm rot="5400000">
            <a:off x="-2772569" y="3285332"/>
            <a:ext cx="6264275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виды автобусов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 э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33375"/>
            <a:ext cx="5832475" cy="5800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3563938" y="5300663"/>
            <a:ext cx="5329237" cy="1557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двухэтажные</a:t>
            </a:r>
          </a:p>
        </p:txBody>
      </p:sp>
      <p:sp>
        <p:nvSpPr>
          <p:cNvPr id="27652" name="WordArt 7"/>
          <p:cNvSpPr>
            <a:spLocks noChangeArrowheads="1" noChangeShapeType="1" noTextEdit="1"/>
          </p:cNvSpPr>
          <p:nvPr/>
        </p:nvSpPr>
        <p:spPr bwMode="auto">
          <a:xfrm rot="5400000">
            <a:off x="-2701131" y="3140869"/>
            <a:ext cx="6408737" cy="504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виды автобусов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76925"/>
            <a:ext cx="8226425" cy="219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городской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331913" y="5734050"/>
            <a:ext cx="5976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2800"/>
          </a:p>
        </p:txBody>
      </p:sp>
      <p:pic>
        <p:nvPicPr>
          <p:cNvPr id="28677" name="Picture 7" descr="f_1105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7273925" cy="54562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8" name="WordArt 8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5949950"/>
            <a:ext cx="2676525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сельский</a:t>
            </a:r>
          </a:p>
        </p:txBody>
      </p:sp>
      <p:pic>
        <p:nvPicPr>
          <p:cNvPr id="29699" name="Picture 4" descr="сельские авто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0200"/>
            <a:ext cx="8064500" cy="58150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00" name="WordArt 5"/>
          <p:cNvSpPr>
            <a:spLocks noChangeArrowheads="1" noChangeShapeType="1" noTextEdit="1"/>
          </p:cNvSpPr>
          <p:nvPr/>
        </p:nvSpPr>
        <p:spPr bwMode="auto">
          <a:xfrm>
            <a:off x="5435600" y="4868863"/>
            <a:ext cx="3457575" cy="1728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/>
              <a:t>пригородный</a:t>
            </a:r>
          </a:p>
        </p:txBody>
      </p:sp>
      <p:pic>
        <p:nvPicPr>
          <p:cNvPr id="30723" name="Picture 6" descr="пасс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260350"/>
            <a:ext cx="8504238" cy="55451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4" name="WordArt 8"/>
          <p:cNvSpPr>
            <a:spLocks noChangeArrowheads="1" noChangeShapeType="1" noTextEdit="1"/>
          </p:cNvSpPr>
          <p:nvPr/>
        </p:nvSpPr>
        <p:spPr bwMode="auto">
          <a:xfrm>
            <a:off x="4572000" y="5680075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мужду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09550"/>
            <a:ext cx="7848600" cy="58880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50825" y="6021388"/>
            <a:ext cx="738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/>
              <a:t>междугородный</a:t>
            </a:r>
          </a:p>
        </p:txBody>
      </p:sp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4572000" y="5680075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142288" cy="5619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Первым по-настоящему  общественным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транспортом в Санкт-Петербурге стал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b="1" i="1" dirty="0" smtClean="0">
                <a:solidFill>
                  <a:srgbClr val="C00000"/>
                </a:solidFill>
              </a:rPr>
              <a:t>ОМНИБУС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запряженная лошадьми          вместительная карета.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Как  же выглядели  общественные     кареты-омнибусы?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113" y="3933825"/>
            <a:ext cx="16335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экскурсион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6863"/>
            <a:ext cx="8064500" cy="53784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50825" y="5741988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/>
              <a:t>экскурсионный</a:t>
            </a:r>
          </a:p>
        </p:txBody>
      </p:sp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>
            <a:off x="4284663" y="5680075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at-2-b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07975"/>
            <a:ext cx="7991475" cy="5995988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0" y="6021388"/>
            <a:ext cx="8604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/>
              <a:t>туристический</a:t>
            </a:r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4356100" y="5805488"/>
            <a:ext cx="4787900" cy="1052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0513"/>
            <a:ext cx="7620000" cy="571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7850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600" b="1"/>
              <a:t>аэродромный</a:t>
            </a:r>
          </a:p>
        </p:txBody>
      </p:sp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>
            <a:off x="4356100" y="5680075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684213" y="6021388"/>
            <a:ext cx="6335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3600" b="1"/>
          </a:p>
        </p:txBody>
      </p:sp>
      <p:pic>
        <p:nvPicPr>
          <p:cNvPr id="35843" name="Picture 8" descr="O196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489825" cy="56181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0" y="6092825"/>
            <a:ext cx="723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/>
              <a:t>служебный</a:t>
            </a:r>
          </a:p>
        </p:txBody>
      </p:sp>
      <p:sp>
        <p:nvSpPr>
          <p:cNvPr id="35845" name="WordArt 10"/>
          <p:cNvSpPr>
            <a:spLocks noChangeArrowheads="1" noChangeShapeType="1" noTextEdit="1"/>
          </p:cNvSpPr>
          <p:nvPr/>
        </p:nvSpPr>
        <p:spPr bwMode="auto">
          <a:xfrm>
            <a:off x="4284663" y="5680075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p25_img_1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5113"/>
            <a:ext cx="7991475" cy="5980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250825" y="6165850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/>
              <a:t>школьный</a:t>
            </a:r>
          </a:p>
        </p:txBody>
      </p:sp>
      <p:sp>
        <p:nvSpPr>
          <p:cNvPr id="36868" name="WordArt 7"/>
          <p:cNvSpPr>
            <a:spLocks noChangeArrowheads="1" noChangeShapeType="1" noTextEdit="1"/>
          </p:cNvSpPr>
          <p:nvPr/>
        </p:nvSpPr>
        <p:spPr bwMode="auto">
          <a:xfrm>
            <a:off x="4140200" y="5680075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шахт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8135938" cy="35290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539750" y="501332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/>
              <a:t>шахтный подземный автобус</a:t>
            </a:r>
          </a:p>
        </p:txBody>
      </p:sp>
      <p:sp>
        <p:nvSpPr>
          <p:cNvPr id="37892" name="WordArt 7"/>
          <p:cNvSpPr>
            <a:spLocks noChangeArrowheads="1" noChangeShapeType="1" noTextEdit="1"/>
          </p:cNvSpPr>
          <p:nvPr/>
        </p:nvSpPr>
        <p:spPr bwMode="auto">
          <a:xfrm>
            <a:off x="4356100" y="5680075"/>
            <a:ext cx="4572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назначение автобуса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8915" name="WordArt 4"/>
          <p:cNvSpPr>
            <a:spLocks noChangeArrowheads="1" noChangeShapeType="1" noTextEdit="1"/>
          </p:cNvSpPr>
          <p:nvPr/>
        </p:nvSpPr>
        <p:spPr bwMode="auto">
          <a:xfrm>
            <a:off x="395288" y="1196975"/>
            <a:ext cx="8353425" cy="287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Правила посадки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и поведения в автобусе</a:t>
            </a:r>
          </a:p>
        </p:txBody>
      </p:sp>
      <p:pic>
        <p:nvPicPr>
          <p:cNvPr id="38916" name="Picture 5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4652963"/>
            <a:ext cx="2270125" cy="17795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276475"/>
            <a:ext cx="8226425" cy="3819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В этом месте, как ни странно,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Ждут чего-то постоянно.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Кто-то сидя, кто-то стоя…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Что за место здесь такое ?</a:t>
            </a:r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4968875" cy="865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подумай и ответь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76250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507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40964" name="Picture 7" descr="0000678954-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08962" cy="596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2843213" y="609282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600" b="1">
                <a:solidFill>
                  <a:srgbClr val="000000"/>
                </a:solidFill>
              </a:rPr>
              <a:t>остановка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3819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</a:t>
            </a:r>
            <a:r>
              <a:rPr lang="ru-RU" sz="4000" b="1" i="1" smtClean="0"/>
              <a:t>Что помогает  найти  в городе   остановку  автобуса?</a:t>
            </a:r>
            <a:r>
              <a:rPr lang="ru-RU" smtClean="0"/>
              <a:t>  </a:t>
            </a:r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1185863" y="549275"/>
            <a:ext cx="432117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подумай и ответь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563" y="188913"/>
            <a:ext cx="148272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60350"/>
            <a:ext cx="8226425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/>
              <a:t>    Это были открытые вагончики на четырех   колесах с размещенными  поперек сиденьями для пассажиров.</a:t>
            </a:r>
            <a:r>
              <a:rPr lang="ru-RU" i="1" dirty="0" smtClean="0"/>
              <a:t> </a:t>
            </a:r>
          </a:p>
        </p:txBody>
      </p:sp>
      <p:pic>
        <p:nvPicPr>
          <p:cNvPr id="6147" name="Picture 4" descr="Копия img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96975"/>
            <a:ext cx="7272338" cy="5462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39750" y="6237288"/>
            <a:ext cx="813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 дорожный знак «Остановка автобуса»</a:t>
            </a:r>
          </a:p>
        </p:txBody>
      </p:sp>
      <p:pic>
        <p:nvPicPr>
          <p:cNvPr id="43011" name="Picture 7" descr="0000630955-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1613"/>
            <a:ext cx="6624638" cy="6080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2852738"/>
            <a:ext cx="8226425" cy="3243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Где  можно узнать номер маршрута   автобуса?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455613" y="549275"/>
            <a:ext cx="5268912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подумай и ответь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005263"/>
            <a:ext cx="1808162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949950"/>
            <a:ext cx="8820150" cy="57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Какую информацию можно узнать из таблички?</a:t>
            </a:r>
          </a:p>
        </p:txBody>
      </p:sp>
      <p:pic>
        <p:nvPicPr>
          <p:cNvPr id="45059" name="Picture 4" descr="IMG_4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341687" cy="50117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0" name="Picture 5" descr="IMG_4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888" y="333375"/>
            <a:ext cx="4570412" cy="43354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3933825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6084" name="Picture 4" descr="остановка сп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04250" cy="5740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792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1. Ждите  полной остановки автобуса</a:t>
            </a:r>
          </a:p>
        </p:txBody>
      </p:sp>
      <p:sp>
        <p:nvSpPr>
          <p:cNvPr id="46086" name="WordArt 7"/>
          <p:cNvSpPr>
            <a:spLocks noChangeArrowheads="1" noChangeShapeType="1" noTextEdit="1"/>
          </p:cNvSpPr>
          <p:nvPr/>
        </p:nvSpPr>
        <p:spPr bwMode="auto">
          <a:xfrm>
            <a:off x="6948488" y="549275"/>
            <a:ext cx="20288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950" y="4843463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602138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2. Не мешайте выходу пассажиров из автобуса</a:t>
            </a:r>
          </a:p>
        </p:txBody>
      </p:sp>
      <p:pic>
        <p:nvPicPr>
          <p:cNvPr id="47109" name="Picture 9" descr="8ec5aTransport01271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7056437" cy="4492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10" name="Picture 10" descr="revizor-0401-r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13787" cy="58054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11" name="WordArt 11"/>
          <p:cNvSpPr>
            <a:spLocks noChangeArrowheads="1" noChangeShapeType="1" noTextEdit="1"/>
          </p:cNvSpPr>
          <p:nvPr/>
        </p:nvSpPr>
        <p:spPr bwMode="auto">
          <a:xfrm>
            <a:off x="6096000" y="487363"/>
            <a:ext cx="2533650" cy="10525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471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1075" y="3860800"/>
            <a:ext cx="15621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3.Входите в автобус спокойно, не толкаясь.</a:t>
            </a:r>
          </a:p>
        </p:txBody>
      </p:sp>
      <p:pic>
        <p:nvPicPr>
          <p:cNvPr id="48133" name="Picture 8" descr="посадка ваттоб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064500" cy="60483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4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445125"/>
            <a:ext cx="1190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WordArt 10"/>
          <p:cNvSpPr>
            <a:spLocks noChangeArrowheads="1" noChangeShapeType="1" noTextEdit="1"/>
          </p:cNvSpPr>
          <p:nvPr/>
        </p:nvSpPr>
        <p:spPr bwMode="auto">
          <a:xfrm>
            <a:off x="6646863" y="333375"/>
            <a:ext cx="202882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9155" name="Picture 3" descr="Avtobus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7634288" cy="5726112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3850" y="5876925"/>
            <a:ext cx="799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4. Пожилым людям и пассажирам с детьми желательно входить в переднюю дверь.</a:t>
            </a:r>
          </a:p>
        </p:txBody>
      </p:sp>
      <p:sp>
        <p:nvSpPr>
          <p:cNvPr id="49157" name="WordArt 6"/>
          <p:cNvSpPr>
            <a:spLocks noChangeArrowheads="1" noChangeShapeType="1" noTextEdit="1"/>
          </p:cNvSpPr>
          <p:nvPr/>
        </p:nvSpPr>
        <p:spPr bwMode="auto">
          <a:xfrm>
            <a:off x="6659563" y="549275"/>
            <a:ext cx="20288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100" y="4797425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0179" name="Picture 4" descr="1bo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135938" cy="5688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820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5. Займите  свободные  сидячие места</a:t>
            </a:r>
          </a:p>
        </p:txBody>
      </p:sp>
      <p:sp>
        <p:nvSpPr>
          <p:cNvPr id="50181" name="WordArt 7"/>
          <p:cNvSpPr>
            <a:spLocks noChangeArrowheads="1" noChangeShapeType="1" noTextEdit="1"/>
          </p:cNvSpPr>
          <p:nvPr/>
        </p:nvSpPr>
        <p:spPr bwMode="auto">
          <a:xfrm>
            <a:off x="6948488" y="549275"/>
            <a:ext cx="20288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992688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03" name="Picture 4" descr="MSS_190909_0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531225" cy="5999162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7705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6. Держитесь  за поручни.</a:t>
            </a:r>
          </a:p>
        </p:txBody>
      </p:sp>
      <p:sp>
        <p:nvSpPr>
          <p:cNvPr id="51205" name="WordArt 7"/>
          <p:cNvSpPr>
            <a:spLocks noChangeArrowheads="1" noChangeShapeType="1" noTextEdit="1"/>
          </p:cNvSpPr>
          <p:nvPr/>
        </p:nvSpPr>
        <p:spPr bwMode="auto">
          <a:xfrm>
            <a:off x="6948488" y="549275"/>
            <a:ext cx="20288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950" y="4868863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180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4154488" cy="553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7" name="Picture 6" descr="bimg144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81075"/>
            <a:ext cx="4681537" cy="3511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323850" y="5911850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7. Уступайте место пожилым людям и  пассажирам с маленькими детьми.</a:t>
            </a:r>
          </a:p>
        </p:txBody>
      </p:sp>
      <p:sp>
        <p:nvSpPr>
          <p:cNvPr id="52229" name="WordArt 9"/>
          <p:cNvSpPr>
            <a:spLocks noChangeArrowheads="1" noChangeShapeType="1" noTextEdit="1"/>
          </p:cNvSpPr>
          <p:nvPr/>
        </p:nvSpPr>
        <p:spPr bwMode="auto">
          <a:xfrm>
            <a:off x="6588125" y="404813"/>
            <a:ext cx="20288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5223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54888" y="4868863"/>
            <a:ext cx="1231900" cy="17684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5888"/>
            <a:ext cx="8226425" cy="5980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 smtClean="0"/>
              <a:t>     </a:t>
            </a:r>
            <a:r>
              <a:rPr lang="ru-RU" sz="2000" i="1" dirty="0" smtClean="0"/>
              <a:t>В ненастье боковые стенки затягивали тканью. Широкие подножки позволяли кондуктору передвигаться и собирать </a:t>
            </a:r>
            <a:r>
              <a:rPr lang="ru-RU" sz="2000" dirty="0" smtClean="0"/>
              <a:t>плату.</a:t>
            </a:r>
          </a:p>
        </p:txBody>
      </p:sp>
      <p:pic>
        <p:nvPicPr>
          <p:cNvPr id="7171" name="Picture 6" descr="img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44588"/>
            <a:ext cx="7596187" cy="55197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688387" cy="4497387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3251" name="Picture 5" descr="image_6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7345362" cy="55102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713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8. Оплатите проезд или предъявите проездную    карточку. </a:t>
            </a:r>
          </a:p>
        </p:txBody>
      </p:sp>
      <p:sp>
        <p:nvSpPr>
          <p:cNvPr id="53253" name="WordArt 8"/>
          <p:cNvSpPr>
            <a:spLocks noChangeArrowheads="1" noChangeShapeType="1" noTextEdit="1"/>
          </p:cNvSpPr>
          <p:nvPr/>
        </p:nvSpPr>
        <p:spPr bwMode="auto">
          <a:xfrm>
            <a:off x="6443663" y="549275"/>
            <a:ext cx="2532062" cy="5032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513" y="4108450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31_12_2007_18_12_17_AP97071003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11138"/>
            <a:ext cx="8066087" cy="56848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7920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/>
              <a:t>9. Ведите себя культурно, говорите тихо, не шумите.</a:t>
            </a:r>
          </a:p>
        </p:txBody>
      </p:sp>
      <p:sp>
        <p:nvSpPr>
          <p:cNvPr id="54276" name="WordArt 8"/>
          <p:cNvSpPr>
            <a:spLocks noChangeArrowheads="1" noChangeShapeType="1" noTextEdit="1"/>
          </p:cNvSpPr>
          <p:nvPr/>
        </p:nvSpPr>
        <p:spPr bwMode="auto">
          <a:xfrm>
            <a:off x="6732588" y="333375"/>
            <a:ext cx="20288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запомните</a:t>
            </a:r>
          </a:p>
        </p:txBody>
      </p:sp>
      <p:pic>
        <p:nvPicPr>
          <p:cNvPr id="5427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175" y="4989513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Сегодня  в Санкт-Петербурге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5 автобусных парков.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b="1" i="1" smtClean="0"/>
              <a:t>Автобусный парк</a:t>
            </a:r>
            <a:r>
              <a:rPr lang="ru-RU" smtClean="0"/>
              <a:t> – это предприятие,           обеспечивающее хранение, техническое обслуживание и ремонт автобусов.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724400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6323" name="Picture 7" descr="ав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5145088" cy="27908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4" name="Picture 8" descr="па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924175"/>
            <a:ext cx="5618163" cy="37607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964613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          В Санкт-Петербурге   существует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автобусный вокзал, откуда осуществляется связь нашего города с другими городами: Киевом, Одессой, Минском и т.д. Автовокзал отправляет до 160 автобусов в день.</a:t>
            </a:r>
          </a:p>
        </p:txBody>
      </p:sp>
      <p:pic>
        <p:nvPicPr>
          <p:cNvPr id="57347" name="Picture 5" descr="автобус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989138"/>
            <a:ext cx="3519487" cy="4679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353425" cy="5330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                     </a:t>
            </a:r>
            <a:r>
              <a:rPr lang="en-US" smtClean="0"/>
              <a:t>   </a:t>
            </a:r>
            <a:r>
              <a:rPr lang="ru-RU" smtClean="0"/>
              <a:t>салон автобуса</a:t>
            </a:r>
          </a:p>
        </p:txBody>
      </p:sp>
      <p:pic>
        <p:nvPicPr>
          <p:cNvPr id="58371" name="Picture 4" descr="пасс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88913"/>
            <a:ext cx="4537075" cy="29591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2" name="Picture 6" descr="44308f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1000"/>
            <a:ext cx="5040312" cy="37798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165850"/>
            <a:ext cx="8226425" cy="692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Санкт – Петербург – Хельсинки (Финляндия)</a:t>
            </a:r>
          </a:p>
        </p:txBody>
      </p:sp>
      <p:pic>
        <p:nvPicPr>
          <p:cNvPr id="59396" name="Picture 5" descr="нева-хельс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066088" cy="6051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308725"/>
            <a:ext cx="8226425" cy="549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Санкт-Петербург - Москва</a:t>
            </a:r>
          </a:p>
        </p:txBody>
      </p:sp>
      <p:pic>
        <p:nvPicPr>
          <p:cNvPr id="60419" name="Picture 6" descr="москва -спб -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7993062" cy="60086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25538"/>
            <a:ext cx="8226425" cy="4970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что самый первый автобус в мире изготовил в 1801 году англичанин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Ричард Тревитик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Двигатель у автобуса  был паровой, а вмещал тот автобус 8 пассажиров.</a:t>
            </a:r>
          </a:p>
        </p:txBody>
      </p:sp>
      <p:sp>
        <p:nvSpPr>
          <p:cNvPr id="61443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2385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Знаете ли вы...</a:t>
            </a:r>
          </a:p>
        </p:txBody>
      </p:sp>
      <p:pic>
        <p:nvPicPr>
          <p:cNvPr id="61444" name="Picture 5" descr="первый автоб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900488"/>
            <a:ext cx="4105275" cy="2841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5" name="Picture 6" descr="i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188913"/>
            <a:ext cx="1190625" cy="933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1214155538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3240088" cy="2428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467" name="Picture 5" descr="121415555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936625"/>
            <a:ext cx="3816350" cy="28225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468" name="Picture 6" descr="1214155593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00438"/>
            <a:ext cx="3384550" cy="2393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469" name="Picture 7" descr="1214155603_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106863"/>
            <a:ext cx="3673475" cy="2562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60350"/>
            <a:ext cx="8509000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/>
              <a:t>По улицам Санкт-Петербурга они пошли в  1847 году. За небольшую плату (10 коп. в один конец) в омнибусе мог проехать каждый</a:t>
            </a:r>
            <a:r>
              <a:rPr lang="ru-RU" sz="2000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8195" name="Picture 6" descr="img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628775"/>
            <a:ext cx="8483600" cy="49688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05488"/>
            <a:ext cx="9144000" cy="650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На родине первого автобуса традиционный цвет автобусов  красный.</a:t>
            </a:r>
          </a:p>
        </p:txBody>
      </p:sp>
      <p:pic>
        <p:nvPicPr>
          <p:cNvPr id="63491" name="Picture 4" descr="Лон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632700" cy="554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3492" name="WordArt 7"/>
          <p:cNvSpPr>
            <a:spLocks noChangeArrowheads="1" noChangeShapeType="1" noTextEdit="1"/>
          </p:cNvSpPr>
          <p:nvPr/>
        </p:nvSpPr>
        <p:spPr bwMode="auto">
          <a:xfrm rot="5400000">
            <a:off x="5878513" y="2771775"/>
            <a:ext cx="540067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лондон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лондон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60350"/>
            <a:ext cx="7704137" cy="5780088"/>
          </a:xfrm>
          <a:noFill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900113" y="609282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/>
              <a:t>Даблдекер - английский автобус</a:t>
            </a:r>
          </a:p>
          <a:p>
            <a:pPr eaLnBrk="1" hangingPunct="1">
              <a:spcBef>
                <a:spcPct val="50000"/>
              </a:spcBef>
            </a:pP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021388"/>
            <a:ext cx="8226425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Есть и  такие автобусы в Англии.</a:t>
            </a:r>
          </a:p>
        </p:txBody>
      </p:sp>
      <p:pic>
        <p:nvPicPr>
          <p:cNvPr id="65539" name="Picture 6" descr="2 э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3375"/>
            <a:ext cx="2881313" cy="28654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5540" name="Picture 7" descr="bus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997200"/>
            <a:ext cx="3816350" cy="28622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5541" name="Picture 8" descr="t_bus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8913"/>
            <a:ext cx="3600450" cy="2698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5542" name="Picture 9" descr="традиционный цвет в лонд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997200"/>
            <a:ext cx="37687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308725"/>
            <a:ext cx="8226425" cy="549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Табличка на автобусной остановке.</a:t>
            </a:r>
          </a:p>
        </p:txBody>
      </p:sp>
      <p:pic>
        <p:nvPicPr>
          <p:cNvPr id="66564" name="Picture 6" descr="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1359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…..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308725"/>
            <a:ext cx="8226425" cy="549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Аппарат для приобретения билетов на автобус.</a:t>
            </a:r>
          </a:p>
        </p:txBody>
      </p:sp>
      <p:pic>
        <p:nvPicPr>
          <p:cNvPr id="67588" name="Picture 4" descr="автомат для покупки бил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8135937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187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что самый длинный несочлененный    городской автобус в мире построен в России в 2001 году. Его длина -15м, вместимость – 160 человек.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«Волжанин»</a:t>
            </a:r>
          </a:p>
        </p:txBody>
      </p:sp>
      <p:sp>
        <p:nvSpPr>
          <p:cNvPr id="68611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2385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Знаете ли вы...</a:t>
            </a:r>
          </a:p>
        </p:txBody>
      </p:sp>
      <p:pic>
        <p:nvPicPr>
          <p:cNvPr id="68612" name="Picture 5" descr="волжан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546350"/>
            <a:ext cx="5472113" cy="4105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13" name="Picture 6" descr="i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0"/>
            <a:ext cx="1190625" cy="933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259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что самый длинный сочлененный автобус    имеет длину 32,2 м. Вместимость 350 чело-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век ( сидячих мест -170, стоячих – 180)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Фирма «Ван </a:t>
            </a:r>
            <a:r>
              <a:rPr lang="ru-RU" sz="2800" dirty="0" err="1" smtClean="0"/>
              <a:t>Хул</a:t>
            </a:r>
            <a:r>
              <a:rPr lang="ru-RU" sz="2800" dirty="0" smtClean="0"/>
              <a:t>»</a:t>
            </a:r>
          </a:p>
        </p:txBody>
      </p:sp>
      <p:sp>
        <p:nvSpPr>
          <p:cNvPr id="69635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252788" cy="1011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Знаете ли вы...</a:t>
            </a:r>
          </a:p>
        </p:txBody>
      </p:sp>
      <p:pic>
        <p:nvPicPr>
          <p:cNvPr id="69636" name="Picture 5" descr="ван со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547938"/>
            <a:ext cx="5495925" cy="41211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9637" name="Picture 7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0"/>
            <a:ext cx="1190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05488"/>
            <a:ext cx="8226425" cy="290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Сочлененный автобуса фирмы «Ван </a:t>
            </a:r>
            <a:r>
              <a:rPr lang="ru-RU" sz="2800" dirty="0" err="1" smtClean="0"/>
              <a:t>Хул</a:t>
            </a:r>
            <a:r>
              <a:rPr lang="ru-RU" sz="2800" dirty="0" smtClean="0"/>
              <a:t>»</a:t>
            </a:r>
          </a:p>
        </p:txBody>
      </p:sp>
      <p:pic>
        <p:nvPicPr>
          <p:cNvPr id="70659" name="Picture 4" descr="ван х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68325"/>
            <a:ext cx="8424863" cy="46402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что самый длинный  автобусный маршрут находится в </a:t>
            </a:r>
            <a:r>
              <a:rPr lang="ru-RU" b="1" i="1" smtClean="0"/>
              <a:t>Австралии</a:t>
            </a:r>
            <a:r>
              <a:rPr lang="ru-RU" smtClean="0"/>
              <a:t>. Его протяженность -5455 км,поездка длится 75 часов.</a:t>
            </a:r>
          </a:p>
        </p:txBody>
      </p:sp>
      <p:sp>
        <p:nvSpPr>
          <p:cNvPr id="71683" name="WordArt 4"/>
          <p:cNvSpPr>
            <a:spLocks noChangeArrowheads="1" noChangeShapeType="1" noTextEdit="1"/>
          </p:cNvSpPr>
          <p:nvPr/>
        </p:nvSpPr>
        <p:spPr bwMode="auto">
          <a:xfrm>
            <a:off x="455613" y="333375"/>
            <a:ext cx="3036887" cy="1082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Знаете ли вы...</a:t>
            </a:r>
          </a:p>
        </p:txBody>
      </p:sp>
      <p:pic>
        <p:nvPicPr>
          <p:cNvPr id="71684" name="Picture 5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4813"/>
            <a:ext cx="1190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что  в </a:t>
            </a:r>
            <a:r>
              <a:rPr lang="ru-RU" b="1" i="1" smtClean="0"/>
              <a:t>России</a:t>
            </a:r>
            <a:r>
              <a:rPr lang="ru-RU" smtClean="0"/>
              <a:t> самый длинный  междугородный  автобусный рейс из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b="1" i="1" smtClean="0"/>
              <a:t>Санкт-Петербурга</a:t>
            </a:r>
            <a:r>
              <a:rPr lang="ru-RU" smtClean="0"/>
              <a:t> в </a:t>
            </a:r>
            <a:r>
              <a:rPr lang="ru-RU" b="1" i="1" smtClean="0"/>
              <a:t>Махачкалу </a:t>
            </a:r>
            <a:r>
              <a:rPr lang="ru-RU" smtClean="0"/>
              <a:t>имеет протяженность 2585 км (более 2 дней пути)</a:t>
            </a:r>
          </a:p>
        </p:txBody>
      </p:sp>
      <p:sp>
        <p:nvSpPr>
          <p:cNvPr id="72707" name="WordArt 4"/>
          <p:cNvSpPr>
            <a:spLocks noChangeArrowheads="1" noChangeShapeType="1" noTextEdit="1"/>
          </p:cNvSpPr>
          <p:nvPr/>
        </p:nvSpPr>
        <p:spPr bwMode="auto">
          <a:xfrm>
            <a:off x="455613" y="333375"/>
            <a:ext cx="3254375" cy="1082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Знаете ли вы...</a:t>
            </a:r>
          </a:p>
        </p:txBody>
      </p:sp>
      <p:pic>
        <p:nvPicPr>
          <p:cNvPr id="72708" name="Picture 5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6250"/>
            <a:ext cx="1190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335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/>
              <a:t> Первые омнибусы вмещали 10-16 человек. Постепенно стали требоваться кареты, способные вместить больше пассажиров.</a:t>
            </a:r>
            <a:endParaRPr lang="ru-RU" sz="2000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/>
              <a:t>Почему   городу требовалось все больше  транспорта?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916238" y="1412875"/>
            <a:ext cx="302418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подумай и ответь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6913" y="3789363"/>
            <a:ext cx="1884362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80400" cy="5761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К 1851 году в городе было уже  4 </a:t>
            </a:r>
            <a:r>
              <a:rPr lang="ru-RU" dirty="0" err="1" smtClean="0"/>
              <a:t>маршру</a:t>
            </a:r>
            <a:r>
              <a:rPr lang="ru-RU" dirty="0" smtClean="0"/>
              <a:t>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та омнибусов. Омнибусы  каждого марш-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рута принадлежали разным владельцам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 окрашивались в разные цвета: белый,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малиновый, темно- зеленый, синий.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/>
              <a:t>А как сегодня определить маршрут  автобуса?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/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258888" y="3789363"/>
            <a:ext cx="3024187" cy="6492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подумай и ответь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228975"/>
            <a:ext cx="1231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00438"/>
            <a:ext cx="8280400" cy="2625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i="1" smtClean="0"/>
              <a:t>Как бы вы увеличили вместимость   омнибуса?</a:t>
            </a:r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258888" y="688975"/>
            <a:ext cx="4176712" cy="566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подумай и ответь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787400"/>
            <a:ext cx="20431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9">
      <a:dk1>
        <a:srgbClr val="000000"/>
      </a:dk1>
      <a:lt1>
        <a:srgbClr val="F8F8F8"/>
      </a:lt1>
      <a:dk2>
        <a:srgbClr val="336600"/>
      </a:dk2>
      <a:lt2>
        <a:srgbClr val="FBFBFB"/>
      </a:lt2>
      <a:accent1>
        <a:srgbClr val="009900"/>
      </a:accent1>
      <a:accent2>
        <a:srgbClr val="C6C6C6"/>
      </a:accent2>
      <a:accent3>
        <a:srgbClr val="FBFBFB"/>
      </a:accent3>
      <a:accent4>
        <a:srgbClr val="000000"/>
      </a:accent4>
      <a:accent5>
        <a:srgbClr val="AACAAA"/>
      </a:accent5>
      <a:accent6>
        <a:srgbClr val="B3B3B3"/>
      </a:accent6>
      <a:hlink>
        <a:srgbClr val="006600"/>
      </a:hlink>
      <a:folHlink>
        <a:srgbClr val="808000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1027</Words>
  <Application>Microsoft Office PowerPoint</Application>
  <PresentationFormat>Экран (4:3)</PresentationFormat>
  <Paragraphs>178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3" baseType="lpstr">
      <vt:lpstr>Arial</vt:lpstr>
      <vt:lpstr>Wingdings</vt:lpstr>
      <vt:lpstr>Calibri</vt:lpstr>
      <vt:lpstr>Сетка с тенью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сельский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…..</vt:lpstr>
      <vt:lpstr>Слайд 65</vt:lpstr>
      <vt:lpstr>Слайд 66</vt:lpstr>
      <vt:lpstr>Слайд 67</vt:lpstr>
      <vt:lpstr>Слайд 68</vt:lpstr>
      <vt:lpstr>Слайд 69</vt:lpstr>
    </vt:vector>
  </TitlesOfParts>
  <Company>Колпино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Владимир Болгов</cp:lastModifiedBy>
  <cp:revision>44</cp:revision>
  <dcterms:created xsi:type="dcterms:W3CDTF">2009-05-15T15:46:41Z</dcterms:created>
  <dcterms:modified xsi:type="dcterms:W3CDTF">2013-06-09T12:51:55Z</dcterms:modified>
</cp:coreProperties>
</file>