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91" r:id="rId3"/>
    <p:sldId id="258" r:id="rId4"/>
    <p:sldId id="269" r:id="rId5"/>
    <p:sldId id="302" r:id="rId6"/>
    <p:sldId id="303" r:id="rId7"/>
    <p:sldId id="304" r:id="rId8"/>
    <p:sldId id="284" r:id="rId9"/>
    <p:sldId id="293" r:id="rId10"/>
    <p:sldId id="308" r:id="rId11"/>
    <p:sldId id="285" r:id="rId12"/>
    <p:sldId id="294" r:id="rId13"/>
    <p:sldId id="295" r:id="rId14"/>
    <p:sldId id="296" r:id="rId15"/>
    <p:sldId id="282" r:id="rId16"/>
    <p:sldId id="262" r:id="rId17"/>
    <p:sldId id="289" r:id="rId18"/>
    <p:sldId id="306" r:id="rId19"/>
    <p:sldId id="288" r:id="rId20"/>
    <p:sldId id="290" r:id="rId21"/>
    <p:sldId id="297" r:id="rId22"/>
    <p:sldId id="309" r:id="rId23"/>
    <p:sldId id="283"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09B7"/>
    <a:srgbClr val="2C0CEA"/>
    <a:srgbClr val="9F2390"/>
    <a:srgbClr val="C29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960" y="-3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8BF37-A219-4203-946B-65D9CFB6087A}" type="datetimeFigureOut">
              <a:rPr lang="ru-RU" smtClean="0"/>
              <a:t>23.01.2018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75F80-EA35-4BFB-B3E1-0072C3BB3260}" type="slidenum">
              <a:rPr lang="ru-RU" smtClean="0"/>
              <a:t>‹#›</a:t>
            </a:fld>
            <a:endParaRPr lang="ru-RU"/>
          </a:p>
        </p:txBody>
      </p:sp>
    </p:spTree>
    <p:extLst>
      <p:ext uri="{BB962C8B-B14F-4D97-AF65-F5344CB8AC3E}">
        <p14:creationId xmlns:p14="http://schemas.microsoft.com/office/powerpoint/2010/main" val="95493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875F80-EA35-4BFB-B3E1-0072C3BB3260}" type="slidenum">
              <a:rPr lang="ru-RU" smtClean="0"/>
              <a:t>15</a:t>
            </a:fld>
            <a:endParaRPr lang="ru-RU"/>
          </a:p>
        </p:txBody>
      </p:sp>
    </p:spTree>
    <p:extLst>
      <p:ext uri="{BB962C8B-B14F-4D97-AF65-F5344CB8AC3E}">
        <p14:creationId xmlns:p14="http://schemas.microsoft.com/office/powerpoint/2010/main" val="330596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63C408-CBD0-49EB-AEF2-9637639756E6}" type="datetimeFigureOut">
              <a:rPr lang="ru-RU" smtClean="0"/>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32512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63C408-CBD0-49EB-AEF2-9637639756E6}" type="datetimeFigureOut">
              <a:rPr lang="ru-RU" smtClean="0"/>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140967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63C408-CBD0-49EB-AEF2-9637639756E6}" type="datetimeFigureOut">
              <a:rPr lang="ru-RU" smtClean="0"/>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23411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63C408-CBD0-49EB-AEF2-9637639756E6}" type="datetimeFigureOut">
              <a:rPr lang="ru-RU" smtClean="0"/>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388620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63C408-CBD0-49EB-AEF2-9637639756E6}" type="datetimeFigureOut">
              <a:rPr lang="ru-RU" smtClean="0"/>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4188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63C408-CBD0-49EB-AEF2-9637639756E6}" type="datetimeFigureOut">
              <a:rPr lang="ru-RU" smtClean="0"/>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427284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63C408-CBD0-49EB-AEF2-9637639756E6}" type="datetimeFigureOut">
              <a:rPr lang="ru-RU" smtClean="0"/>
              <a:t>23.01.2018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348032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63C408-CBD0-49EB-AEF2-9637639756E6}" type="datetimeFigureOut">
              <a:rPr lang="ru-RU" smtClean="0"/>
              <a:t>23.01.2018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357225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63C408-CBD0-49EB-AEF2-9637639756E6}" type="datetimeFigureOut">
              <a:rPr lang="ru-RU" smtClean="0"/>
              <a:t>23.01.2018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7404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63C408-CBD0-49EB-AEF2-9637639756E6}" type="datetimeFigureOut">
              <a:rPr lang="ru-RU" smtClean="0"/>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281031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63C408-CBD0-49EB-AEF2-9637639756E6}" type="datetimeFigureOut">
              <a:rPr lang="ru-RU" smtClean="0"/>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16178F-0E4C-40CE-B2A4-0FDDE42D5BF5}" type="slidenum">
              <a:rPr lang="ru-RU" smtClean="0"/>
              <a:t>‹#›</a:t>
            </a:fld>
            <a:endParaRPr lang="ru-RU"/>
          </a:p>
        </p:txBody>
      </p:sp>
    </p:spTree>
    <p:extLst>
      <p:ext uri="{BB962C8B-B14F-4D97-AF65-F5344CB8AC3E}">
        <p14:creationId xmlns:p14="http://schemas.microsoft.com/office/powerpoint/2010/main" val="40418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3C408-CBD0-49EB-AEF2-9637639756E6}" type="datetimeFigureOut">
              <a:rPr lang="ru-RU" smtClean="0"/>
              <a:t>23.01.2018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6178F-0E4C-40CE-B2A4-0FDDE42D5BF5}" type="slidenum">
              <a:rPr lang="ru-RU" smtClean="0"/>
              <a:t>‹#›</a:t>
            </a:fld>
            <a:endParaRPr lang="ru-RU"/>
          </a:p>
        </p:txBody>
      </p:sp>
    </p:spTree>
    <p:extLst>
      <p:ext uri="{BB962C8B-B14F-4D97-AF65-F5344CB8AC3E}">
        <p14:creationId xmlns:p14="http://schemas.microsoft.com/office/powerpoint/2010/main" val="3584953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kk.wikipedia.org/wiki/%D0%90%D1%85%D0%BC%D0%B5%D1%82_%D0%91%D0%B0%D0%B9%D1%82%D2%B1%D1%80%D1%81%D1%8B%D0%BD%D2%B1%D0%BB%D1%8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kk.wikipedia.org/wiki/%D3%98%D0%BB%D0%B8%D1%85%D0%B0%D0%BD_%D0%9D%D2%B1%D1%80%D0%BC%D2%B1%D1%85%D0%B0%D0%BC%D0%B5%D0%B4%D2%B1%D0%BB%D1%8B_%D0%91%D3%A9%D0%BA%D0%B5%D0%B9%D1%85%D0%B0%D0%BD%D0%BE%D0%B2"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Tilektes\Рабочий стол\29129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p:cNvSpPr>
            <a:spLocks noGrp="1"/>
          </p:cNvSpPr>
          <p:nvPr>
            <p:ph type="subTitle" idx="1"/>
          </p:nvPr>
        </p:nvSpPr>
        <p:spPr>
          <a:xfrm>
            <a:off x="812304" y="2060848"/>
            <a:ext cx="7576120" cy="2088232"/>
          </a:xfrm>
        </p:spPr>
        <p:txBody>
          <a:bodyPr>
            <a:prstTxWarp prst="textPlain">
              <a:avLst/>
            </a:prstTxWarp>
            <a:noAutofit/>
          </a:bodyPr>
          <a:lstStyle/>
          <a:p>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US"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з</a:t>
            </a:r>
            <a:r>
              <a:rPr lang="en-US"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r>
              <a:rPr lang="ru-RU" b="1" i="1" dirty="0" err="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ттықты</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b="1" i="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r>
              <a:rPr lang="ru-RU" b="1" i="1" dirty="0" err="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ңс</a:t>
            </a:r>
            <a:r>
              <a:rPr lang="en-US"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ғ</a:t>
            </a:r>
            <a:r>
              <a:rPr lang="en-US"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 </a:t>
            </a:r>
          </a:p>
          <a:p>
            <a:r>
              <a:rPr lang="en-US"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л</a:t>
            </a:r>
            <a:r>
              <a:rPr lang="en-US"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r>
              <a:rPr lang="ru-RU" b="1" i="1" dirty="0" err="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штың</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а</a:t>
            </a:r>
            <a:r>
              <a:rPr lang="en-US"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t>
            </a:r>
            <a:r>
              <a:rPr lang="kk-KZ"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ыс</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a:t>
            </a:r>
            <a:r>
              <a:rPr lang="en-US" b="1" i="1" dirty="0" err="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ap</a:t>
            </a:r>
            <a:r>
              <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ы</a:t>
            </a:r>
            <a:r>
              <a:rPr lang="ru-RU"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ru-RU"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5292080" y="4797152"/>
            <a:ext cx="3500430" cy="369332"/>
          </a:xfrm>
          <a:prstGeom prst="rect">
            <a:avLst/>
          </a:prstGeom>
          <a:noFill/>
        </p:spPr>
        <p:txBody>
          <a:bodyPr wrap="square" rtlCol="0">
            <a:spAutoFit/>
          </a:bodyPr>
          <a:lstStyle/>
          <a:p>
            <a:endParaRPr lang="ru-RU" dirty="0"/>
          </a:p>
        </p:txBody>
      </p:sp>
      <p:sp>
        <p:nvSpPr>
          <p:cNvPr id="2" name="Горизонтальный свиток 1"/>
          <p:cNvSpPr/>
          <p:nvPr/>
        </p:nvSpPr>
        <p:spPr>
          <a:xfrm>
            <a:off x="1907703" y="3717032"/>
            <a:ext cx="5688633" cy="1781422"/>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endParaRPr lang="ru-RU" sz="2400" b="1" dirty="0">
              <a:solidFill>
                <a:schemeClr val="tx1"/>
              </a:solidFill>
              <a:latin typeface="Times New Roman" panose="02020603050405020304" pitchFamily="18" charset="0"/>
              <a:cs typeface="Times New Roman" panose="02020603050405020304" pitchFamily="18" charset="0"/>
            </a:endParaRPr>
          </a:p>
          <a:p>
            <a:pPr algn="ct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endParaRPr lang="ru-RU" sz="2400" b="1" dirty="0">
              <a:solidFill>
                <a:schemeClr val="tx1"/>
              </a:solidFill>
              <a:latin typeface="Times New Roman" panose="02020603050405020304" pitchFamily="18" charset="0"/>
              <a:cs typeface="Times New Roman" panose="02020603050405020304" pitchFamily="18" charset="0"/>
            </a:endParaRPr>
          </a:p>
          <a:p>
            <a:pPr algn="ctr"/>
            <a:r>
              <a:rPr lang="ru-RU" sz="2400" b="1" dirty="0" err="1" smtClean="0">
                <a:solidFill>
                  <a:schemeClr val="tx1"/>
                </a:solidFill>
                <a:latin typeface="Times New Roman" panose="02020603050405020304" pitchFamily="18" charset="0"/>
                <a:cs typeface="Times New Roman" panose="02020603050405020304" pitchFamily="18" charset="0"/>
              </a:rPr>
              <a:t>Тарих</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пәнінің</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мұғалімі</a:t>
            </a:r>
            <a:r>
              <a:rPr lang="ru-RU" sz="2400" b="1" dirty="0" smtClean="0">
                <a:solidFill>
                  <a:schemeClr val="tx1"/>
                </a:solidFill>
                <a:latin typeface="Times New Roman" panose="02020603050405020304" pitchFamily="18" charset="0"/>
                <a:cs typeface="Times New Roman" panose="02020603050405020304" pitchFamily="18" charset="0"/>
              </a:rPr>
              <a:t>:</a:t>
            </a:r>
          </a:p>
          <a:p>
            <a:pPr algn="ctr"/>
            <a:r>
              <a:rPr lang="ru-RU" sz="2800" dirty="0" smtClean="0">
                <a:solidFill>
                  <a:srgbClr val="2209B7"/>
                </a:solidFill>
                <a:latin typeface="Times New Roman" panose="02020603050405020304" pitchFamily="18" charset="0"/>
                <a:cs typeface="Times New Roman" panose="02020603050405020304" pitchFamily="18" charset="0"/>
              </a:rPr>
              <a:t> </a:t>
            </a:r>
            <a:r>
              <a:rPr lang="ru-RU" sz="3200" b="1" i="1" dirty="0" err="1" smtClean="0">
                <a:solidFill>
                  <a:srgbClr val="2209B7"/>
                </a:solidFill>
                <a:latin typeface="Times New Roman" panose="02020603050405020304" pitchFamily="18" charset="0"/>
                <a:cs typeface="Times New Roman" panose="02020603050405020304" pitchFamily="18" charset="0"/>
              </a:rPr>
              <a:t>Султангалиева</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smtClean="0">
                <a:solidFill>
                  <a:srgbClr val="2209B7"/>
                </a:solidFill>
                <a:latin typeface="Times New Roman" panose="02020603050405020304" pitchFamily="18" charset="0"/>
                <a:cs typeface="Times New Roman" panose="02020603050405020304" pitchFamily="18" charset="0"/>
              </a:rPr>
              <a:t>Багдагуль</a:t>
            </a:r>
            <a:r>
              <a:rPr lang="ru-RU" sz="3200" b="1" i="1" dirty="0" smtClean="0">
                <a:solidFill>
                  <a:srgbClr val="2209B7"/>
                </a:solidFill>
                <a:latin typeface="Times New Roman" panose="02020603050405020304" pitchFamily="18" charset="0"/>
                <a:cs typeface="Times New Roman" panose="02020603050405020304" pitchFamily="18" charset="0"/>
              </a:rPr>
              <a:t> </a:t>
            </a:r>
            <a:r>
              <a:rPr lang="ru-RU" sz="3200" b="1" i="1" dirty="0" err="1" smtClean="0">
                <a:solidFill>
                  <a:srgbClr val="2209B7"/>
                </a:solidFill>
                <a:latin typeface="Times New Roman" panose="02020603050405020304" pitchFamily="18" charset="0"/>
                <a:cs typeface="Times New Roman" panose="02020603050405020304" pitchFamily="18" charset="0"/>
              </a:rPr>
              <a:t>Кенесовна</a:t>
            </a:r>
            <a:endParaRPr lang="ru-RU" sz="3200" b="1" i="1" dirty="0">
              <a:solidFill>
                <a:srgbClr val="2209B7"/>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03648" y="620688"/>
            <a:ext cx="6768752"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i="1" dirty="0" smtClean="0">
                <a:ln>
                  <a:solidFill>
                    <a:srgbClr val="2C0CEA"/>
                  </a:solidFill>
                </a:ln>
                <a:solidFill>
                  <a:srgbClr val="2209B7"/>
                </a:solidFill>
                <a:latin typeface="Times New Roman" panose="02020603050405020304" pitchFamily="18" charset="0"/>
                <a:cs typeface="Times New Roman" panose="02020603050405020304" pitchFamily="18" charset="0"/>
              </a:rPr>
              <a:t>Новенький жалпы орта білім беретін мектебі</a:t>
            </a:r>
            <a:endParaRPr lang="ru-RU" sz="2000" b="1" i="1" dirty="0">
              <a:ln>
                <a:solidFill>
                  <a:srgbClr val="2C0CEA"/>
                </a:solidFill>
              </a:ln>
              <a:solidFill>
                <a:srgbClr val="2209B7"/>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95536" y="404664"/>
            <a:ext cx="8640960" cy="3801576"/>
          </a:xfrm>
          <a:prstGeom prst="rect">
            <a:avLst/>
          </a:prstGeom>
        </p:spPr>
        <p:txBody>
          <a:bodyPr>
            <a:normAutofit fontScale="47500" lnSpcReduction="20000"/>
          </a:bodyPr>
          <a:lstStyle/>
          <a:p>
            <a:pPr marL="0" indent="0">
              <a:buNone/>
            </a:pPr>
            <a:r>
              <a:rPr lang="ru-RU" sz="3400" b="1" dirty="0" smtClean="0">
                <a:solidFill>
                  <a:srgbClr val="FF0000"/>
                </a:solidFill>
                <a:latin typeface="Times New Roman" panose="02020603050405020304" pitchFamily="18" charset="0"/>
                <a:cs typeface="Times New Roman" panose="02020603050405020304" pitchFamily="18" charset="0"/>
              </a:rPr>
              <a:t>«</a:t>
            </a:r>
            <a:r>
              <a:rPr lang="ru-RU" sz="3400" b="1" dirty="0" err="1" smtClean="0">
                <a:solidFill>
                  <a:srgbClr val="FF0000"/>
                </a:solidFill>
                <a:latin typeface="Times New Roman" panose="02020603050405020304" pitchFamily="18" charset="0"/>
                <a:cs typeface="Times New Roman" panose="02020603050405020304" pitchFamily="18" charset="0"/>
              </a:rPr>
              <a:t>Қазақ</a:t>
            </a:r>
            <a:r>
              <a:rPr lang="ru-RU" sz="3400" b="1" dirty="0" smtClean="0">
                <a:solidFill>
                  <a:srgbClr val="FF0000"/>
                </a:solidFill>
                <a:latin typeface="Times New Roman" panose="02020603050405020304" pitchFamily="18" charset="0"/>
                <a:cs typeface="Times New Roman" panose="02020603050405020304" pitchFamily="18" charset="0"/>
              </a:rPr>
              <a:t> </a:t>
            </a:r>
            <a:r>
              <a:rPr lang="ru-RU" sz="3400" b="1" dirty="0" err="1" smtClean="0">
                <a:solidFill>
                  <a:srgbClr val="FF0000"/>
                </a:solidFill>
                <a:latin typeface="Times New Roman" panose="02020603050405020304" pitchFamily="18" charset="0"/>
                <a:cs typeface="Times New Roman" panose="02020603050405020304" pitchFamily="18" charset="0"/>
              </a:rPr>
              <a:t>газеті</a:t>
            </a:r>
            <a:r>
              <a:rPr lang="ru-RU" sz="3400" b="1" dirty="0" smtClean="0">
                <a:solidFill>
                  <a:srgbClr val="FF0000"/>
                </a:solidFill>
                <a:latin typeface="Times New Roman" panose="02020603050405020304" pitchFamily="18" charset="0"/>
                <a:cs typeface="Times New Roman" panose="02020603050405020304" pitchFamily="18" charset="0"/>
              </a:rPr>
              <a:t>» </a:t>
            </a:r>
            <a:r>
              <a:rPr lang="ru-RU" sz="3400" b="1" dirty="0" err="1" smtClean="0">
                <a:solidFill>
                  <a:srgbClr val="FF0000"/>
                </a:solidFill>
                <a:latin typeface="Times New Roman" panose="02020603050405020304" pitchFamily="18" charset="0"/>
                <a:cs typeface="Times New Roman" panose="02020603050405020304" pitchFamily="18" charset="0"/>
              </a:rPr>
              <a:t>және</a:t>
            </a:r>
            <a:r>
              <a:rPr lang="ru-RU" sz="3400" b="1" dirty="0" smtClean="0">
                <a:solidFill>
                  <a:srgbClr val="FF0000"/>
                </a:solidFill>
                <a:latin typeface="Times New Roman" panose="02020603050405020304" pitchFamily="18" charset="0"/>
                <a:cs typeface="Times New Roman" panose="02020603050405020304" pitchFamily="18" charset="0"/>
              </a:rPr>
              <a:t> «Серке» – </a:t>
            </a:r>
            <a:r>
              <a:rPr lang="ru-RU" sz="3400" b="1" dirty="0" err="1" smtClean="0">
                <a:solidFill>
                  <a:srgbClr val="FF0000"/>
                </a:solidFill>
                <a:latin typeface="Times New Roman" panose="02020603050405020304" pitchFamily="18" charset="0"/>
                <a:cs typeface="Times New Roman" panose="02020603050405020304" pitchFamily="18" charset="0"/>
              </a:rPr>
              <a:t>қазақтың</a:t>
            </a:r>
            <a:r>
              <a:rPr lang="ru-RU" sz="3400" b="1" dirty="0" smtClean="0">
                <a:solidFill>
                  <a:srgbClr val="FF0000"/>
                </a:solidFill>
                <a:latin typeface="Times New Roman" panose="02020603050405020304" pitchFamily="18" charset="0"/>
                <a:cs typeface="Times New Roman" panose="02020603050405020304" pitchFamily="18" charset="0"/>
              </a:rPr>
              <a:t> </a:t>
            </a:r>
            <a:r>
              <a:rPr lang="ru-RU" sz="3400" b="1" dirty="0" err="1" smtClean="0">
                <a:solidFill>
                  <a:srgbClr val="FF0000"/>
                </a:solidFill>
                <a:latin typeface="Times New Roman" panose="02020603050405020304" pitchFamily="18" charset="0"/>
                <a:cs typeface="Times New Roman" panose="02020603050405020304" pitchFamily="18" charset="0"/>
              </a:rPr>
              <a:t>тұңғыш</a:t>
            </a:r>
            <a:r>
              <a:rPr lang="ru-RU" sz="3400" b="1" dirty="0" smtClean="0">
                <a:solidFill>
                  <a:srgbClr val="FF0000"/>
                </a:solidFill>
                <a:latin typeface="Times New Roman" panose="02020603050405020304" pitchFamily="18" charset="0"/>
                <a:cs typeface="Times New Roman" panose="02020603050405020304" pitchFamily="18" charset="0"/>
              </a:rPr>
              <a:t> </a:t>
            </a:r>
            <a:r>
              <a:rPr lang="ru-RU" sz="3400" b="1" dirty="0" err="1" smtClean="0">
                <a:solidFill>
                  <a:srgbClr val="FF0000"/>
                </a:solidFill>
                <a:latin typeface="Times New Roman" panose="02020603050405020304" pitchFamily="18" charset="0"/>
                <a:cs typeface="Times New Roman" panose="02020603050405020304" pitchFamily="18" charset="0"/>
              </a:rPr>
              <a:t>тәуелсіз</a:t>
            </a:r>
            <a:r>
              <a:rPr lang="ru-RU" sz="3400" b="1" dirty="0" smtClean="0">
                <a:solidFill>
                  <a:srgbClr val="FF0000"/>
                </a:solidFill>
                <a:latin typeface="Times New Roman" panose="02020603050405020304" pitchFamily="18" charset="0"/>
                <a:cs typeface="Times New Roman" panose="02020603050405020304" pitchFamily="18" charset="0"/>
              </a:rPr>
              <a:t> </a:t>
            </a:r>
            <a:r>
              <a:rPr lang="ru-RU" sz="3400" b="1" dirty="0" err="1" smtClean="0">
                <a:solidFill>
                  <a:srgbClr val="FF0000"/>
                </a:solidFill>
                <a:latin typeface="Times New Roman" panose="02020603050405020304" pitchFamily="18" charset="0"/>
                <a:cs typeface="Times New Roman" panose="02020603050405020304" pitchFamily="18" charset="0"/>
              </a:rPr>
              <a:t>баспасөзі</a:t>
            </a:r>
            <a:endParaRPr lang="ru-RU" sz="34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u-RU" sz="3400" i="1" dirty="0">
                <a:solidFill>
                  <a:srgbClr val="2209B7"/>
                </a:solidFill>
                <a:latin typeface="Times New Roman" panose="02020603050405020304" pitchFamily="18" charset="0"/>
                <a:cs typeface="Times New Roman" panose="02020603050405020304" pitchFamily="18" charset="0"/>
              </a:rPr>
              <a:t> «</a:t>
            </a:r>
            <a:r>
              <a:rPr lang="ru-RU" sz="3400" i="1" dirty="0" err="1">
                <a:solidFill>
                  <a:srgbClr val="2209B7"/>
                </a:solidFill>
                <a:latin typeface="Times New Roman" panose="02020603050405020304" pitchFamily="18" charset="0"/>
                <a:cs typeface="Times New Roman" panose="02020603050405020304" pitchFamily="18" charset="0"/>
              </a:rPr>
              <a:t>Қазақ</a:t>
            </a:r>
            <a:r>
              <a:rPr lang="ru-RU" sz="3400" i="1" dirty="0">
                <a:solidFill>
                  <a:srgbClr val="2209B7"/>
                </a:solidFill>
                <a:latin typeface="Times New Roman" panose="02020603050405020304" pitchFamily="18" charset="0"/>
                <a:cs typeface="Times New Roman" panose="02020603050405020304" pitchFamily="18" charset="0"/>
              </a:rPr>
              <a:t> </a:t>
            </a:r>
            <a:r>
              <a:rPr lang="ru-RU" sz="3400" i="1" dirty="0" err="1">
                <a:solidFill>
                  <a:srgbClr val="2209B7"/>
                </a:solidFill>
                <a:latin typeface="Times New Roman" panose="02020603050405020304" pitchFamily="18" charset="0"/>
                <a:cs typeface="Times New Roman" panose="02020603050405020304" pitchFamily="18" charset="0"/>
              </a:rPr>
              <a:t>газеті</a:t>
            </a:r>
            <a:r>
              <a:rPr lang="ru-RU" sz="3400" i="1" dirty="0">
                <a:solidFill>
                  <a:srgbClr val="2209B7"/>
                </a:solidFill>
                <a:latin typeface="Times New Roman" panose="02020603050405020304" pitchFamily="18" charset="0"/>
                <a:cs typeface="Times New Roman" panose="02020603050405020304" pitchFamily="18" charset="0"/>
              </a:rPr>
              <a:t>», </a:t>
            </a:r>
            <a:r>
              <a:rPr lang="ru-RU" sz="3400" i="1" dirty="0" err="1">
                <a:solidFill>
                  <a:srgbClr val="2209B7"/>
                </a:solidFill>
                <a:latin typeface="Times New Roman" panose="02020603050405020304" pitchFamily="18" charset="0"/>
                <a:cs typeface="Times New Roman" panose="02020603050405020304" pitchFamily="18" charset="0"/>
              </a:rPr>
              <a:t>ол</a:t>
            </a:r>
            <a:r>
              <a:rPr lang="ru-RU" sz="3400" i="1" dirty="0">
                <a:solidFill>
                  <a:srgbClr val="2209B7"/>
                </a:solidFill>
                <a:latin typeface="Times New Roman" panose="02020603050405020304" pitchFamily="18" charset="0"/>
                <a:cs typeface="Times New Roman" panose="02020603050405020304" pitchFamily="18" charset="0"/>
              </a:rPr>
              <a:t> 1907 </a:t>
            </a:r>
            <a:r>
              <a:rPr lang="ru-RU" sz="3400" i="1" dirty="0" err="1">
                <a:solidFill>
                  <a:srgbClr val="2209B7"/>
                </a:solidFill>
                <a:latin typeface="Times New Roman" panose="02020603050405020304" pitchFamily="18" charset="0"/>
                <a:cs typeface="Times New Roman" panose="02020603050405020304" pitchFamily="18" charset="0"/>
              </a:rPr>
              <a:t>жылдың</a:t>
            </a:r>
            <a:r>
              <a:rPr lang="ru-RU" sz="3400" i="1" dirty="0">
                <a:solidFill>
                  <a:srgbClr val="2209B7"/>
                </a:solidFill>
                <a:latin typeface="Times New Roman" panose="02020603050405020304" pitchFamily="18" charset="0"/>
                <a:cs typeface="Times New Roman" panose="02020603050405020304" pitchFamily="18" charset="0"/>
              </a:rPr>
              <a:t> </a:t>
            </a:r>
            <a:r>
              <a:rPr lang="ru-RU" sz="3400" i="1" dirty="0" err="1">
                <a:solidFill>
                  <a:srgbClr val="2209B7"/>
                </a:solidFill>
                <a:latin typeface="Times New Roman" panose="02020603050405020304" pitchFamily="18" charset="0"/>
                <a:cs typeface="Times New Roman" panose="02020603050405020304" pitchFamily="18" charset="0"/>
              </a:rPr>
              <a:t>наурыз</a:t>
            </a:r>
            <a:r>
              <a:rPr lang="ru-RU" sz="3400" i="1" dirty="0">
                <a:solidFill>
                  <a:srgbClr val="2209B7"/>
                </a:solidFill>
                <a:latin typeface="Times New Roman" panose="02020603050405020304" pitchFamily="18" charset="0"/>
                <a:cs typeface="Times New Roman" panose="02020603050405020304" pitchFamily="18" charset="0"/>
              </a:rPr>
              <a:t> </a:t>
            </a:r>
            <a:r>
              <a:rPr lang="ru-RU" sz="3400" i="1" dirty="0" err="1">
                <a:solidFill>
                  <a:srgbClr val="2209B7"/>
                </a:solidFill>
                <a:latin typeface="Times New Roman" panose="02020603050405020304" pitchFamily="18" charset="0"/>
                <a:cs typeface="Times New Roman" panose="02020603050405020304" pitchFamily="18" charset="0"/>
              </a:rPr>
              <a:t>айында</a:t>
            </a:r>
            <a:r>
              <a:rPr lang="ru-RU" sz="3400" i="1" dirty="0">
                <a:solidFill>
                  <a:srgbClr val="2209B7"/>
                </a:solidFill>
                <a:latin typeface="Times New Roman" panose="02020603050405020304" pitchFamily="18" charset="0"/>
                <a:cs typeface="Times New Roman" panose="02020603050405020304" pitchFamily="18" charset="0"/>
              </a:rPr>
              <a:t> </a:t>
            </a:r>
            <a:r>
              <a:rPr lang="ru-RU" sz="3400" i="1" dirty="0" err="1">
                <a:solidFill>
                  <a:srgbClr val="2209B7"/>
                </a:solidFill>
                <a:latin typeface="Times New Roman" panose="02020603050405020304" pitchFamily="18" charset="0"/>
                <a:cs typeface="Times New Roman" panose="02020603050405020304" pitchFamily="18" charset="0"/>
              </a:rPr>
              <a:t>жарық</a:t>
            </a:r>
            <a:r>
              <a:rPr lang="ru-RU" sz="3400" i="1" dirty="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көрд</a:t>
            </a:r>
            <a:r>
              <a:rPr lang="kk-KZ" sz="3400" i="1" dirty="0" smtClean="0">
                <a:solidFill>
                  <a:srgbClr val="2209B7"/>
                </a:solidFill>
                <a:latin typeface="Times New Roman" panose="02020603050405020304" pitchFamily="18" charset="0"/>
                <a:cs typeface="Times New Roman" panose="02020603050405020304" pitchFamily="18" charset="0"/>
              </a:rPr>
              <a:t>і.</a:t>
            </a:r>
            <a:endParaRPr lang="ru-RU" sz="3400" i="1" dirty="0" smtClean="0">
              <a:solidFill>
                <a:srgbClr val="2209B7"/>
              </a:solidFill>
              <a:latin typeface="Times New Roman" panose="02020603050405020304" pitchFamily="18" charset="0"/>
              <a:cs typeface="Times New Roman" panose="02020603050405020304" pitchFamily="18" charset="0"/>
            </a:endParaRPr>
          </a:p>
          <a:p>
            <a:pPr marL="0" indent="0">
              <a:buNone/>
            </a:pPr>
            <a:r>
              <a:rPr lang="ru-RU" sz="3400" i="1" dirty="0" smtClean="0">
                <a:solidFill>
                  <a:srgbClr val="2209B7"/>
                </a:solidFill>
                <a:latin typeface="Times New Roman" panose="02020603050405020304" pitchFamily="18" charset="0"/>
                <a:cs typeface="Times New Roman" panose="02020603050405020304" pitchFamily="18" charset="0"/>
              </a:rPr>
              <a:t>«Серке» </a:t>
            </a:r>
            <a:r>
              <a:rPr lang="ru-RU" sz="3400" i="1" dirty="0" err="1" smtClean="0">
                <a:solidFill>
                  <a:srgbClr val="2209B7"/>
                </a:solidFill>
                <a:latin typeface="Times New Roman" panose="02020603050405020304" pitchFamily="18" charset="0"/>
                <a:cs typeface="Times New Roman" panose="02020603050405020304" pitchFamily="18" charset="0"/>
              </a:rPr>
              <a:t>газеті</a:t>
            </a:r>
            <a:r>
              <a:rPr lang="ru-RU" sz="3400" i="1" dirty="0" smtClean="0">
                <a:solidFill>
                  <a:srgbClr val="2209B7"/>
                </a:solidFill>
                <a:latin typeface="Times New Roman" panose="02020603050405020304" pitchFamily="18" charset="0"/>
                <a:cs typeface="Times New Roman" panose="02020603050405020304" pitchFamily="18" charset="0"/>
              </a:rPr>
              <a:t> – 1905–1907 </a:t>
            </a:r>
            <a:r>
              <a:rPr lang="ru-RU" sz="3400" i="1" dirty="0" err="1" smtClean="0">
                <a:solidFill>
                  <a:srgbClr val="2209B7"/>
                </a:solidFill>
                <a:latin typeface="Times New Roman" panose="02020603050405020304" pitchFamily="18" charset="0"/>
                <a:cs typeface="Times New Roman" panose="02020603050405020304" pitchFamily="18" charset="0"/>
              </a:rPr>
              <a:t>жылдарда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Ресейде</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болған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бірінші</a:t>
            </a:r>
            <a:r>
              <a:rPr lang="ru-RU" sz="3400" i="1" dirty="0" smtClean="0">
                <a:solidFill>
                  <a:srgbClr val="2209B7"/>
                </a:solidFill>
                <a:latin typeface="Times New Roman" panose="02020603050405020304" pitchFamily="18" charset="0"/>
                <a:cs typeface="Times New Roman" panose="02020603050405020304" pitchFamily="18" charset="0"/>
              </a:rPr>
              <a:t> революция </a:t>
            </a:r>
            <a:r>
              <a:rPr lang="ru-RU" sz="3400" i="1" dirty="0" err="1" smtClean="0">
                <a:solidFill>
                  <a:srgbClr val="2209B7"/>
                </a:solidFill>
                <a:latin typeface="Times New Roman" panose="02020603050405020304" pitchFamily="18" charset="0"/>
                <a:cs typeface="Times New Roman" panose="02020603050405020304" pitchFamily="18" charset="0"/>
              </a:rPr>
              <a:t>екпінімен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шыққан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баспасөз</a:t>
            </a:r>
            <a:r>
              <a:rPr lang="ru-RU" sz="3400" i="1" dirty="0" smtClean="0">
                <a:solidFill>
                  <a:srgbClr val="2209B7"/>
                </a:solidFill>
                <a:latin typeface="Times New Roman" panose="02020603050405020304" pitchFamily="18" charset="0"/>
                <a:cs typeface="Times New Roman" panose="02020603050405020304" pitchFamily="18" charset="0"/>
              </a:rPr>
              <a:t>. «Серке» </a:t>
            </a:r>
            <a:r>
              <a:rPr lang="ru-RU" sz="3400" i="1" dirty="0" err="1" smtClean="0">
                <a:solidFill>
                  <a:srgbClr val="2209B7"/>
                </a:solidFill>
                <a:latin typeface="Times New Roman" panose="02020603050405020304" pitchFamily="18" charset="0"/>
                <a:cs typeface="Times New Roman" panose="02020603050405020304" pitchFamily="18" charset="0"/>
              </a:rPr>
              <a:t>газетінің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шығуы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туралы</a:t>
            </a:r>
            <a:r>
              <a:rPr lang="ru-RU" sz="3400" i="1" dirty="0" smtClean="0">
                <a:solidFill>
                  <a:srgbClr val="2209B7"/>
                </a:solidFill>
                <a:latin typeface="Times New Roman" panose="02020603050405020304" pitchFamily="18" charset="0"/>
                <a:cs typeface="Times New Roman" panose="02020603050405020304" pitchFamily="18" charset="0"/>
              </a:rPr>
              <a:t> 1911 </a:t>
            </a:r>
            <a:r>
              <a:rPr lang="ru-RU" sz="3400" i="1" dirty="0" err="1" smtClean="0">
                <a:solidFill>
                  <a:srgbClr val="2209B7"/>
                </a:solidFill>
                <a:latin typeface="Times New Roman" panose="02020603050405020304" pitchFamily="18" charset="0"/>
                <a:cs typeface="Times New Roman" panose="02020603050405020304" pitchFamily="18" charset="0"/>
              </a:rPr>
              <a:t>жылы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Мұхамеджан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Серлиннің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оқырманға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арнап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жазған</a:t>
            </a:r>
            <a:r>
              <a:rPr lang="ru-RU" sz="3400" i="1" dirty="0" smtClean="0">
                <a:solidFill>
                  <a:srgbClr val="2209B7"/>
                </a:solidFill>
                <a:latin typeface="Times New Roman" panose="02020603050405020304" pitchFamily="18" charset="0"/>
                <a:cs typeface="Times New Roman" panose="02020603050405020304" pitchFamily="18" charset="0"/>
              </a:rPr>
              <a:t> бас </a:t>
            </a:r>
            <a:r>
              <a:rPr lang="ru-RU" sz="3400" i="1" dirty="0" err="1" smtClean="0">
                <a:solidFill>
                  <a:srgbClr val="2209B7"/>
                </a:solidFill>
                <a:latin typeface="Times New Roman" panose="02020603050405020304" pitchFamily="18" charset="0"/>
                <a:cs typeface="Times New Roman" panose="02020603050405020304" pitchFamily="18" charset="0"/>
              </a:rPr>
              <a:t>мақаласында</a:t>
            </a:r>
            <a:r>
              <a:rPr lang="ru-RU" sz="3400" i="1" dirty="0" smtClean="0">
                <a:solidFill>
                  <a:srgbClr val="2209B7"/>
                </a:solidFill>
                <a:latin typeface="Times New Roman" panose="02020603050405020304" pitchFamily="18" charset="0"/>
                <a:cs typeface="Times New Roman" panose="02020603050405020304" pitchFamily="18" charset="0"/>
              </a:rPr>
              <a:t>: «1907 </a:t>
            </a:r>
            <a:r>
              <a:rPr lang="ru-RU" sz="3400" i="1" dirty="0" err="1" smtClean="0">
                <a:solidFill>
                  <a:srgbClr val="2209B7"/>
                </a:solidFill>
                <a:latin typeface="Times New Roman" panose="02020603050405020304" pitchFamily="18" charset="0"/>
                <a:cs typeface="Times New Roman" panose="02020603050405020304" pitchFamily="18" charset="0"/>
              </a:rPr>
              <a:t>жылы</a:t>
            </a:r>
            <a:r>
              <a:rPr lang="ru-RU" sz="3400" i="1" dirty="0" smtClean="0">
                <a:solidFill>
                  <a:srgbClr val="2209B7"/>
                </a:solidFill>
                <a:latin typeface="Times New Roman" panose="02020603050405020304" pitchFamily="18" charset="0"/>
                <a:cs typeface="Times New Roman" panose="02020603050405020304" pitchFamily="18" charset="0"/>
              </a:rPr>
              <a:t> ІІ </a:t>
            </a:r>
            <a:r>
              <a:rPr lang="ru-RU" sz="3400" i="1" dirty="0" err="1" smtClean="0">
                <a:solidFill>
                  <a:srgbClr val="2209B7"/>
                </a:solidFill>
                <a:latin typeface="Times New Roman" panose="02020603050405020304" pitchFamily="18" charset="0"/>
                <a:cs typeface="Times New Roman" panose="02020603050405020304" pitchFamily="18" charset="0"/>
              </a:rPr>
              <a:t>мемлекеттік</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думаның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мүшесі</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Шаһмардан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Қосшығұловтың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іжтиһаты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менен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Петербурда</a:t>
            </a:r>
            <a:r>
              <a:rPr lang="ru-RU" sz="3400" i="1" dirty="0" smtClean="0">
                <a:solidFill>
                  <a:srgbClr val="2209B7"/>
                </a:solidFill>
                <a:latin typeface="Times New Roman" panose="02020603050405020304" pitchFamily="18" charset="0"/>
                <a:cs typeface="Times New Roman" panose="02020603050405020304" pitchFamily="18" charset="0"/>
              </a:rPr>
              <a:t> «Серке» </a:t>
            </a:r>
            <a:r>
              <a:rPr lang="ru-RU" sz="3400" i="1" dirty="0" err="1" smtClean="0">
                <a:solidFill>
                  <a:srgbClr val="2209B7"/>
                </a:solidFill>
                <a:latin typeface="Times New Roman" panose="02020603050405020304" pitchFamily="18" charset="0"/>
                <a:cs typeface="Times New Roman" panose="02020603050405020304" pitchFamily="18" charset="0"/>
              </a:rPr>
              <a:t>есімді</a:t>
            </a:r>
            <a:r>
              <a:rPr lang="ru-RU" sz="3400" i="1" dirty="0" smtClean="0">
                <a:solidFill>
                  <a:srgbClr val="2209B7"/>
                </a:solidFill>
                <a:latin typeface="Times New Roman" panose="02020603050405020304" pitchFamily="18" charset="0"/>
                <a:cs typeface="Times New Roman" panose="02020603050405020304" pitchFamily="18" charset="0"/>
              </a:rPr>
              <a:t> журналы </a:t>
            </a:r>
            <a:r>
              <a:rPr lang="ru-RU" sz="3400" i="1" dirty="0" err="1" smtClean="0">
                <a:solidFill>
                  <a:srgbClr val="2209B7"/>
                </a:solidFill>
                <a:latin typeface="Times New Roman" panose="02020603050405020304" pitchFamily="18" charset="0"/>
                <a:cs typeface="Times New Roman" panose="02020603050405020304" pitchFamily="18" charset="0"/>
              </a:rPr>
              <a:t>шыға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бастап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еді</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ұзаққа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бармай</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үкімет</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тарапынан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тоқтатылды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Айқап</a:t>
            </a:r>
            <a:r>
              <a:rPr lang="ru-RU" sz="3400" i="1" dirty="0" smtClean="0">
                <a:solidFill>
                  <a:srgbClr val="2209B7"/>
                </a:solidFill>
                <a:latin typeface="Times New Roman" panose="02020603050405020304" pitchFamily="18" charset="0"/>
                <a:cs typeface="Times New Roman" panose="02020603050405020304" pitchFamily="18" charset="0"/>
              </a:rPr>
              <a:t>», 1911, №1) </a:t>
            </a:r>
            <a:r>
              <a:rPr lang="ru-RU" sz="3400" i="1" dirty="0" err="1" smtClean="0">
                <a:solidFill>
                  <a:srgbClr val="2209B7"/>
                </a:solidFill>
                <a:latin typeface="Times New Roman" panose="02020603050405020304" pitchFamily="18" charset="0"/>
                <a:cs typeface="Times New Roman" panose="02020603050405020304" pitchFamily="18" charset="0"/>
              </a:rPr>
              <a:t>делінген</a:t>
            </a:r>
            <a:r>
              <a:rPr lang="ru-RU" sz="3400" i="1" dirty="0" smtClean="0">
                <a:solidFill>
                  <a:srgbClr val="2209B7"/>
                </a:solidFill>
                <a:latin typeface="Times New Roman" panose="02020603050405020304" pitchFamily="18" charset="0"/>
                <a:cs typeface="Times New Roman" panose="02020603050405020304" pitchFamily="18" charset="0"/>
              </a:rPr>
              <a:t>.</a:t>
            </a:r>
          </a:p>
          <a:p>
            <a:pPr marL="0" indent="0">
              <a:buNone/>
            </a:pPr>
            <a:r>
              <a:rPr lang="ru-RU" sz="3400" i="1" dirty="0" err="1" smtClean="0">
                <a:solidFill>
                  <a:srgbClr val="2209B7"/>
                </a:solidFill>
                <a:latin typeface="Times New Roman" panose="02020603050405020304" pitchFamily="18" charset="0"/>
                <a:cs typeface="Times New Roman" panose="02020603050405020304" pitchFamily="18" charset="0"/>
              </a:rPr>
              <a:t>Екі</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нөмірі</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ғана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шығып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тоқтап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қалған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басылым</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туралы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Ш.Қосшығұловтың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айтуы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бойынша</a:t>
            </a:r>
            <a:r>
              <a:rPr lang="ru-RU" sz="3400" i="1" dirty="0" smtClean="0">
                <a:solidFill>
                  <a:srgbClr val="2209B7"/>
                </a:solidFill>
                <a:latin typeface="Times New Roman" panose="02020603050405020304" pitchFamily="18" charset="0"/>
                <a:cs typeface="Times New Roman" panose="02020603050405020304" pitchFamily="18" charset="0"/>
              </a:rPr>
              <a:t>, «Серке» </a:t>
            </a:r>
            <a:r>
              <a:rPr lang="ru-RU" sz="3400" i="1" dirty="0" err="1" smtClean="0">
                <a:solidFill>
                  <a:srgbClr val="2209B7"/>
                </a:solidFill>
                <a:latin typeface="Times New Roman" panose="02020603050405020304" pitchFamily="18" charset="0"/>
                <a:cs typeface="Times New Roman" panose="02020603050405020304" pitchFamily="18" charset="0"/>
              </a:rPr>
              <a:t>деген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сөз</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ол</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боранда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қой</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бастайтын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көсем</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мағынасында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қолданатын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ұғым</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Ол</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Улфат</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газетінің</a:t>
            </a:r>
            <a:r>
              <a:rPr lang="ru-RU" sz="3400" i="1" dirty="0" smtClean="0">
                <a:solidFill>
                  <a:srgbClr val="2209B7"/>
                </a:solidFill>
                <a:latin typeface="Times New Roman" panose="02020603050405020304" pitchFamily="18" charset="0"/>
                <a:cs typeface="Times New Roman" panose="02020603050405020304" pitchFamily="18" charset="0"/>
              </a:rPr>
              <a:t> 67-санына </a:t>
            </a:r>
            <a:r>
              <a:rPr lang="ru-RU" sz="3400" i="1" dirty="0" err="1" smtClean="0">
                <a:solidFill>
                  <a:srgbClr val="2209B7"/>
                </a:solidFill>
                <a:latin typeface="Times New Roman" panose="02020603050405020304" pitchFamily="18" charset="0"/>
                <a:cs typeface="Times New Roman" panose="02020603050405020304" pitchFamily="18" charset="0"/>
              </a:rPr>
              <a:t>қосымша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болып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шықты</a:t>
            </a:r>
            <a:r>
              <a:rPr lang="ru-RU" sz="3400" i="1" dirty="0" smtClean="0">
                <a:solidFill>
                  <a:srgbClr val="2209B7"/>
                </a:solidFill>
                <a:latin typeface="Times New Roman" panose="02020603050405020304" pitchFamily="18" charset="0"/>
                <a:cs typeface="Times New Roman" panose="02020603050405020304" pitchFamily="18" charset="0"/>
              </a:rPr>
              <a:t>. Газет </a:t>
            </a:r>
            <a:r>
              <a:rPr lang="ru-RU" sz="3400" i="1" dirty="0" err="1" smtClean="0">
                <a:solidFill>
                  <a:srgbClr val="2209B7"/>
                </a:solidFill>
                <a:latin typeface="Times New Roman" panose="02020603050405020304" pitchFamily="18" charset="0"/>
                <a:cs typeface="Times New Roman" panose="02020603050405020304" pitchFamily="18" charset="0"/>
              </a:rPr>
              <a:t>шыққан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соң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бірер</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күннен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кейін</a:t>
            </a:r>
            <a:r>
              <a:rPr lang="ru-RU" sz="3400" i="1" dirty="0" smtClean="0">
                <a:solidFill>
                  <a:srgbClr val="2209B7"/>
                </a:solidFill>
                <a:latin typeface="Times New Roman" panose="02020603050405020304" pitchFamily="18" charset="0"/>
                <a:cs typeface="Times New Roman" panose="02020603050405020304" pitchFamily="18" charset="0"/>
              </a:rPr>
              <a:t> полиция </a:t>
            </a:r>
            <a:r>
              <a:rPr lang="ru-RU" sz="3400" i="1" dirty="0" err="1" smtClean="0">
                <a:solidFill>
                  <a:srgbClr val="2209B7"/>
                </a:solidFill>
                <a:latin typeface="Times New Roman" panose="02020603050405020304" pitchFamily="18" charset="0"/>
                <a:cs typeface="Times New Roman" panose="02020603050405020304" pitchFamily="18" charset="0"/>
              </a:rPr>
              <a:t>келіп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басқармадағы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бүкіл</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даналарын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жиып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алып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құлыптап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кетеді</a:t>
            </a:r>
            <a:r>
              <a:rPr lang="ru-RU" sz="3400" i="1" dirty="0" smtClean="0">
                <a:solidFill>
                  <a:srgbClr val="2209B7"/>
                </a:solidFill>
                <a:latin typeface="Times New Roman" panose="02020603050405020304" pitchFamily="18" charset="0"/>
                <a:cs typeface="Times New Roman" panose="02020603050405020304" pitchFamily="18" charset="0"/>
              </a:rPr>
              <a:t>. «Серке» </a:t>
            </a:r>
            <a:r>
              <a:rPr lang="ru-RU" sz="3400" i="1" dirty="0" err="1" smtClean="0">
                <a:solidFill>
                  <a:srgbClr val="2209B7"/>
                </a:solidFill>
                <a:latin typeface="Times New Roman" panose="02020603050405020304" pitchFamily="18" charset="0"/>
                <a:cs typeface="Times New Roman" panose="02020603050405020304" pitchFamily="18" charset="0"/>
              </a:rPr>
              <a:t>газетіндегі</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кейбір</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мақалаларда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қазақ</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халқын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үкіметке</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қарсы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үгіттеу</a:t>
            </a:r>
            <a:r>
              <a:rPr lang="ru-RU" sz="3400" i="1" dirty="0" smtClean="0">
                <a:solidFill>
                  <a:srgbClr val="2209B7"/>
                </a:solidFill>
                <a:latin typeface="Times New Roman" panose="02020603050405020304" pitchFamily="18" charset="0"/>
                <a:cs typeface="Times New Roman" panose="02020603050405020304" pitchFamily="18" charset="0"/>
              </a:rPr>
              <a:t> бар, </a:t>
            </a:r>
            <a:r>
              <a:rPr lang="ru-RU" sz="3400" i="1" dirty="0" err="1" smtClean="0">
                <a:solidFill>
                  <a:srgbClr val="2209B7"/>
                </a:solidFill>
                <a:latin typeface="Times New Roman" panose="02020603050405020304" pitchFamily="18" charset="0"/>
                <a:cs typeface="Times New Roman" panose="02020603050405020304" pitchFamily="18" charset="0"/>
              </a:rPr>
              <a:t>содан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ұсталды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деп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жазылған</a:t>
            </a:r>
            <a:r>
              <a:rPr lang="ru-RU" sz="3400" i="1" dirty="0" smtClean="0">
                <a:solidFill>
                  <a:srgbClr val="2209B7"/>
                </a:solidFill>
                <a:latin typeface="Times New Roman" panose="02020603050405020304" pitchFamily="18" charset="0"/>
                <a:cs typeface="Times New Roman" panose="02020603050405020304" pitchFamily="18" charset="0"/>
              </a:rPr>
              <a:t>.</a:t>
            </a:r>
          </a:p>
          <a:p>
            <a:pPr marL="0" indent="0">
              <a:buNone/>
            </a:pPr>
            <a:r>
              <a:rPr lang="ru-RU" sz="3400" i="1" dirty="0" smtClean="0">
                <a:solidFill>
                  <a:srgbClr val="2209B7"/>
                </a:solidFill>
                <a:latin typeface="Times New Roman" panose="02020603050405020304" pitchFamily="18" charset="0"/>
                <a:cs typeface="Times New Roman" panose="02020603050405020304" pitchFamily="18" charset="0"/>
              </a:rPr>
              <a:t>Ал </a:t>
            </a:r>
            <a:r>
              <a:rPr lang="ru-RU" sz="3400" i="1" dirty="0" err="1" smtClean="0">
                <a:solidFill>
                  <a:srgbClr val="2209B7"/>
                </a:solidFill>
                <a:latin typeface="Times New Roman" panose="02020603050405020304" pitchFamily="18" charset="0"/>
                <a:cs typeface="Times New Roman" panose="02020603050405020304" pitchFamily="18" charset="0"/>
              </a:rPr>
              <a:t>бүгінгі</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таңда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бұл</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газеттің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жабылуына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басты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себеп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белгілі</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ақын</a:t>
            </a:r>
            <a:r>
              <a:rPr lang="ru-RU" sz="3400" i="1" dirty="0" smtClean="0">
                <a:solidFill>
                  <a:srgbClr val="2209B7"/>
                </a:solidFill>
                <a:latin typeface="Times New Roman" panose="02020603050405020304" pitchFamily="18" charset="0"/>
                <a:cs typeface="Times New Roman" panose="02020603050405020304" pitchFamily="18" charset="0"/>
              </a:rPr>
              <a:t>- журналист </a:t>
            </a:r>
            <a:r>
              <a:rPr lang="ru-RU" sz="3400" i="1" dirty="0" err="1" smtClean="0">
                <a:solidFill>
                  <a:srgbClr val="2209B7"/>
                </a:solidFill>
                <a:latin typeface="Times New Roman" panose="02020603050405020304" pitchFamily="18" charset="0"/>
                <a:cs typeface="Times New Roman" panose="02020603050405020304" pitchFamily="18" charset="0"/>
              </a:rPr>
              <a:t>Міржақып</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Дулатұлының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Жастарға</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атты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өлеңі</a:t>
            </a:r>
            <a:r>
              <a:rPr lang="ru-RU" sz="3400" i="1" dirty="0" smtClean="0">
                <a:solidFill>
                  <a:srgbClr val="2209B7"/>
                </a:solidFill>
                <a:latin typeface="Times New Roman" panose="02020603050405020304" pitchFamily="18" charset="0"/>
                <a:cs typeface="Times New Roman" panose="02020603050405020304" pitchFamily="18" charset="0"/>
              </a:rPr>
              <a:t> мен «</a:t>
            </a:r>
            <a:r>
              <a:rPr lang="ru-RU" sz="3400" i="1" dirty="0" err="1" smtClean="0">
                <a:solidFill>
                  <a:srgbClr val="2209B7"/>
                </a:solidFill>
                <a:latin typeface="Times New Roman" panose="02020603050405020304" pitchFamily="18" charset="0"/>
                <a:cs typeface="Times New Roman" panose="02020603050405020304" pitchFamily="18" charset="0"/>
              </a:rPr>
              <a:t>Біздің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мақсатымыз</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деген</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мақаласының</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жариялануы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болды</a:t>
            </a:r>
            <a:r>
              <a:rPr lang="ru-RU" sz="3400" i="1" dirty="0" smtClean="0">
                <a:solidFill>
                  <a:srgbClr val="2209B7"/>
                </a:solidFill>
                <a:latin typeface="Times New Roman" panose="02020603050405020304" pitchFamily="18" charset="0"/>
                <a:cs typeface="Times New Roman" panose="02020603050405020304" pitchFamily="18" charset="0"/>
              </a:rPr>
              <a:t> </a:t>
            </a:r>
            <a:r>
              <a:rPr lang="ru-RU" sz="3400" i="1" dirty="0" err="1" smtClean="0">
                <a:solidFill>
                  <a:srgbClr val="2209B7"/>
                </a:solidFill>
                <a:latin typeface="Times New Roman" panose="02020603050405020304" pitchFamily="18" charset="0"/>
                <a:cs typeface="Times New Roman" panose="02020603050405020304" pitchFamily="18" charset="0"/>
              </a:rPr>
              <a:t>деген</a:t>
            </a:r>
            <a:r>
              <a:rPr lang="ru-RU" sz="3400" i="1" dirty="0" smtClean="0">
                <a:solidFill>
                  <a:srgbClr val="2209B7"/>
                </a:solidFill>
                <a:latin typeface="Times New Roman" panose="02020603050405020304" pitchFamily="18" charset="0"/>
                <a:cs typeface="Times New Roman" panose="02020603050405020304" pitchFamily="18" charset="0"/>
              </a:rPr>
              <a:t> де </a:t>
            </a:r>
            <a:r>
              <a:rPr lang="ru-RU" sz="3400" i="1" dirty="0" err="1" smtClean="0">
                <a:solidFill>
                  <a:srgbClr val="2209B7"/>
                </a:solidFill>
                <a:latin typeface="Times New Roman" panose="02020603050405020304" pitchFamily="18" charset="0"/>
                <a:cs typeface="Times New Roman" panose="02020603050405020304" pitchFamily="18" charset="0"/>
              </a:rPr>
              <a:t>дерек</a:t>
            </a:r>
            <a:r>
              <a:rPr lang="ru-RU" sz="3400" i="1" dirty="0" smtClean="0">
                <a:solidFill>
                  <a:srgbClr val="2209B7"/>
                </a:solidFill>
                <a:latin typeface="Times New Roman" panose="02020603050405020304" pitchFamily="18" charset="0"/>
                <a:cs typeface="Times New Roman" panose="02020603050405020304" pitchFamily="18" charset="0"/>
              </a:rPr>
              <a:t> бар.</a:t>
            </a:r>
          </a:p>
          <a:p>
            <a:endParaRPr lang="ru-RU" dirty="0"/>
          </a:p>
        </p:txBody>
      </p:sp>
      <p:pic>
        <p:nvPicPr>
          <p:cNvPr id="1028" name="Picture 4" descr="http://today.kz/static/uploads/media/pages/2014/01/426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6562">
            <a:off x="389348" y="3846829"/>
            <a:ext cx="257372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s04.infourok.ru/uploads/ex/1177/0003a76e-5bbcf908/640/im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61043"/>
            <a:ext cx="3321293" cy="2490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rke.org/sites/default/files/4_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269" y="3933056"/>
            <a:ext cx="2618473"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67" t="11212"/>
          <a:stretch/>
        </p:blipFill>
        <p:spPr bwMode="auto">
          <a:xfrm rot="20245721">
            <a:off x="681526" y="5203316"/>
            <a:ext cx="2153610" cy="132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733257" y="3761043"/>
            <a:ext cx="1778496"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solidFill>
                  <a:schemeClr val="tx1"/>
                </a:solidFill>
              </a:rPr>
              <a:t>Айқап газеті</a:t>
            </a:r>
            <a:endParaRPr lang="ru-RU" dirty="0">
              <a:solidFill>
                <a:schemeClr val="tx1"/>
              </a:solidFill>
            </a:endParaRPr>
          </a:p>
        </p:txBody>
      </p:sp>
    </p:spTree>
    <p:extLst>
      <p:ext uri="{BB962C8B-B14F-4D97-AF65-F5344CB8AC3E}">
        <p14:creationId xmlns:p14="http://schemas.microsoft.com/office/powerpoint/2010/main" val="206622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23850" y="620688"/>
            <a:ext cx="7128470" cy="5475312"/>
          </a:xfrm>
        </p:spPr>
        <p:txBody>
          <a:bodyPr/>
          <a:lstStyle/>
          <a:p>
            <a:pPr marL="0" indent="0">
              <a:buNone/>
            </a:pPr>
            <a:r>
              <a:rPr lang="kk-KZ" altLang="ru-RU" dirty="0" smtClean="0"/>
              <a:t>Қазақстанда </a:t>
            </a:r>
            <a:r>
              <a:rPr lang="kk-KZ" altLang="ru-RU" dirty="0"/>
              <a:t>қоғамдық – саяси өмір үлкен өзгеріске ұшырады. 1917 жылы шілдеде Орынборда бірінші Бүкілқазақ съезі шақырылды. Онда мемлекеттік басқару, автономия, халықтық милиция құру, оқу ағарту, сот, саяси партиялар құру т.б. жөніндегі мәселелер қарастырылды. Съезд “Алаш” партиясын құру жөнінде шешім қабылданды. </a:t>
            </a:r>
            <a:endParaRPr lang="ru-RU" alt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46038"/>
            <a:ext cx="9278938"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Содержимое 3" descr="Alash-orda.jpg"/>
          <p:cNvPicPr>
            <a:picLocks noChangeAspect="1"/>
          </p:cNvPicPr>
          <p:nvPr/>
        </p:nvPicPr>
        <p:blipFill>
          <a:blip r:embed="rId3"/>
          <a:stretch>
            <a:fillRect/>
          </a:stretch>
        </p:blipFill>
        <p:spPr>
          <a:xfrm>
            <a:off x="1851914" y="45526"/>
            <a:ext cx="5441759" cy="2807409"/>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539552" y="649287"/>
            <a:ext cx="7920880" cy="5139869"/>
          </a:xfrm>
          <a:prstGeom prst="rect">
            <a:avLst/>
          </a:prstGeom>
        </p:spPr>
        <p:txBody>
          <a:bodyPr wrap="square">
            <a:spAutoFit/>
          </a:bodyPr>
          <a:lstStyle/>
          <a:p>
            <a:pPr algn="ctr"/>
            <a:endParaRPr lang="kk-KZ" altLang="ru-RU" sz="2800" b="1" i="1" dirty="0" smtClean="0">
              <a:solidFill>
                <a:srgbClr val="2209B7"/>
              </a:solidFill>
              <a:latin typeface="Times New Roman" panose="02020603050405020304" pitchFamily="18" charset="0"/>
              <a:cs typeface="Times New Roman" panose="02020603050405020304" pitchFamily="18" charset="0"/>
            </a:endParaRPr>
          </a:p>
          <a:p>
            <a:pPr algn="ctr"/>
            <a:endParaRPr lang="kk-KZ" altLang="ru-RU" sz="2000" b="1" i="1" dirty="0" smtClean="0">
              <a:solidFill>
                <a:srgbClr val="2209B7"/>
              </a:solidFill>
              <a:latin typeface="Times New Roman" panose="02020603050405020304" pitchFamily="18" charset="0"/>
              <a:cs typeface="Times New Roman" panose="02020603050405020304" pitchFamily="18" charset="0"/>
            </a:endParaRPr>
          </a:p>
          <a:p>
            <a:pPr algn="ctr"/>
            <a:endParaRPr lang="kk-KZ" altLang="ru-RU" sz="2000" b="1" i="1" dirty="0">
              <a:solidFill>
                <a:srgbClr val="2209B7"/>
              </a:solidFill>
              <a:latin typeface="Times New Roman" panose="02020603050405020304" pitchFamily="18" charset="0"/>
              <a:cs typeface="Times New Roman" panose="02020603050405020304" pitchFamily="18" charset="0"/>
            </a:endParaRPr>
          </a:p>
          <a:p>
            <a:pPr algn="ctr"/>
            <a:endParaRPr lang="kk-KZ" altLang="ru-RU" sz="2000" b="1" i="1" dirty="0" smtClean="0">
              <a:solidFill>
                <a:srgbClr val="2209B7"/>
              </a:solidFill>
              <a:latin typeface="Times New Roman" panose="02020603050405020304" pitchFamily="18" charset="0"/>
              <a:cs typeface="Times New Roman" panose="02020603050405020304" pitchFamily="18" charset="0"/>
            </a:endParaRPr>
          </a:p>
          <a:p>
            <a:pPr algn="ctr"/>
            <a:endParaRPr lang="kk-KZ" altLang="ru-RU" sz="2000" b="1" i="1" dirty="0">
              <a:solidFill>
                <a:srgbClr val="2209B7"/>
              </a:solidFill>
              <a:latin typeface="Times New Roman" panose="02020603050405020304" pitchFamily="18" charset="0"/>
              <a:cs typeface="Times New Roman" panose="02020603050405020304" pitchFamily="18" charset="0"/>
            </a:endParaRPr>
          </a:p>
          <a:p>
            <a:pPr algn="ctr"/>
            <a:endParaRPr lang="kk-KZ" altLang="ru-RU" sz="2000" b="1" i="1" dirty="0" smtClean="0">
              <a:solidFill>
                <a:srgbClr val="2209B7"/>
              </a:solidFill>
              <a:latin typeface="Times New Roman" panose="02020603050405020304" pitchFamily="18" charset="0"/>
              <a:cs typeface="Times New Roman" panose="02020603050405020304" pitchFamily="18" charset="0"/>
            </a:endParaRPr>
          </a:p>
          <a:p>
            <a:pPr algn="ctr"/>
            <a:endParaRPr lang="kk-KZ" altLang="ru-RU" sz="2000" b="1" i="1" dirty="0" smtClean="0">
              <a:solidFill>
                <a:srgbClr val="2209B7"/>
              </a:solidFill>
              <a:latin typeface="Times New Roman" panose="02020603050405020304" pitchFamily="18" charset="0"/>
              <a:cs typeface="Times New Roman" panose="02020603050405020304" pitchFamily="18" charset="0"/>
            </a:endParaRPr>
          </a:p>
          <a:p>
            <a:pPr algn="ctr"/>
            <a:r>
              <a:rPr lang="kk-KZ" altLang="ru-RU" sz="2000" b="1" i="1" dirty="0" smtClean="0">
                <a:solidFill>
                  <a:srgbClr val="2209B7"/>
                </a:solidFill>
                <a:latin typeface="Times New Roman" panose="02020603050405020304" pitchFamily="18" charset="0"/>
                <a:cs typeface="Times New Roman" panose="02020603050405020304" pitchFamily="18" charset="0"/>
              </a:rPr>
              <a:t>1917 </a:t>
            </a:r>
            <a:r>
              <a:rPr lang="kk-KZ" altLang="ru-RU" sz="2000" b="1" i="1" dirty="0">
                <a:solidFill>
                  <a:srgbClr val="2209B7"/>
                </a:solidFill>
                <a:latin typeface="Times New Roman" panose="02020603050405020304" pitchFamily="18" charset="0"/>
                <a:cs typeface="Times New Roman" panose="02020603050405020304" pitchFamily="18" charset="0"/>
              </a:rPr>
              <a:t>жылы желтоқсанда “Алаш” партиясының Екінші Бүкілқазақ съезі болып өтті. Съезде автономия мен оның үкіметін құру жөніндегі құжаттар қабылданды. “Алаш” атауымен қазақ автономиясының құрылғанын мәлімдеді. “Алашорда” деп аталды. Құрамына Бөкей ордасы, Орал, Торғай, Ақмола, Семей облыстары, Закаспий облыстары мен Алтайдың қазақтар мекендеген аудандары енуге тиіс деп қаулы қабылданды</a:t>
            </a:r>
            <a:r>
              <a:rPr lang="kk-KZ" altLang="ru-RU" sz="2000" b="1" i="1" dirty="0" smtClean="0">
                <a:solidFill>
                  <a:srgbClr val="2209B7"/>
                </a:solidFill>
                <a:latin typeface="Times New Roman" panose="02020603050405020304" pitchFamily="18" charset="0"/>
                <a:cs typeface="Times New Roman" panose="02020603050405020304" pitchFamily="18" charset="0"/>
              </a:rPr>
              <a:t>.</a:t>
            </a:r>
          </a:p>
          <a:p>
            <a:pPr algn="ctr"/>
            <a:r>
              <a:rPr lang="kk-KZ" altLang="ru-RU" sz="2000" b="1" i="1" dirty="0" smtClean="0">
                <a:solidFill>
                  <a:srgbClr val="2209B7"/>
                </a:solidFill>
                <a:latin typeface="Times New Roman" panose="02020603050405020304" pitchFamily="18" charset="0"/>
                <a:cs typeface="Times New Roman" panose="02020603050405020304" pitchFamily="18" charset="0"/>
              </a:rPr>
              <a:t> </a:t>
            </a:r>
            <a:r>
              <a:rPr lang="kk-KZ" altLang="ru-RU" sz="2000" b="1" i="1" dirty="0">
                <a:solidFill>
                  <a:srgbClr val="2209B7"/>
                </a:solidFill>
                <a:latin typeface="Times New Roman" panose="02020603050405020304" pitchFamily="18" charset="0"/>
                <a:cs typeface="Times New Roman" panose="02020603050405020304" pitchFamily="18" charset="0"/>
              </a:rPr>
              <a:t>Алашорда орталығы Семей қаласы. </a:t>
            </a:r>
            <a:endParaRPr lang="kk-KZ" altLang="ru-RU" sz="2000" b="1" i="1" dirty="0" smtClean="0">
              <a:solidFill>
                <a:srgbClr val="2209B7"/>
              </a:solidFill>
              <a:latin typeface="Times New Roman" panose="02020603050405020304" pitchFamily="18" charset="0"/>
              <a:cs typeface="Times New Roman" panose="02020603050405020304" pitchFamily="18" charset="0"/>
            </a:endParaRPr>
          </a:p>
          <a:p>
            <a:pPr algn="ctr"/>
            <a:r>
              <a:rPr lang="kk-KZ" altLang="ru-RU" sz="2000" b="1" i="1" dirty="0" smtClean="0">
                <a:solidFill>
                  <a:srgbClr val="2209B7"/>
                </a:solidFill>
                <a:latin typeface="Times New Roman" panose="02020603050405020304" pitchFamily="18" charset="0"/>
                <a:cs typeface="Times New Roman" panose="02020603050405020304" pitchFamily="18" charset="0"/>
              </a:rPr>
              <a:t>Алашорда </a:t>
            </a:r>
            <a:r>
              <a:rPr lang="kk-KZ" altLang="ru-RU" sz="2000" b="1" i="1" dirty="0">
                <a:solidFill>
                  <a:srgbClr val="2209B7"/>
                </a:solidFill>
                <a:latin typeface="Times New Roman" panose="02020603050405020304" pitchFamily="18" charset="0"/>
                <a:cs typeface="Times New Roman" panose="02020603050405020304" pitchFamily="18" charset="0"/>
              </a:rPr>
              <a:t>үкіметті </a:t>
            </a:r>
            <a:r>
              <a:rPr lang="kk-KZ" altLang="ru-RU" sz="2000" b="1" i="1" dirty="0" smtClean="0">
                <a:solidFill>
                  <a:srgbClr val="2209B7"/>
                </a:solidFill>
                <a:latin typeface="Times New Roman" panose="02020603050405020304" pitchFamily="18" charset="0"/>
                <a:cs typeface="Times New Roman" panose="02020603050405020304" pitchFamily="18" charset="0"/>
              </a:rPr>
              <a:t>Әлихан Бөкейханов </a:t>
            </a:r>
            <a:r>
              <a:rPr lang="kk-KZ" altLang="ru-RU" sz="2000" b="1" i="1" dirty="0">
                <a:solidFill>
                  <a:srgbClr val="2209B7"/>
                </a:solidFill>
                <a:latin typeface="Times New Roman" panose="02020603050405020304" pitchFamily="18" charset="0"/>
                <a:cs typeface="Times New Roman" panose="02020603050405020304" pitchFamily="18" charset="0"/>
              </a:rPr>
              <a:t>басқарды.</a:t>
            </a:r>
            <a:endParaRPr lang="ru-RU" altLang="ru-RU" sz="2000" b="1" i="1" dirty="0">
              <a:solidFill>
                <a:srgbClr val="2209B7"/>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328447"/>
            <a:ext cx="2520280" cy="158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610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395288" y="765175"/>
            <a:ext cx="82804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title"/>
          </p:nvPr>
        </p:nvSpPr>
        <p:spPr/>
        <p:txBody>
          <a:bodyPr/>
          <a:lstStyle/>
          <a:p>
            <a:pPr eaLnBrk="1" hangingPunct="1">
              <a:defRPr/>
            </a:pPr>
            <a:endParaRPr lang="ru-RU" altLang="ru-RU" dirty="0"/>
          </a:p>
        </p:txBody>
      </p:sp>
      <p:sp>
        <p:nvSpPr>
          <p:cNvPr id="60419" name="Rectangle 3"/>
          <p:cNvSpPr>
            <a:spLocks noGrp="1" noChangeArrowheads="1"/>
          </p:cNvSpPr>
          <p:nvPr>
            <p:ph idx="1"/>
          </p:nvPr>
        </p:nvSpPr>
        <p:spPr>
          <a:xfrm>
            <a:off x="395288" y="260350"/>
            <a:ext cx="8291512" cy="5835650"/>
          </a:xfrm>
        </p:spPr>
        <p:txBody>
          <a:bodyPr/>
          <a:lstStyle/>
          <a:p>
            <a:pPr marL="0" indent="0" algn="ctr" eaLnBrk="1" hangingPunct="1">
              <a:buNone/>
              <a:defRPr/>
            </a:pPr>
            <a:r>
              <a:rPr lang="ru-RU" altLang="ru-RU" b="1" i="1" dirty="0" err="1">
                <a:solidFill>
                  <a:srgbClr val="2C0CEA"/>
                </a:solidFill>
                <a:latin typeface="Times New Roman" panose="02020603050405020304" pitchFamily="18" charset="0"/>
                <a:cs typeface="Times New Roman" panose="02020603050405020304" pitchFamily="18" charset="0"/>
              </a:rPr>
              <a:t>Қазақ</a:t>
            </a:r>
            <a:r>
              <a:rPr lang="ru-RU" altLang="ru-RU" b="1" i="1" dirty="0">
                <a:solidFill>
                  <a:srgbClr val="2C0CEA"/>
                </a:solidFill>
                <a:latin typeface="Times New Roman" panose="02020603050405020304" pitchFamily="18" charset="0"/>
                <a:cs typeface="Times New Roman" panose="02020603050405020304" pitchFamily="18" charset="0"/>
              </a:rPr>
              <a:t> </a:t>
            </a:r>
            <a:r>
              <a:rPr lang="ru-RU" altLang="ru-RU" b="1" i="1" dirty="0" err="1">
                <a:solidFill>
                  <a:srgbClr val="2C0CEA"/>
                </a:solidFill>
                <a:latin typeface="Times New Roman" panose="02020603050405020304" pitchFamily="18" charset="0"/>
                <a:cs typeface="Times New Roman" panose="02020603050405020304" pitchFamily="18" charset="0"/>
              </a:rPr>
              <a:t>зиялылары</a:t>
            </a:r>
            <a:r>
              <a:rPr lang="ru-RU" altLang="ru-RU" b="1" i="1" dirty="0">
                <a:solidFill>
                  <a:srgbClr val="2C0CEA"/>
                </a:solidFill>
                <a:latin typeface="Times New Roman" panose="02020603050405020304" pitchFamily="18" charset="0"/>
                <a:cs typeface="Times New Roman" panose="02020603050405020304" pitchFamily="18" charset="0"/>
              </a:rPr>
              <a:t>. </a:t>
            </a:r>
            <a:r>
              <a:rPr lang="en-US" altLang="ru-RU" b="1" i="1" dirty="0">
                <a:solidFill>
                  <a:srgbClr val="2C0CEA"/>
                </a:solidFill>
                <a:latin typeface="Times New Roman" panose="02020603050405020304" pitchFamily="18" charset="0"/>
                <a:cs typeface="Times New Roman" panose="02020603050405020304" pitchFamily="18" charset="0"/>
              </a:rPr>
              <a:t>XIX </a:t>
            </a:r>
            <a:r>
              <a:rPr lang="ru-RU" altLang="ru-RU" b="1" i="1" dirty="0">
                <a:solidFill>
                  <a:srgbClr val="2C0CEA"/>
                </a:solidFill>
                <a:latin typeface="Times New Roman" panose="02020603050405020304" pitchFamily="18" charset="0"/>
                <a:cs typeface="Times New Roman" panose="02020603050405020304" pitchFamily="18" charset="0"/>
              </a:rPr>
              <a:t>ғ. басы. </a:t>
            </a:r>
          </a:p>
        </p:txBody>
      </p:sp>
    </p:spTree>
    <p:extLst>
      <p:ext uri="{BB962C8B-B14F-4D97-AF65-F5344CB8AC3E}">
        <p14:creationId xmlns:p14="http://schemas.microsoft.com/office/powerpoint/2010/main" val="3788175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endParaRPr lang="ru-RU" altLang="ru-RU" dirty="0"/>
          </a:p>
        </p:txBody>
      </p:sp>
      <p:sp>
        <p:nvSpPr>
          <p:cNvPr id="61443" name="Rectangle 3"/>
          <p:cNvSpPr>
            <a:spLocks noGrp="1" noChangeArrowheads="1"/>
          </p:cNvSpPr>
          <p:nvPr>
            <p:ph idx="1"/>
          </p:nvPr>
        </p:nvSpPr>
        <p:spPr>
          <a:xfrm>
            <a:off x="395288" y="260350"/>
            <a:ext cx="8291512" cy="5835650"/>
          </a:xfrm>
        </p:spPr>
        <p:txBody>
          <a:bodyPr/>
          <a:lstStyle/>
          <a:p>
            <a:pPr marL="0" indent="0" eaLnBrk="1" hangingPunct="1">
              <a:buNone/>
              <a:defRPr/>
            </a:pPr>
            <a:r>
              <a:rPr lang="ru-RU" altLang="ru-RU" b="1" i="1" dirty="0">
                <a:solidFill>
                  <a:srgbClr val="2C0CEA"/>
                </a:solidFill>
                <a:latin typeface="Times New Roman" panose="02020603050405020304" pitchFamily="18" charset="0"/>
                <a:cs typeface="Times New Roman" panose="02020603050405020304" pitchFamily="18" charset="0"/>
              </a:rPr>
              <a:t>А. </a:t>
            </a:r>
            <a:r>
              <a:rPr lang="ru-RU" altLang="ru-RU" b="1" i="1" dirty="0" err="1">
                <a:solidFill>
                  <a:srgbClr val="2C0CEA"/>
                </a:solidFill>
                <a:latin typeface="Times New Roman" panose="02020603050405020304" pitchFamily="18" charset="0"/>
                <a:cs typeface="Times New Roman" panose="02020603050405020304" pitchFamily="18" charset="0"/>
              </a:rPr>
              <a:t>Байтұрсынов</a:t>
            </a:r>
            <a:r>
              <a:rPr lang="ru-RU" altLang="ru-RU" b="1" i="1" dirty="0">
                <a:solidFill>
                  <a:srgbClr val="2C0CEA"/>
                </a:solidFill>
                <a:latin typeface="Times New Roman" panose="02020603050405020304" pitchFamily="18" charset="0"/>
                <a:cs typeface="Times New Roman" panose="02020603050405020304" pitchFamily="18" charset="0"/>
              </a:rPr>
              <a:t> </a:t>
            </a:r>
            <a:r>
              <a:rPr lang="ru-RU" altLang="ru-RU" b="1" i="1" dirty="0" err="1">
                <a:solidFill>
                  <a:srgbClr val="2C0CEA"/>
                </a:solidFill>
                <a:latin typeface="Times New Roman" panose="02020603050405020304" pitchFamily="18" charset="0"/>
                <a:cs typeface="Times New Roman" panose="02020603050405020304" pitchFamily="18" charset="0"/>
              </a:rPr>
              <a:t>қазақ</a:t>
            </a:r>
            <a:r>
              <a:rPr lang="ru-RU" altLang="ru-RU" b="1" i="1" dirty="0">
                <a:solidFill>
                  <a:srgbClr val="2C0CEA"/>
                </a:solidFill>
                <a:latin typeface="Times New Roman" panose="02020603050405020304" pitchFamily="18" charset="0"/>
                <a:cs typeface="Times New Roman" panose="02020603050405020304" pitchFamily="18" charset="0"/>
              </a:rPr>
              <a:t> </a:t>
            </a:r>
            <a:r>
              <a:rPr lang="ru-RU" altLang="ru-RU" b="1" i="1" dirty="0" err="1">
                <a:solidFill>
                  <a:srgbClr val="2C0CEA"/>
                </a:solidFill>
                <a:latin typeface="Times New Roman" panose="02020603050405020304" pitchFamily="18" charset="0"/>
                <a:cs typeface="Times New Roman" panose="02020603050405020304" pitchFamily="18" charset="0"/>
              </a:rPr>
              <a:t>зиялыларымен</a:t>
            </a:r>
            <a:r>
              <a:rPr lang="ru-RU" altLang="ru-RU" b="1" i="1" dirty="0">
                <a:solidFill>
                  <a:srgbClr val="2C0CEA"/>
                </a:solidFill>
                <a:latin typeface="Times New Roman" panose="02020603050405020304" pitchFamily="18" charset="0"/>
                <a:cs typeface="Times New Roman" panose="02020603050405020304" pitchFamily="18" charset="0"/>
              </a:rPr>
              <a:t> </a:t>
            </a:r>
            <a:r>
              <a:rPr lang="ru-RU" altLang="ru-RU" b="1" i="1" dirty="0" err="1">
                <a:solidFill>
                  <a:srgbClr val="2C0CEA"/>
                </a:solidFill>
                <a:latin typeface="Times New Roman" panose="02020603050405020304" pitchFamily="18" charset="0"/>
                <a:cs typeface="Times New Roman" panose="02020603050405020304" pitchFamily="18" charset="0"/>
              </a:rPr>
              <a:t>бірге</a:t>
            </a:r>
            <a:r>
              <a:rPr lang="ru-RU" altLang="ru-RU" b="1" i="1" dirty="0">
                <a:solidFill>
                  <a:srgbClr val="2C0CEA"/>
                </a:solidFill>
                <a:latin typeface="Times New Roman" panose="02020603050405020304" pitchFamily="18" charset="0"/>
                <a:cs typeface="Times New Roman" panose="02020603050405020304" pitchFamily="18" charset="0"/>
              </a:rPr>
              <a:t>.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52058"/>
            <a:ext cx="8425185" cy="520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895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TqKaZ-ZIg9s7dryr-PCtPc1wGOqW0uGzsAPmVIJR91gg0eBX4V2A"/>
          <p:cNvPicPr>
            <a:picLocks noChangeAspect="1" noChangeArrowheads="1"/>
          </p:cNvPicPr>
          <p:nvPr/>
        </p:nvPicPr>
        <p:blipFill>
          <a:blip r:embed="rId2" cstate="print"/>
          <a:srcRect/>
          <a:stretch>
            <a:fillRect/>
          </a:stretch>
        </p:blipFill>
        <p:spPr bwMode="auto">
          <a:xfrm>
            <a:off x="-180529" y="-135396"/>
            <a:ext cx="9553061" cy="7164796"/>
          </a:xfrm>
          <a:prstGeom prst="rect">
            <a:avLst/>
          </a:prstGeom>
          <a:ln>
            <a:noFill/>
          </a:ln>
          <a:effectLst>
            <a:softEdge rad="112500"/>
          </a:effectLst>
        </p:spPr>
      </p:pic>
      <p:sp>
        <p:nvSpPr>
          <p:cNvPr id="2" name="Заголовок 1"/>
          <p:cNvSpPr>
            <a:spLocks noGrp="1"/>
          </p:cNvSpPr>
          <p:nvPr>
            <p:ph type="title"/>
          </p:nvPr>
        </p:nvSpPr>
        <p:spPr>
          <a:xfrm>
            <a:off x="4596000" y="0"/>
            <a:ext cx="4656520" cy="6858000"/>
          </a:xfrm>
        </p:spPr>
        <p:txBody>
          <a:bodyPr>
            <a:noAutofit/>
          </a:bodyPr>
          <a:lstStyle/>
          <a:p>
            <a:pPr algn="l"/>
            <a:r>
              <a:rPr lang="ru-RU" sz="1600" dirty="0" smtClean="0">
                <a:latin typeface="Times New Roman" panose="02020603050405020304" pitchFamily="18" charset="0"/>
                <a:cs typeface="Times New Roman" panose="02020603050405020304" pitchFamily="18" charset="0"/>
              </a:rPr>
              <a:t>     1873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қазіргі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Қостанай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обл. </a:t>
            </a:r>
            <a:r>
              <a:rPr lang="ru-RU" sz="1600" dirty="0" err="1">
                <a:latin typeface="Times New Roman" panose="02020603050405020304" pitchFamily="18" charset="0"/>
                <a:cs typeface="Times New Roman" panose="02020603050405020304" pitchFamily="18" charset="0"/>
              </a:rPr>
              <a:t>Жангелдин</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ауд. </a:t>
            </a:r>
            <a:r>
              <a:rPr lang="ru-RU" sz="1600" dirty="0" err="1">
                <a:latin typeface="Times New Roman" panose="02020603050405020304" pitchFamily="18" charset="0"/>
                <a:cs typeface="Times New Roman" panose="02020603050405020304" pitchFamily="18" charset="0"/>
              </a:rPr>
              <a:t>Сарытүбек</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ауыл</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туған.Ұлт-азаттық</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қозғалыс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жетекшісі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мемлекет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қайраткері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ақын</a:t>
            </a:r>
            <a:r>
              <a:rPr lang="ru-RU" sz="1600" dirty="0">
                <a:latin typeface="Times New Roman" panose="02020603050405020304" pitchFamily="18" charset="0"/>
                <a:cs typeface="Times New Roman" panose="02020603050405020304" pitchFamily="18" charset="0"/>
              </a:rPr>
              <a:t>, публицист, </a:t>
            </a:r>
            <a:r>
              <a:rPr lang="ru-RU" sz="1600" dirty="0" err="1">
                <a:latin typeface="Times New Roman" panose="02020603050405020304" pitchFamily="18" charset="0"/>
                <a:cs typeface="Times New Roman" panose="02020603050405020304" pitchFamily="18" charset="0"/>
              </a:rPr>
              <a:t>қазақ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білімі</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әдебиеттану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ғылымдарының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салушы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Ғалым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ұлттық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жазудың</a:t>
            </a:r>
            <a:r>
              <a:rPr lang="ru-RU" sz="1600" dirty="0">
                <a:latin typeface="Times New Roman" panose="02020603050405020304" pitchFamily="18" charset="0"/>
                <a:cs typeface="Times New Roman" panose="02020603050405020304" pitchFamily="18" charset="0"/>
              </a:rPr>
              <a:t> реформаторы, </a:t>
            </a:r>
            <a:r>
              <a:rPr lang="ru-RU" sz="1600" dirty="0" err="1">
                <a:latin typeface="Times New Roman" panose="02020603050405020304" pitchFamily="18" charset="0"/>
                <a:cs typeface="Times New Roman" panose="02020603050405020304" pitchFamily="18" charset="0"/>
              </a:rPr>
              <a:t>ағартушы</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Торғайда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Орынборда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алғаннан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кейін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Ақтөбеде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Қостанайда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Қарқаралыда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орыс-қазақ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мектептерінде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сабақ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берген</a:t>
            </a:r>
            <a:r>
              <a:rPr lang="ru-RU" sz="1600" dirty="0">
                <a:latin typeface="Times New Roman" panose="02020603050405020304" pitchFamily="18" charset="0"/>
                <a:cs typeface="Times New Roman" panose="02020603050405020304" pitchFamily="18" charset="0"/>
              </a:rPr>
              <a:t>. 1909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саяси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белсенділігі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 </a:t>
            </a:r>
            <a:r>
              <a:rPr lang="ru-RU" sz="1600" dirty="0">
                <a:latin typeface="Times New Roman" panose="02020603050405020304" pitchFamily="18" charset="0"/>
                <a:cs typeface="Times New Roman" panose="02020603050405020304" pitchFamily="18" charset="0"/>
              </a:rPr>
              <a:t>Семей </a:t>
            </a:r>
            <a:r>
              <a:rPr lang="ru-RU" sz="1600" dirty="0" err="1">
                <a:latin typeface="Times New Roman" panose="02020603050405020304" pitchFamily="18" charset="0"/>
                <a:cs typeface="Times New Roman" panose="02020603050405020304" pitchFamily="18" charset="0"/>
              </a:rPr>
              <a:t>түрмесіне жабылады</a:t>
            </a:r>
            <a:r>
              <a:rPr lang="ru-RU" sz="1600" dirty="0">
                <a:latin typeface="Times New Roman" panose="02020603050405020304" pitchFamily="18" charset="0"/>
                <a:cs typeface="Times New Roman" panose="02020603050405020304" pitchFamily="18" charset="0"/>
              </a:rPr>
              <a:t>. 1910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Орынборға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аударылады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1917 </a:t>
            </a:r>
            <a:r>
              <a:rPr lang="ru-RU" sz="1600" dirty="0" err="1">
                <a:latin typeface="Times New Roman" panose="02020603050405020304" pitchFamily="18" charset="0"/>
                <a:cs typeface="Times New Roman" panose="02020603050405020304" pitchFamily="18" charset="0"/>
              </a:rPr>
              <a:t>жылға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дейін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сенімді</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достары</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Ә.Бөкейханов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М.Дулатовпен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бірге</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1913 </a:t>
            </a:r>
            <a:r>
              <a:rPr lang="ru-RU" sz="1600" dirty="0" err="1">
                <a:latin typeface="Times New Roman" panose="02020603050405020304" pitchFamily="18" charset="0"/>
                <a:cs typeface="Times New Roman" panose="02020603050405020304" pitchFamily="18" charset="0"/>
              </a:rPr>
              <a:t>жылдан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бастап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ұлттық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газетін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шығарып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жұмысына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жетекшілік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Ресейде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патша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билігі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құлағаннан кейін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 жерінде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Алашорда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үкіметін құру үшін </a:t>
            </a:r>
            <a:r>
              <a:rPr lang="ru-RU" sz="1600" dirty="0">
                <a:latin typeface="Times New Roman" panose="02020603050405020304" pitchFamily="18" charset="0"/>
                <a:cs typeface="Times New Roman" panose="02020603050405020304" pitchFamily="18" charset="0"/>
              </a:rPr>
              <a:t>бар </a:t>
            </a:r>
            <a:r>
              <a:rPr lang="ru-RU" sz="1600" dirty="0" err="1">
                <a:latin typeface="Times New Roman" panose="02020603050405020304" pitchFamily="18" charset="0"/>
                <a:cs typeface="Times New Roman" panose="02020603050405020304" pitchFamily="18" charset="0"/>
              </a:rPr>
              <a:t>күшін салды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Большевиктерді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мойындамады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оларға қарсы шықты.</a:t>
            </a:r>
            <a:r>
              <a:rPr lang="ru-RU" sz="1600" dirty="0">
                <a:latin typeface="Times New Roman" panose="02020603050405020304" pitchFamily="18" charset="0"/>
                <a:cs typeface="Times New Roman" panose="02020603050405020304" pitchFamily="18" charset="0"/>
              </a:rPr>
              <a:t> 1921-1928 </a:t>
            </a:r>
            <a:r>
              <a:rPr lang="ru-RU" sz="1600" dirty="0" err="1">
                <a:latin typeface="Times New Roman" panose="02020603050405020304" pitchFamily="18" charset="0"/>
                <a:cs typeface="Times New Roman" panose="02020603050405020304" pitchFamily="18" charset="0"/>
              </a:rPr>
              <a:t>жылдары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 халық ағарту институтында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сабақ береді</a:t>
            </a:r>
            <a:r>
              <a:rPr lang="ru-RU" sz="1600" dirty="0">
                <a:latin typeface="Times New Roman" panose="02020603050405020304" pitchFamily="18" charset="0"/>
                <a:cs typeface="Times New Roman" panose="02020603050405020304" pitchFamily="18" charset="0"/>
              </a:rPr>
              <a:t>. 1929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2 </a:t>
            </a:r>
            <a:r>
              <a:rPr lang="ru-RU" sz="1600" dirty="0" err="1">
                <a:latin typeface="Times New Roman" panose="02020603050405020304" pitchFamily="18" charset="0"/>
                <a:cs typeface="Times New Roman" panose="02020603050405020304" pitchFamily="18" charset="0"/>
              </a:rPr>
              <a:t>маусымда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қайраткерлерімен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Алматыда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тұтқынға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алынып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Ресейдің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солтүстік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обылыстарына</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жер</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аударылады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Кейіннен</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босап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бірақ</a:t>
            </a:r>
            <a:r>
              <a:rPr lang="ru-RU" sz="1600" dirty="0">
                <a:latin typeface="Times New Roman" panose="02020603050405020304" pitchFamily="18" charset="0"/>
                <a:cs typeface="Times New Roman" panose="02020603050405020304" pitchFamily="18" charset="0"/>
              </a:rPr>
              <a:t> 1937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қайтадан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қамауға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алынып</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атылған</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4" name="Содержимое 3" descr="Baitursynuly.jpg"/>
          <p:cNvPicPr>
            <a:picLocks noGrp="1" noChangeAspect="1"/>
          </p:cNvPicPr>
          <p:nvPr>
            <p:ph idx="1"/>
          </p:nvPr>
        </p:nvPicPr>
        <p:blipFill>
          <a:blip r:embed="rId3"/>
          <a:stretch>
            <a:fillRect/>
          </a:stretch>
        </p:blipFill>
        <p:spPr>
          <a:xfrm flipH="1">
            <a:off x="1101872" y="836712"/>
            <a:ext cx="2606032" cy="3734374"/>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259632" y="4869160"/>
            <a:ext cx="2448272" cy="830997"/>
          </a:xfrm>
          <a:prstGeom prst="rect">
            <a:avLst/>
          </a:prstGeom>
        </p:spPr>
        <p:txBody>
          <a:bodyPr wrap="square">
            <a:spAutoFit/>
          </a:bodyPr>
          <a:lstStyle/>
          <a:p>
            <a:pPr algn="ctr"/>
            <a:r>
              <a:rPr lang="ru-RU" sz="2400" b="1" i="1" u="sng" dirty="0" err="1" smtClean="0">
                <a:solidFill>
                  <a:srgbClr val="0070C0"/>
                </a:solidFill>
                <a:latin typeface="Times New Roman" panose="02020603050405020304" pitchFamily="18" charset="0"/>
                <a:cs typeface="Times New Roman" panose="02020603050405020304" pitchFamily="18" charset="0"/>
                <a:hlinkClick r:id="rId4" tooltip="Ахмет Байтұрсынұлы"/>
              </a:rPr>
              <a:t>Ахмет</a:t>
            </a:r>
            <a:r>
              <a:rPr lang="ru-RU" sz="2400" b="1" i="1" u="sng" dirty="0" smtClean="0">
                <a:solidFill>
                  <a:srgbClr val="0070C0"/>
                </a:solidFill>
                <a:latin typeface="Times New Roman" panose="02020603050405020304" pitchFamily="18" charset="0"/>
                <a:cs typeface="Times New Roman" panose="02020603050405020304" pitchFamily="18" charset="0"/>
                <a:hlinkClick r:id="rId4" tooltip="Ахмет Байтұрсынұлы"/>
              </a:rPr>
              <a:t> </a:t>
            </a:r>
            <a:r>
              <a:rPr lang="ru-RU" sz="2400" b="1" i="1" u="sng" dirty="0" err="1">
                <a:solidFill>
                  <a:srgbClr val="0070C0"/>
                </a:solidFill>
                <a:latin typeface="Times New Roman" panose="02020603050405020304" pitchFamily="18" charset="0"/>
                <a:cs typeface="Times New Roman" panose="02020603050405020304" pitchFamily="18" charset="0"/>
                <a:hlinkClick r:id="rId4" tooltip="Ахмет Байтұрсынұлы"/>
              </a:rPr>
              <a:t>Байтұрсынұлы</a:t>
            </a:r>
            <a:r>
              <a:rPr lang="ru-RU" sz="1400" dirty="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endParaRPr>
          </a:p>
        </p:txBody>
      </p:sp>
    </p:spTree>
    <p:extLst>
      <p:ext uri="{BB962C8B-B14F-4D97-AF65-F5344CB8AC3E}">
        <p14:creationId xmlns:p14="http://schemas.microsoft.com/office/powerpoint/2010/main" val="3065841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TqKaZ-ZIg9s7dryr-PCtPc1wGOqW0uGzsAPmVIJR91gg0eBX4V2A"/>
          <p:cNvPicPr>
            <a:picLocks noChangeAspect="1" noChangeArrowheads="1"/>
          </p:cNvPicPr>
          <p:nvPr/>
        </p:nvPicPr>
        <p:blipFill>
          <a:blip r:embed="rId3" cstate="print"/>
          <a:srcRect/>
          <a:stretch>
            <a:fillRect/>
          </a:stretch>
        </p:blipFill>
        <p:spPr bwMode="auto">
          <a:xfrm>
            <a:off x="-180529" y="-135396"/>
            <a:ext cx="9553061" cy="7164796"/>
          </a:xfrm>
          <a:prstGeom prst="rect">
            <a:avLst/>
          </a:prstGeom>
          <a:ln>
            <a:noFill/>
          </a:ln>
          <a:effectLst>
            <a:softEdge rad="112500"/>
          </a:effectLst>
        </p:spPr>
      </p:pic>
      <p:sp>
        <p:nvSpPr>
          <p:cNvPr id="2" name="Заголовок 1"/>
          <p:cNvSpPr>
            <a:spLocks noGrp="1"/>
          </p:cNvSpPr>
          <p:nvPr>
            <p:ph type="title"/>
          </p:nvPr>
        </p:nvSpPr>
        <p:spPr>
          <a:xfrm>
            <a:off x="4572000" y="0"/>
            <a:ext cx="4536504" cy="6669360"/>
          </a:xfrm>
        </p:spPr>
        <p:txBody>
          <a:bodyPr>
            <a:noAutofit/>
          </a:bodyPr>
          <a:lstStyle/>
          <a:p>
            <a:pPr algn="l"/>
            <a:r>
              <a:rPr lang="ru-RU" sz="2000" dirty="0"/>
              <a:t> </a:t>
            </a:r>
            <a:r>
              <a:rPr lang="ru-RU" sz="2000" dirty="0" err="1" smtClean="0"/>
              <a:t>Қ</a:t>
            </a:r>
            <a:r>
              <a:rPr lang="ru-RU" sz="1600" dirty="0" err="1" smtClean="0">
                <a:latin typeface="Times New Roman" panose="02020603050405020304" pitchFamily="18" charset="0"/>
                <a:cs typeface="Times New Roman" panose="02020603050405020304" pitchFamily="18" charset="0"/>
              </a:rPr>
              <a:t>оғам</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мемлекет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қайраткері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ұлт-азаттық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қозғалыс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жетекшісі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әрі</a:t>
            </a:r>
            <a:r>
              <a:rPr lang="ru-RU" sz="1600" dirty="0">
                <a:latin typeface="Times New Roman" panose="02020603050405020304" pitchFamily="18" charset="0"/>
                <a:cs typeface="Times New Roman" panose="02020603050405020304" pitchFamily="18" charset="0"/>
              </a:rPr>
              <a:t> публицист </a:t>
            </a:r>
            <a:r>
              <a:rPr lang="ru-RU" sz="1600" dirty="0" err="1">
                <a:latin typeface="Times New Roman" panose="02020603050405020304" pitchFamily="18" charset="0"/>
                <a:cs typeface="Times New Roman" panose="02020603050405020304" pitchFamily="18" charset="0"/>
              </a:rPr>
              <a:t>ғалым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аудармашы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a:t>
            </a:r>
            <a:r>
              <a:rPr lang="ru-RU" sz="1600" dirty="0">
                <a:latin typeface="Times New Roman" panose="02020603050405020304" pitchFamily="18" charset="0"/>
                <a:cs typeface="Times New Roman" panose="02020603050405020304" pitchFamily="18" charset="0"/>
              </a:rPr>
              <a:t> 1866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бұрынғы</a:t>
            </a:r>
            <a:r>
              <a:rPr lang="ru-RU" sz="1600" dirty="0">
                <a:latin typeface="Times New Roman" panose="02020603050405020304" pitchFamily="18" charset="0"/>
                <a:cs typeface="Times New Roman" panose="02020603050405020304" pitchFamily="18" charset="0"/>
              </a:rPr>
              <a:t> Семей </a:t>
            </a:r>
            <a:r>
              <a:rPr lang="ru-RU" sz="1600" dirty="0" err="1">
                <a:latin typeface="Times New Roman" panose="02020603050405020304" pitchFamily="18" charset="0"/>
                <a:cs typeface="Times New Roman" panose="02020603050405020304" pitchFamily="18" charset="0"/>
              </a:rPr>
              <a:t>облысы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Қарқаралы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уезі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Тоқырауын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болысының</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7 </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ауылында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дүниеге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Әкесі </a:t>
            </a:r>
            <a:r>
              <a:rPr lang="ru-RU" sz="1600" dirty="0">
                <a:latin typeface="Times New Roman" panose="02020603050405020304" pitchFamily="18" charset="0"/>
                <a:cs typeface="Times New Roman" panose="02020603050405020304" pitchFamily="18" charset="0"/>
              </a:rPr>
              <a:t>оны бала </a:t>
            </a:r>
            <a:r>
              <a:rPr lang="ru-RU" sz="1600" dirty="0" err="1">
                <a:latin typeface="Times New Roman" panose="02020603050405020304" pitchFamily="18" charset="0"/>
                <a:cs typeface="Times New Roman" panose="02020603050405020304" pitchFamily="18" charset="0"/>
              </a:rPr>
              <a:t>күнінде Қарқаралыға алып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барып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медресеге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оқуға берген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оқуды қанағат тұтпай, қаладағы үш сыныпты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бастауыш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оқып шығады.</a:t>
            </a:r>
            <a:r>
              <a:rPr lang="ru-RU" sz="1600" dirty="0">
                <a:latin typeface="Times New Roman" panose="02020603050405020304" pitchFamily="18" charset="0"/>
                <a:cs typeface="Times New Roman" panose="02020603050405020304" pitchFamily="18" charset="0"/>
              </a:rPr>
              <a:t> 1879-1886 </a:t>
            </a:r>
            <a:r>
              <a:rPr lang="ru-RU" sz="1600" dirty="0" err="1">
                <a:latin typeface="Times New Roman" panose="02020603050405020304" pitchFamily="18" charset="0"/>
                <a:cs typeface="Times New Roman" panose="02020603050405020304" pitchFamily="18" charset="0"/>
              </a:rPr>
              <a:t>жылдары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Қарқаралыдағы қазақ балаларына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арналған мектепте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оқиды</a:t>
            </a:r>
            <a:r>
              <a:rPr lang="ru-RU" sz="1600" dirty="0">
                <a:latin typeface="Times New Roman" panose="02020603050405020304" pitchFamily="18" charset="0"/>
                <a:cs typeface="Times New Roman" panose="02020603050405020304" pitchFamily="18" charset="0"/>
              </a:rPr>
              <a:t>. 1886-1890 </a:t>
            </a:r>
            <a:r>
              <a:rPr lang="ru-RU" sz="1600" dirty="0" err="1">
                <a:latin typeface="Times New Roman" panose="02020603050405020304" pitchFamily="18" charset="0"/>
                <a:cs typeface="Times New Roman" panose="02020603050405020304" pitchFamily="18" charset="0"/>
              </a:rPr>
              <a:t>жылдары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Омбыдағы техникалық училищеде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оқып</a:t>
            </a:r>
            <a:r>
              <a:rPr lang="ru-RU" sz="1600" dirty="0">
                <a:latin typeface="Times New Roman" panose="02020603050405020304" pitchFamily="18" charset="0"/>
                <a:cs typeface="Times New Roman" panose="02020603050405020304" pitchFamily="18" charset="0"/>
              </a:rPr>
              <a:t>, «техник» </a:t>
            </a:r>
            <a:r>
              <a:rPr lang="ru-RU" sz="1600" dirty="0" err="1">
                <a:latin typeface="Times New Roman" panose="02020603050405020304" pitchFamily="18" charset="0"/>
                <a:cs typeface="Times New Roman" panose="02020603050405020304" pitchFamily="18" charset="0"/>
              </a:rPr>
              <a:t>мамандығын алып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шығады</a:t>
            </a:r>
            <a:r>
              <a:rPr lang="ru-RU" sz="1600" dirty="0">
                <a:latin typeface="Times New Roman" panose="02020603050405020304" pitchFamily="18" charset="0"/>
                <a:cs typeface="Times New Roman" panose="02020603050405020304" pitchFamily="18" charset="0"/>
              </a:rPr>
              <a:t>. 1890-1894 </a:t>
            </a:r>
            <a:r>
              <a:rPr lang="ru-RU" sz="1600" dirty="0" err="1">
                <a:latin typeface="Times New Roman" panose="02020603050405020304" pitchFamily="18" charset="0"/>
                <a:cs typeface="Times New Roman" panose="02020603050405020304" pitchFamily="18" charset="0"/>
              </a:rPr>
              <a:t>жылдары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Санкт-Петербургтегі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Орман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институтының </a:t>
            </a:r>
            <a:r>
              <a:rPr lang="ru-RU" sz="1600" dirty="0">
                <a:latin typeface="Times New Roman" panose="02020603050405020304" pitchFamily="18" charset="0"/>
                <a:cs typeface="Times New Roman" panose="02020603050405020304" pitchFamily="18" charset="0"/>
              </a:rPr>
              <a:t>экономика </a:t>
            </a:r>
            <a:r>
              <a:rPr lang="ru-RU" sz="1600" dirty="0" err="1">
                <a:latin typeface="Times New Roman" panose="02020603050405020304" pitchFamily="18" charset="0"/>
                <a:cs typeface="Times New Roman" panose="02020603050405020304" pitchFamily="18" charset="0"/>
              </a:rPr>
              <a:t>факультетінде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оқиды</a:t>
            </a:r>
            <a:r>
              <a:rPr lang="ru-RU" sz="1600" dirty="0">
                <a:latin typeface="Times New Roman" panose="02020603050405020304" pitchFamily="18" charset="0"/>
                <a:cs typeface="Times New Roman" panose="02020603050405020304" pitchFamily="18" charset="0"/>
              </a:rPr>
              <a:t>. Студент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жүрген </a:t>
            </a:r>
            <a:r>
              <a:rPr lang="ru-RU" sz="1600" dirty="0">
                <a:latin typeface="Times New Roman" panose="02020603050405020304" pitchFamily="18" charset="0"/>
                <a:cs typeface="Times New Roman" panose="02020603050405020304" pitchFamily="18" charset="0"/>
              </a:rPr>
              <a:t>кезінде–</a:t>
            </a:r>
            <a:r>
              <a:rPr lang="ru-RU" sz="1600" dirty="0" err="1">
                <a:latin typeface="Times New Roman" panose="02020603050405020304" pitchFamily="18" charset="0"/>
                <a:cs typeface="Times New Roman" panose="02020603050405020304" pitchFamily="18" charset="0"/>
              </a:rPr>
              <a:t>ақ саяси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талас-тартысқа белсене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араласып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ұлт-азаттық қозғалыстарға қатысты</a:t>
            </a:r>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Сол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кездің өзінде </a:t>
            </a:r>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саяси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белсенділігі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 патша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жандармериясының қара тізіміне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іліккен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Патша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үкіметі билігі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жылдарында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 елінің тәуелсіздік үшін күресін басқарды, сол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 Павлодарда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Семейде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бірнеше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қамауда отырды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Кеңес үкіметін мойындамады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Қазақтың егеменді</a:t>
            </a:r>
            <a:r>
              <a:rPr lang="ru-RU" sz="1600" dirty="0">
                <a:latin typeface="Times New Roman" panose="02020603050405020304" pitchFamily="18" charset="0"/>
                <a:cs typeface="Times New Roman" panose="02020603050405020304" pitchFamily="18" charset="0"/>
              </a:rPr>
              <a:t> ел </a:t>
            </a:r>
            <a:r>
              <a:rPr lang="ru-RU" sz="1600" dirty="0" err="1">
                <a:latin typeface="Times New Roman" panose="02020603050405020304" pitchFamily="18" charset="0"/>
                <a:cs typeface="Times New Roman" panose="02020603050405020304" pitchFamily="18" charset="0"/>
              </a:rPr>
              <a:t>болуы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 күресті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себептен</a:t>
            </a:r>
            <a:r>
              <a:rPr lang="ru-RU" sz="1600" dirty="0">
                <a:latin typeface="Times New Roman" panose="02020603050405020304" pitchFamily="18" charset="0"/>
                <a:cs typeface="Times New Roman" panose="02020603050405020304" pitchFamily="18" charset="0"/>
              </a:rPr>
              <a:t> 1937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ату </a:t>
            </a:r>
            <a:r>
              <a:rPr lang="ru-RU" sz="1600" dirty="0" err="1">
                <a:latin typeface="Times New Roman" panose="02020603050405020304" pitchFamily="18" charset="0"/>
                <a:cs typeface="Times New Roman" panose="02020603050405020304" pitchFamily="18" charset="0"/>
              </a:rPr>
              <a:t>жазасына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кесілген</a:t>
            </a:r>
            <a:r>
              <a:rPr lang="ru-RU" sz="1600" dirty="0">
                <a:latin typeface="Times New Roman" panose="02020603050405020304" pitchFamily="18" charset="0"/>
                <a:cs typeface="Times New Roman" panose="02020603050405020304" pitchFamily="18" charset="0"/>
              </a:rPr>
              <a:t>.</a:t>
            </a:r>
          </a:p>
        </p:txBody>
      </p:sp>
      <p:pic>
        <p:nvPicPr>
          <p:cNvPr id="4" name="Содержимое 3" descr="69px-Alixan_Bokeyxan.jpg"/>
          <p:cNvPicPr>
            <a:picLocks noGrp="1" noChangeAspect="1"/>
          </p:cNvPicPr>
          <p:nvPr>
            <p:ph idx="1"/>
          </p:nvPr>
        </p:nvPicPr>
        <p:blipFill>
          <a:blip r:embed="rId4"/>
          <a:stretch>
            <a:fillRect/>
          </a:stretch>
        </p:blipFill>
        <p:spPr>
          <a:xfrm>
            <a:off x="1116073" y="1174596"/>
            <a:ext cx="2735848" cy="3694563"/>
          </a:xfrm>
          <a:prstGeom prst="rect">
            <a:avLst/>
          </a:prstGeom>
          <a:ln>
            <a:noFill/>
          </a:ln>
          <a:effectLst>
            <a:softEdge rad="112500"/>
          </a:effectLst>
        </p:spPr>
      </p:pic>
      <p:sp>
        <p:nvSpPr>
          <p:cNvPr id="3" name="Прямоугольник 2"/>
          <p:cNvSpPr/>
          <p:nvPr/>
        </p:nvSpPr>
        <p:spPr>
          <a:xfrm>
            <a:off x="755577" y="3244334"/>
            <a:ext cx="3600400" cy="2862322"/>
          </a:xfrm>
          <a:prstGeom prst="rect">
            <a:avLst/>
          </a:prstGeom>
        </p:spPr>
        <p:txBody>
          <a:bodyPr wrap="square">
            <a:spAutoFit/>
          </a:bodyPr>
          <a:lstStyle/>
          <a:p>
            <a:endParaRPr lang="ru-RU" b="1" dirty="0" smtClean="0">
              <a:hlinkClick r:id="rId5" tooltip="Әлихан Нұрмұхамедұлы Бөкейханов"/>
            </a:endParaRPr>
          </a:p>
          <a:p>
            <a:endParaRPr lang="ru-RU" b="1" dirty="0">
              <a:hlinkClick r:id="rId5" tooltip="Әлихан Нұрмұхамедұлы Бөкейханов"/>
            </a:endParaRPr>
          </a:p>
          <a:p>
            <a:endParaRPr lang="ru-RU" b="1" dirty="0" smtClean="0">
              <a:hlinkClick r:id="rId5" tooltip="Әлихан Нұрмұхамедұлы Бөкейханов"/>
            </a:endParaRPr>
          </a:p>
          <a:p>
            <a:endParaRPr lang="ru-RU" b="1" dirty="0">
              <a:hlinkClick r:id="rId5" tooltip="Әлихан Нұрмұхамедұлы Бөкейханов"/>
            </a:endParaRPr>
          </a:p>
          <a:p>
            <a:endParaRPr lang="ru-RU" b="1" dirty="0" smtClean="0">
              <a:hlinkClick r:id="rId5" tooltip="Әлихан Нұрмұхамедұлы Бөкейханов"/>
            </a:endParaRPr>
          </a:p>
          <a:p>
            <a:endParaRPr lang="ru-RU" b="1" dirty="0">
              <a:hlinkClick r:id="rId5" tooltip="Әлихан Нұрмұхамедұлы Бөкейханов"/>
            </a:endParaRPr>
          </a:p>
          <a:p>
            <a:pPr algn="ctr"/>
            <a:r>
              <a:rPr lang="ru-RU" sz="2400" b="1" dirty="0" err="1" smtClean="0">
                <a:solidFill>
                  <a:srgbClr val="2C0CEA"/>
                </a:solidFill>
                <a:hlinkClick r:id="rId5" tooltip="Әлихан Нұрмұхамедұлы Бөкейханов"/>
              </a:rPr>
              <a:t>Әлихан</a:t>
            </a:r>
            <a:r>
              <a:rPr lang="ru-RU" sz="2400" b="1" dirty="0" smtClean="0">
                <a:solidFill>
                  <a:srgbClr val="2C0CEA"/>
                </a:solidFill>
                <a:hlinkClick r:id="rId5" tooltip="Әлихан Нұрмұхамедұлы Бөкейханов"/>
              </a:rPr>
              <a:t> </a:t>
            </a:r>
            <a:r>
              <a:rPr lang="ru-RU" sz="2400" b="1" dirty="0" err="1">
                <a:solidFill>
                  <a:srgbClr val="2C0CEA"/>
                </a:solidFill>
                <a:hlinkClick r:id="rId5" tooltip="Әлихан Нұрмұхамедұлы Бөкейханов"/>
              </a:rPr>
              <a:t>Нұрмұхамедұлы</a:t>
            </a:r>
            <a:r>
              <a:rPr lang="ru-RU" sz="2400" b="1" dirty="0">
                <a:solidFill>
                  <a:srgbClr val="2C0CEA"/>
                </a:solidFill>
                <a:hlinkClick r:id="rId5" tooltip="Әлихан Нұрмұхамедұлы Бөкейханов"/>
              </a:rPr>
              <a:t> </a:t>
            </a:r>
            <a:r>
              <a:rPr lang="ru-RU" sz="2400" b="1" dirty="0" err="1">
                <a:solidFill>
                  <a:srgbClr val="2C0CEA"/>
                </a:solidFill>
                <a:hlinkClick r:id="rId5" tooltip="Әлихан Нұрмұхамедұлы Бөкейханов"/>
              </a:rPr>
              <a:t>Бөкейханов</a:t>
            </a:r>
            <a:endParaRPr lang="ru-RU" sz="2400" dirty="0">
              <a:solidFill>
                <a:srgbClr val="2C0CEA"/>
              </a:solidFill>
            </a:endParaRPr>
          </a:p>
        </p:txBody>
      </p:sp>
    </p:spTree>
    <p:extLst>
      <p:ext uri="{BB962C8B-B14F-4D97-AF65-F5344CB8AC3E}">
        <p14:creationId xmlns:p14="http://schemas.microsoft.com/office/powerpoint/2010/main" val="428207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2" descr="https://encrypted-tbn3.gstatic.com/images?q=tbn:ANd9GcTqKaZ-ZIg9s7dryr-PCtPc1wGOqW0uGzsAPmVIJR91gg0eBX4V2A"/>
          <p:cNvPicPr>
            <a:picLocks noChangeAspect="1" noChangeArrowheads="1"/>
          </p:cNvPicPr>
          <p:nvPr/>
        </p:nvPicPr>
        <p:blipFill>
          <a:blip r:embed="rId2" cstate="print"/>
          <a:srcRect/>
          <a:stretch>
            <a:fillRect/>
          </a:stretch>
        </p:blipFill>
        <p:spPr bwMode="auto">
          <a:xfrm>
            <a:off x="-180529" y="-135396"/>
            <a:ext cx="9553061" cy="7164796"/>
          </a:xfrm>
          <a:prstGeom prst="rect">
            <a:avLst/>
          </a:prstGeom>
          <a:ln>
            <a:noFill/>
          </a:ln>
          <a:effectLst>
            <a:softEdge rad="112500"/>
          </a:effectLst>
        </p:spPr>
      </p:pic>
      <p:pic>
        <p:nvPicPr>
          <p:cNvPr id="4" name="Содержимое 3" descr="90px-Міржақып_Дулатов.jpg"/>
          <p:cNvPicPr>
            <a:picLocks noGrp="1" noChangeAspect="1"/>
          </p:cNvPicPr>
          <p:nvPr>
            <p:ph idx="1"/>
          </p:nvPr>
        </p:nvPicPr>
        <p:blipFill>
          <a:blip r:embed="rId3"/>
          <a:stretch>
            <a:fillRect/>
          </a:stretch>
        </p:blipFill>
        <p:spPr>
          <a:xfrm flipH="1">
            <a:off x="965248" y="949896"/>
            <a:ext cx="2821015" cy="3888432"/>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4860032" y="-1824746"/>
            <a:ext cx="4176464" cy="7774436"/>
          </a:xfrm>
          <a:prstGeom prst="rect">
            <a:avLst/>
          </a:prstGeom>
        </p:spPr>
        <p:txBody>
          <a:bodyPr wrap="square">
            <a:spAutoFit/>
          </a:bodyPr>
          <a:lstStyle/>
          <a:p>
            <a:pPr>
              <a:lnSpc>
                <a:spcPct val="80000"/>
              </a:lnSpc>
            </a:pPr>
            <a:endParaRPr lang="ru-RU" altLang="ru-RU" sz="2000" b="1" dirty="0" smtClean="0">
              <a:latin typeface="Times New Roman" panose="02020603050405020304" pitchFamily="18" charset="0"/>
              <a:cs typeface="Times New Roman" panose="02020603050405020304" pitchFamily="18" charset="0"/>
            </a:endParaRPr>
          </a:p>
          <a:p>
            <a:pPr>
              <a:lnSpc>
                <a:spcPct val="80000"/>
              </a:lnSpc>
            </a:pPr>
            <a:endParaRPr lang="ru-RU" altLang="ru-RU" sz="2000" b="1" dirty="0">
              <a:latin typeface="Times New Roman" panose="02020603050405020304" pitchFamily="18" charset="0"/>
              <a:cs typeface="Times New Roman" panose="02020603050405020304" pitchFamily="18" charset="0"/>
            </a:endParaRPr>
          </a:p>
          <a:p>
            <a:pPr>
              <a:lnSpc>
                <a:spcPct val="80000"/>
              </a:lnSpc>
            </a:pPr>
            <a:endParaRPr lang="ru-RU" altLang="ru-RU" sz="2000" b="1" dirty="0" smtClean="0">
              <a:latin typeface="Times New Roman" panose="02020603050405020304" pitchFamily="18" charset="0"/>
              <a:cs typeface="Times New Roman" panose="02020603050405020304" pitchFamily="18" charset="0"/>
            </a:endParaRPr>
          </a:p>
          <a:p>
            <a:pPr>
              <a:lnSpc>
                <a:spcPct val="80000"/>
              </a:lnSpc>
            </a:pPr>
            <a:endParaRPr lang="ru-RU" altLang="ru-RU" sz="2000" b="1" dirty="0">
              <a:latin typeface="Times New Roman" panose="02020603050405020304" pitchFamily="18" charset="0"/>
              <a:cs typeface="Times New Roman" panose="02020603050405020304" pitchFamily="18" charset="0"/>
            </a:endParaRPr>
          </a:p>
          <a:p>
            <a:pPr>
              <a:lnSpc>
                <a:spcPct val="80000"/>
              </a:lnSpc>
            </a:pPr>
            <a:endParaRPr lang="ru-RU" altLang="ru-RU" sz="2000" b="1" dirty="0" smtClean="0">
              <a:latin typeface="Times New Roman" panose="02020603050405020304" pitchFamily="18" charset="0"/>
              <a:cs typeface="Times New Roman" panose="02020603050405020304" pitchFamily="18" charset="0"/>
            </a:endParaRPr>
          </a:p>
          <a:p>
            <a:pPr>
              <a:lnSpc>
                <a:spcPct val="80000"/>
              </a:lnSpc>
            </a:pPr>
            <a:endParaRPr lang="ru-RU" altLang="ru-RU" sz="2000" b="1" dirty="0">
              <a:latin typeface="Times New Roman" panose="02020603050405020304" pitchFamily="18" charset="0"/>
              <a:cs typeface="Times New Roman" panose="02020603050405020304" pitchFamily="18" charset="0"/>
            </a:endParaRPr>
          </a:p>
          <a:p>
            <a:pPr>
              <a:lnSpc>
                <a:spcPct val="80000"/>
              </a:lnSpc>
            </a:pPr>
            <a:endParaRPr lang="ru-RU" altLang="ru-RU" sz="2000" b="1" dirty="0" smtClean="0">
              <a:latin typeface="Times New Roman" panose="02020603050405020304" pitchFamily="18" charset="0"/>
              <a:cs typeface="Times New Roman" panose="02020603050405020304" pitchFamily="18" charset="0"/>
            </a:endParaRPr>
          </a:p>
          <a:p>
            <a:pPr>
              <a:lnSpc>
                <a:spcPct val="80000"/>
              </a:lnSpc>
            </a:pPr>
            <a:endParaRPr lang="ru-RU" altLang="ru-RU" sz="2000" b="1" dirty="0">
              <a:latin typeface="Times New Roman" panose="02020603050405020304" pitchFamily="18" charset="0"/>
              <a:cs typeface="Times New Roman" panose="02020603050405020304" pitchFamily="18" charset="0"/>
            </a:endParaRPr>
          </a:p>
          <a:p>
            <a:pPr>
              <a:lnSpc>
                <a:spcPct val="80000"/>
              </a:lnSpc>
            </a:pPr>
            <a:endParaRPr lang="ru-RU" altLang="ru-RU" sz="1600" dirty="0" smtClean="0">
              <a:latin typeface="Times New Roman" panose="02020603050405020304" pitchFamily="18" charset="0"/>
              <a:cs typeface="Times New Roman" panose="02020603050405020304" pitchFamily="18" charset="0"/>
            </a:endParaRPr>
          </a:p>
          <a:p>
            <a:pPr>
              <a:lnSpc>
                <a:spcPct val="80000"/>
              </a:lnSpc>
            </a:pPr>
            <a:r>
              <a:rPr lang="ru-RU" altLang="ru-RU" sz="1600" dirty="0">
                <a:latin typeface="Times New Roman" panose="02020603050405020304" pitchFamily="18" charset="0"/>
                <a:cs typeface="Times New Roman" panose="02020603050405020304" pitchFamily="18" charset="0"/>
              </a:rPr>
              <a:t> </a:t>
            </a:r>
            <a:r>
              <a:rPr lang="ru-RU" altLang="ru-RU" sz="1600" dirty="0" smtClean="0">
                <a:latin typeface="Times New Roman" panose="02020603050405020304" pitchFamily="18" charset="0"/>
                <a:cs typeface="Times New Roman" panose="02020603050405020304" pitchFamily="18" charset="0"/>
              </a:rPr>
              <a:t> </a:t>
            </a:r>
          </a:p>
          <a:p>
            <a:pPr>
              <a:lnSpc>
                <a:spcPct val="80000"/>
              </a:lnSpc>
            </a:pPr>
            <a:r>
              <a:rPr lang="ru-RU" altLang="ru-RU" sz="1600" dirty="0" smtClean="0">
                <a:latin typeface="Times New Roman" panose="02020603050405020304" pitchFamily="18" charset="0"/>
                <a:cs typeface="Times New Roman" panose="02020603050405020304" pitchFamily="18" charset="0"/>
              </a:rPr>
              <a:t> 1885 </a:t>
            </a:r>
            <a:r>
              <a:rPr lang="ru-RU" altLang="ru-RU" sz="1600" dirty="0" err="1" smtClean="0">
                <a:latin typeface="Times New Roman" panose="02020603050405020304" pitchFamily="18" charset="0"/>
                <a:cs typeface="Times New Roman" panose="02020603050405020304" pitchFamily="18" charset="0"/>
              </a:rPr>
              <a:t>жылы</a:t>
            </a:r>
            <a:r>
              <a:rPr lang="ru-RU" altLang="ru-RU" sz="1600" dirty="0" smtClean="0">
                <a:latin typeface="Times New Roman" panose="02020603050405020304" pitchFamily="18" charset="0"/>
                <a:cs typeface="Times New Roman" panose="02020603050405020304" pitchFamily="18" charset="0"/>
              </a:rPr>
              <a:t> қ</a:t>
            </a:r>
            <a:r>
              <a:rPr lang="en-US" altLang="ru-RU" sz="1600" dirty="0">
                <a:latin typeface="Times New Roman" panose="02020603050405020304" pitchFamily="18" charset="0"/>
                <a:cs typeface="Times New Roman" panose="02020603050405020304" pitchFamily="18" charset="0"/>
              </a:rPr>
              <a:t>a</a:t>
            </a:r>
            <a:r>
              <a:rPr lang="ru-RU" altLang="ru-RU" sz="1600" dirty="0">
                <a:latin typeface="Times New Roman" panose="02020603050405020304" pitchFamily="18" charset="0"/>
                <a:cs typeface="Times New Roman" panose="02020603050405020304" pitchFamily="18" charset="0"/>
              </a:rPr>
              <a:t>з</a:t>
            </a:r>
            <a:r>
              <a:rPr lang="en-US" altLang="ru-RU" sz="1600" dirty="0" err="1">
                <a:latin typeface="Times New Roman" panose="02020603050405020304" pitchFamily="18" charset="0"/>
                <a:cs typeface="Times New Roman" panose="02020603050405020304" pitchFamily="18" charset="0"/>
              </a:rPr>
              <a:t>ipri</a:t>
            </a:r>
            <a:r>
              <a:rPr lang="en-US"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Қостанай</a:t>
            </a:r>
            <a:r>
              <a:rPr lang="ru-RU" altLang="ru-RU" sz="1600" dirty="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обл.Жанкелдин</a:t>
            </a:r>
            <a:r>
              <a:rPr lang="ru-RU" altLang="ru-RU" sz="1600" dirty="0" smtClean="0">
                <a:latin typeface="Times New Roman" panose="02020603050405020304" pitchFamily="18" charset="0"/>
                <a:cs typeface="Times New Roman" panose="02020603050405020304" pitchFamily="18" charset="0"/>
              </a:rPr>
              <a:t> ауд. </a:t>
            </a:r>
            <a:r>
              <a:rPr lang="ru-RU" altLang="ru-RU" sz="1600" dirty="0" err="1">
                <a:latin typeface="Times New Roman" panose="02020603050405020304" pitchFamily="18" charset="0"/>
                <a:cs typeface="Times New Roman" panose="02020603050405020304" pitchFamily="18" charset="0"/>
              </a:rPr>
              <a:t>қарасты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Қызбел</a:t>
            </a:r>
            <a:r>
              <a:rPr lang="ru-RU" altLang="ru-RU" sz="1600" dirty="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ауылы.к</a:t>
            </a:r>
            <a:r>
              <a:rPr lang="kk-KZ" altLang="ru-RU" sz="1600" dirty="0" smtClean="0">
                <a:latin typeface="Times New Roman" panose="02020603050405020304" pitchFamily="18" charset="0"/>
                <a:cs typeface="Times New Roman" panose="02020603050405020304" pitchFamily="18" charset="0"/>
              </a:rPr>
              <a:t>ө</a:t>
            </a:r>
            <a:r>
              <a:rPr lang="ru-RU" altLang="ru-RU" sz="1600" dirty="0" err="1" smtClean="0">
                <a:latin typeface="Times New Roman" panose="02020603050405020304" pitchFamily="18" charset="0"/>
                <a:cs typeface="Times New Roman" panose="02020603050405020304" pitchFamily="18" charset="0"/>
              </a:rPr>
              <a:t>рнекті</a:t>
            </a:r>
            <a:r>
              <a:rPr lang="ru-RU" altLang="ru-RU" sz="1600" dirty="0" smtClean="0">
                <a:latin typeface="Times New Roman" panose="02020603050405020304" pitchFamily="18" charset="0"/>
                <a:cs typeface="Times New Roman" panose="02020603050405020304" pitchFamily="18" charset="0"/>
              </a:rPr>
              <a:t> </a:t>
            </a:r>
            <a:r>
              <a:rPr lang="kk-KZ" altLang="ru-RU" sz="1600" dirty="0" smtClean="0">
                <a:latin typeface="Times New Roman" panose="02020603050405020304" pitchFamily="18" charset="0"/>
                <a:cs typeface="Times New Roman" panose="02020603050405020304" pitchFamily="18" charset="0"/>
              </a:rPr>
              <a:t>қ</a:t>
            </a:r>
            <a:r>
              <a:rPr lang="ru-RU" altLang="ru-RU" sz="1600" dirty="0" smtClean="0">
                <a:latin typeface="Times New Roman" panose="02020603050405020304" pitchFamily="18" charset="0"/>
                <a:cs typeface="Times New Roman" panose="02020603050405020304" pitchFamily="18" charset="0"/>
              </a:rPr>
              <a:t>аза</a:t>
            </a:r>
            <a:r>
              <a:rPr lang="kk-KZ" altLang="ru-RU" sz="1600" dirty="0" smtClean="0">
                <a:latin typeface="Times New Roman" panose="02020603050405020304" pitchFamily="18" charset="0"/>
                <a:cs typeface="Times New Roman" panose="02020603050405020304" pitchFamily="18" charset="0"/>
              </a:rPr>
              <a:t>қ</a:t>
            </a:r>
            <a:r>
              <a:rPr lang="ru-RU" altLang="ru-RU" sz="1600" dirty="0" smtClean="0">
                <a:latin typeface="Times New Roman" panose="02020603050405020304" pitchFamily="18" charset="0"/>
                <a:cs typeface="Times New Roman" panose="02020603050405020304" pitchFamily="18" charset="0"/>
              </a:rPr>
              <a:t> а</a:t>
            </a:r>
            <a:r>
              <a:rPr lang="kk-KZ" altLang="ru-RU" sz="1600" dirty="0" smtClean="0">
                <a:latin typeface="Times New Roman" panose="02020603050405020304" pitchFamily="18" charset="0"/>
                <a:cs typeface="Times New Roman" panose="02020603050405020304" pitchFamily="18" charset="0"/>
              </a:rPr>
              <a:t>қы</a:t>
            </a:r>
            <a:r>
              <a:rPr lang="ru-RU" altLang="ru-RU" sz="1600" dirty="0" err="1" smtClean="0">
                <a:latin typeface="Times New Roman" panose="02020603050405020304" pitchFamily="18" charset="0"/>
                <a:cs typeface="Times New Roman" panose="02020603050405020304" pitchFamily="18" charset="0"/>
              </a:rPr>
              <a:t>ны</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жазушы</a:t>
            </a:r>
            <a:r>
              <a:rPr lang="ru-RU" altLang="ru-RU" sz="1600" dirty="0" smtClean="0">
                <a:latin typeface="Times New Roman" panose="02020603050405020304" pitchFamily="18" charset="0"/>
                <a:cs typeface="Times New Roman" panose="02020603050405020304" pitchFamily="18" charset="0"/>
              </a:rPr>
              <a:t>, педагог, </a:t>
            </a:r>
            <a:r>
              <a:rPr lang="kk-KZ" altLang="ru-RU" sz="1600" dirty="0" smtClean="0">
                <a:latin typeface="Times New Roman" panose="02020603050405020304" pitchFamily="18" charset="0"/>
                <a:cs typeface="Times New Roman" panose="02020603050405020304" pitchFamily="18" charset="0"/>
              </a:rPr>
              <a:t>қ</a:t>
            </a:r>
            <a:r>
              <a:rPr lang="ru-RU" altLang="ru-RU" sz="1600" dirty="0" err="1" smtClean="0">
                <a:latin typeface="Times New Roman" panose="02020603050405020304" pitchFamily="18" charset="0"/>
                <a:cs typeface="Times New Roman" panose="02020603050405020304" pitchFamily="18" charset="0"/>
              </a:rPr>
              <a:t>оғам</a:t>
            </a:r>
            <a:r>
              <a:rPr lang="ru-RU" altLang="ru-RU" sz="1600" dirty="0" smtClean="0">
                <a:latin typeface="Times New Roman" panose="02020603050405020304" pitchFamily="18" charset="0"/>
                <a:cs typeface="Times New Roman" panose="02020603050405020304" pitchFamily="18" charset="0"/>
              </a:rPr>
              <a:t> </a:t>
            </a:r>
            <a:r>
              <a:rPr lang="kk-KZ" altLang="ru-RU" sz="1600" dirty="0" smtClean="0">
                <a:latin typeface="Times New Roman" panose="02020603050405020304" pitchFamily="18" charset="0"/>
                <a:cs typeface="Times New Roman" panose="02020603050405020304" pitchFamily="18" charset="0"/>
              </a:rPr>
              <a:t>қ</a:t>
            </a:r>
            <a:r>
              <a:rPr lang="ru-RU" altLang="ru-RU" sz="1600" dirty="0" err="1" smtClean="0">
                <a:latin typeface="Times New Roman" panose="02020603050405020304" pitchFamily="18" charset="0"/>
                <a:cs typeface="Times New Roman" panose="02020603050405020304" pitchFamily="18" charset="0"/>
              </a:rPr>
              <a:t>айраткері</a:t>
            </a:r>
            <a:r>
              <a:rPr lang="ru-RU" altLang="ru-RU" sz="1600" dirty="0" smtClean="0">
                <a:latin typeface="Times New Roman" panose="02020603050405020304" pitchFamily="18" charset="0"/>
                <a:cs typeface="Times New Roman" panose="02020603050405020304" pitchFamily="18" charset="0"/>
              </a:rPr>
              <a:t>. </a:t>
            </a:r>
          </a:p>
          <a:p>
            <a:pPr>
              <a:lnSpc>
                <a:spcPct val="80000"/>
              </a:lnSpc>
            </a:pPr>
            <a:r>
              <a:rPr lang="ru-RU" altLang="ru-RU" sz="1600" dirty="0" smtClean="0">
                <a:latin typeface="Times New Roman" panose="02020603050405020304" pitchFamily="18" charset="0"/>
                <a:cs typeface="Times New Roman" panose="02020603050405020304" pitchFamily="18" charset="0"/>
              </a:rPr>
              <a:t>М. </a:t>
            </a:r>
            <a:r>
              <a:rPr lang="ru-RU" altLang="ru-RU" sz="1600" dirty="0" err="1" smtClean="0">
                <a:latin typeface="Times New Roman" panose="02020603050405020304" pitchFamily="18" charset="0"/>
                <a:cs typeface="Times New Roman" panose="02020603050405020304" pitchFamily="18" charset="0"/>
              </a:rPr>
              <a:t>Дулатовтың</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өмірі</a:t>
            </a:r>
            <a:r>
              <a:rPr lang="ru-RU" altLang="ru-RU" sz="1600" dirty="0" smtClean="0">
                <a:latin typeface="Times New Roman" panose="02020603050405020304" pitchFamily="18" charset="0"/>
                <a:cs typeface="Times New Roman" panose="02020603050405020304" pitchFamily="18" charset="0"/>
              </a:rPr>
              <a:t> мен </a:t>
            </a:r>
            <a:r>
              <a:rPr lang="ru-RU" altLang="ru-RU" sz="1600" dirty="0" err="1" smtClean="0">
                <a:latin typeface="Times New Roman" panose="02020603050405020304" pitchFamily="18" charset="0"/>
                <a:cs typeface="Times New Roman" panose="02020603050405020304" pitchFamily="18" charset="0"/>
              </a:rPr>
              <a:t>шығармашылығы</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Алаш</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партиясы</a:t>
            </a:r>
            <a:r>
              <a:rPr lang="ru-RU" altLang="ru-RU" sz="1600" dirty="0" smtClean="0">
                <a:latin typeface="Times New Roman" panose="02020603050405020304" pitchFamily="18" charset="0"/>
                <a:cs typeface="Times New Roman" panose="02020603050405020304" pitchFamily="18" charset="0"/>
              </a:rPr>
              <a:t> мен «</a:t>
            </a:r>
            <a:r>
              <a:rPr lang="ru-RU" altLang="ru-RU" sz="1600" dirty="0" err="1" smtClean="0">
                <a:latin typeface="Times New Roman" panose="02020603050405020304" pitchFamily="18" charset="0"/>
                <a:cs typeface="Times New Roman" panose="02020603050405020304" pitchFamily="18" charset="0"/>
              </a:rPr>
              <a:t>Алашорда</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үкіметімен</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тығыз</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байланысты</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Ол</a:t>
            </a:r>
            <a:r>
              <a:rPr lang="ru-RU" altLang="ru-RU" sz="1600" dirty="0" smtClean="0">
                <a:latin typeface="Times New Roman" panose="02020603050405020304" pitchFamily="18" charset="0"/>
                <a:cs typeface="Times New Roman" panose="02020603050405020304" pitchFamily="18" charset="0"/>
              </a:rPr>
              <a:t> «Ала</a:t>
            </a:r>
            <a:r>
              <a:rPr lang="kk-KZ" altLang="ru-RU" sz="1600" dirty="0" smtClean="0">
                <a:latin typeface="Times New Roman" panose="02020603050405020304" pitchFamily="18" charset="0"/>
                <a:cs typeface="Times New Roman" panose="02020603050405020304" pitchFamily="18" charset="0"/>
              </a:rPr>
              <a:t>ш</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партиясы</a:t>
            </a:r>
            <a:r>
              <a:rPr lang="ru-RU" altLang="ru-RU" sz="1600" dirty="0" smtClean="0">
                <a:latin typeface="Times New Roman" panose="02020603050405020304" pitchFamily="18" charset="0"/>
                <a:cs typeface="Times New Roman" panose="02020603050405020304" pitchFamily="18" charset="0"/>
              </a:rPr>
              <a:t> мен «</a:t>
            </a:r>
            <a:r>
              <a:rPr lang="ru-RU" altLang="ru-RU" sz="1600" dirty="0" err="1" smtClean="0">
                <a:latin typeface="Times New Roman" panose="02020603050405020304" pitchFamily="18" charset="0"/>
                <a:cs typeface="Times New Roman" panose="02020603050405020304" pitchFamily="18" charset="0"/>
              </a:rPr>
              <a:t>Алашорда</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үкіметінің</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бағдарламалы</a:t>
            </a:r>
            <a:r>
              <a:rPr lang="kk-KZ" altLang="ru-RU" sz="1600" dirty="0" smtClean="0">
                <a:latin typeface="Times New Roman" panose="02020603050405020304" pitchFamily="18" charset="0"/>
                <a:cs typeface="Times New Roman" panose="02020603050405020304" pitchFamily="18" charset="0"/>
              </a:rPr>
              <a:t>қ құ</a:t>
            </a:r>
            <a:r>
              <a:rPr lang="ru-RU" altLang="ru-RU" sz="1600" dirty="0" err="1" smtClean="0">
                <a:latin typeface="Times New Roman" panose="02020603050405020304" pitchFamily="18" charset="0"/>
                <a:cs typeface="Times New Roman" panose="02020603050405020304" pitchFamily="18" charset="0"/>
              </a:rPr>
              <a:t>жаттарын</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дайындауға</a:t>
            </a:r>
            <a:r>
              <a:rPr lang="ru-RU" altLang="ru-RU" sz="1600" dirty="0" smtClean="0">
                <a:latin typeface="Times New Roman" panose="02020603050405020304" pitchFamily="18" charset="0"/>
                <a:cs typeface="Times New Roman" panose="02020603050405020304" pitchFamily="18" charset="0"/>
              </a:rPr>
              <a:t> </a:t>
            </a:r>
            <a:r>
              <a:rPr lang="kk-KZ" altLang="ru-RU" sz="1600" dirty="0" smtClean="0">
                <a:latin typeface="Times New Roman" panose="02020603050405020304" pitchFamily="18" charset="0"/>
                <a:cs typeface="Times New Roman" panose="02020603050405020304" pitchFamily="18" charset="0"/>
              </a:rPr>
              <a:t>қ</a:t>
            </a:r>
            <a:r>
              <a:rPr lang="ru-RU" altLang="ru-RU" sz="1600" dirty="0" err="1" smtClean="0">
                <a:latin typeface="Times New Roman" panose="02020603050405020304" pitchFamily="18" charset="0"/>
                <a:cs typeface="Times New Roman" panose="02020603050405020304" pitchFamily="18" charset="0"/>
              </a:rPr>
              <a:t>атысты</a:t>
            </a:r>
            <a:r>
              <a:rPr lang="ru-RU" altLang="ru-RU" sz="1600" dirty="0" smtClean="0">
                <a:latin typeface="Times New Roman" panose="02020603050405020304" pitchFamily="18" charset="0"/>
                <a:cs typeface="Times New Roman" panose="02020603050405020304" pitchFamily="18" charset="0"/>
              </a:rPr>
              <a:t>,</a:t>
            </a:r>
            <a:r>
              <a:rPr lang="kk-KZ" altLang="ru-RU" sz="1600" dirty="0">
                <a:latin typeface="Times New Roman" panose="02020603050405020304" pitchFamily="18" charset="0"/>
                <a:cs typeface="Times New Roman" panose="02020603050405020304" pitchFamily="18" charset="0"/>
              </a:rPr>
              <a:t> </a:t>
            </a:r>
            <a:r>
              <a:rPr lang="kk-KZ" altLang="ru-RU" sz="1600" dirty="0" smtClean="0">
                <a:latin typeface="Times New Roman" panose="02020603050405020304" pitchFamily="18" charset="0"/>
                <a:cs typeface="Times New Roman" panose="02020603050405020304" pitchFamily="18" charset="0"/>
              </a:rPr>
              <a:t>А.Байтұрсыновпен бірге қүқықтық мемлекет қағидаларын жасады. Ол халық тарихында бірінші рет ашыққандарға көмек беру қорын ұйымдастырды. М. Дулатов өз әңгімелері мен өлеңдері жарияланып тұрған бірінші қазақ журналы «Айқаптың» жұмысына белсене араласты. 1917-1919 жылдары «Қазақ» газетінің редакциясында, кейінірек «Ақ жол», «Еңбекші қазақ» газеттерінде жұмыс істеді. Қазақ мемлекеттік университетінде ұстаздык етті. </a:t>
            </a:r>
            <a:r>
              <a:rPr lang="kk-KZ" altLang="ru-RU" sz="1600" dirty="0">
                <a:latin typeface="Times New Roman" panose="02020603050405020304" pitchFamily="18" charset="0"/>
                <a:cs typeface="Times New Roman" panose="02020603050405020304" pitchFamily="18" charset="0"/>
              </a:rPr>
              <a:t> </a:t>
            </a:r>
            <a:r>
              <a:rPr lang="ru-RU" altLang="ru-RU" sz="1600" dirty="0" smtClean="0">
                <a:latin typeface="Times New Roman" panose="02020603050405020304" pitchFamily="18" charset="0"/>
                <a:cs typeface="Times New Roman" panose="02020603050405020304" pitchFamily="18" charset="0"/>
              </a:rPr>
              <a:t>М. </a:t>
            </a:r>
            <a:r>
              <a:rPr lang="ru-RU" altLang="ru-RU" sz="1600" dirty="0" err="1" smtClean="0">
                <a:latin typeface="Times New Roman" panose="02020603050405020304" pitchFamily="18" charset="0"/>
                <a:cs typeface="Times New Roman" panose="02020603050405020304" pitchFamily="18" charset="0"/>
              </a:rPr>
              <a:t>Дулатов</a:t>
            </a:r>
            <a:r>
              <a:rPr lang="ru-RU" altLang="ru-RU" sz="1600" dirty="0" smtClean="0">
                <a:latin typeface="Times New Roman" panose="02020603050405020304" pitchFamily="18" charset="0"/>
                <a:cs typeface="Times New Roman" panose="02020603050405020304" pitchFamily="18" charset="0"/>
              </a:rPr>
              <a:t> Абай </a:t>
            </a:r>
            <a:r>
              <a:rPr lang="ru-RU" altLang="ru-RU" sz="1600" dirty="0" err="1" smtClean="0">
                <a:latin typeface="Times New Roman" panose="02020603050405020304" pitchFamily="18" charset="0"/>
                <a:cs typeface="Times New Roman" panose="02020603050405020304" pitchFamily="18" charset="0"/>
              </a:rPr>
              <a:t>шығармашылығы</a:t>
            </a:r>
            <a:r>
              <a:rPr lang="ru-RU" altLang="ru-RU" sz="1600" dirty="0" smtClean="0">
                <a:latin typeface="Times New Roman" panose="02020603050405020304" pitchFamily="18" charset="0"/>
                <a:cs typeface="Times New Roman" panose="02020603050405020304" pitchFamily="18" charset="0"/>
              </a:rPr>
              <a:t>, Ш. У</a:t>
            </a:r>
            <a:r>
              <a:rPr lang="kk-KZ" altLang="ru-RU" sz="1600" dirty="0" smtClean="0">
                <a:latin typeface="Times New Roman" panose="02020603050405020304" pitchFamily="18" charset="0"/>
                <a:cs typeface="Times New Roman" panose="02020603050405020304" pitchFamily="18" charset="0"/>
              </a:rPr>
              <a:t>ә</a:t>
            </a:r>
            <a:r>
              <a:rPr lang="ru-RU" altLang="ru-RU" sz="1600" dirty="0" smtClean="0">
                <a:latin typeface="Times New Roman" panose="02020603050405020304" pitchFamily="18" charset="0"/>
                <a:cs typeface="Times New Roman" panose="02020603050405020304" pitchFamily="18" charset="0"/>
              </a:rPr>
              <a:t>л</a:t>
            </a:r>
            <a:r>
              <a:rPr lang="kk-KZ" altLang="ru-RU" sz="1600" dirty="0" smtClean="0">
                <a:latin typeface="Times New Roman" panose="02020603050405020304" pitchFamily="18" charset="0"/>
                <a:cs typeface="Times New Roman" panose="02020603050405020304" pitchFamily="18" charset="0"/>
              </a:rPr>
              <a:t>и</a:t>
            </a:r>
            <a:r>
              <a:rPr lang="ru-RU" altLang="ru-RU" sz="1600" dirty="0" smtClean="0">
                <a:latin typeface="Times New Roman" panose="02020603050405020304" pitchFamily="18" charset="0"/>
                <a:cs typeface="Times New Roman" panose="02020603050405020304" pitchFamily="18" charset="0"/>
              </a:rPr>
              <a:t>ханов,</a:t>
            </a:r>
            <a:r>
              <a:rPr lang="kk-KZ" altLang="ru-RU" sz="1600" dirty="0" smtClean="0">
                <a:latin typeface="Times New Roman" panose="02020603050405020304" pitchFamily="18" charset="0"/>
                <a:cs typeface="Times New Roman" panose="02020603050405020304" pitchFamily="18" charset="0"/>
              </a:rPr>
              <a:t> </a:t>
            </a:r>
          </a:p>
          <a:p>
            <a:pPr>
              <a:lnSpc>
                <a:spcPct val="80000"/>
              </a:lnSpc>
            </a:pPr>
            <a:r>
              <a:rPr lang="kk-KZ" altLang="ru-RU" sz="1600" dirty="0" smtClean="0">
                <a:latin typeface="Times New Roman" panose="02020603050405020304" pitchFamily="18" charset="0"/>
                <a:cs typeface="Times New Roman" panose="02020603050405020304" pitchFamily="18" charset="0"/>
              </a:rPr>
              <a:t>А. Байтұрсыновтардың мұралары, қазақтар мен қырғыздардың шығу тегі жөнінде зерттеу мақалаларын да жазды. 1928 жылы М. Дулатов тұтқындалып, 10 жыл бас еркінен айыруға үкім етілді. </a:t>
            </a:r>
            <a:r>
              <a:rPr lang="ru-RU" altLang="ru-RU" sz="1600" dirty="0" err="1" smtClean="0">
                <a:latin typeface="Times New Roman" panose="02020603050405020304" pitchFamily="18" charset="0"/>
                <a:cs typeface="Times New Roman" panose="02020603050405020304" pitchFamily="18" charset="0"/>
              </a:rPr>
              <a:t>Екі</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жыл</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түрмеде</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өткізіп</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соңынан</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Соловецк</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лагеріне</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жер</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аударылды</a:t>
            </a:r>
            <a:r>
              <a:rPr lang="ru-RU" altLang="ru-RU" sz="1600" dirty="0" smtClean="0">
                <a:latin typeface="Times New Roman" panose="02020603050405020304" pitchFamily="18" charset="0"/>
                <a:cs typeface="Times New Roman" panose="02020603050405020304" pitchFamily="18" charset="0"/>
              </a:rPr>
              <a:t>. Сонда 1935 </a:t>
            </a:r>
            <a:r>
              <a:rPr lang="ru-RU" altLang="ru-RU" sz="1600" dirty="0" err="1" smtClean="0">
                <a:latin typeface="Times New Roman" panose="02020603050405020304" pitchFamily="18" charset="0"/>
                <a:cs typeface="Times New Roman" panose="02020603050405020304" pitchFamily="18" charset="0"/>
              </a:rPr>
              <a:t>жылы</a:t>
            </a:r>
            <a:r>
              <a:rPr lang="ru-RU" altLang="ru-RU" sz="1600" dirty="0" smtClean="0">
                <a:latin typeface="Times New Roman" panose="02020603050405020304" pitchFamily="18" charset="0"/>
                <a:cs typeface="Times New Roman" panose="02020603050405020304" pitchFamily="18" charset="0"/>
              </a:rPr>
              <a:t> 5 </a:t>
            </a:r>
            <a:r>
              <a:rPr lang="ru-RU" altLang="ru-RU" sz="1600" dirty="0" err="1" smtClean="0">
                <a:latin typeface="Times New Roman" panose="02020603050405020304" pitchFamily="18" charset="0"/>
                <a:cs typeface="Times New Roman" panose="02020603050405020304" pitchFamily="18" charset="0"/>
              </a:rPr>
              <a:t>қазанда</a:t>
            </a:r>
            <a:r>
              <a:rPr lang="ru-RU" altLang="ru-RU" sz="1600" dirty="0" smtClean="0">
                <a:latin typeface="Times New Roman" panose="02020603050405020304" pitchFamily="18" charset="0"/>
                <a:cs typeface="Times New Roman" panose="02020603050405020304" pitchFamily="18" charset="0"/>
              </a:rPr>
              <a:t> </a:t>
            </a:r>
            <a:r>
              <a:rPr lang="kk-KZ" altLang="ru-RU" sz="1600" dirty="0" smtClean="0">
                <a:latin typeface="Times New Roman" panose="02020603050405020304" pitchFamily="18" charset="0"/>
                <a:cs typeface="Times New Roman" panose="02020603050405020304" pitchFamily="18" charset="0"/>
              </a:rPr>
              <a:t>қ</a:t>
            </a:r>
            <a:r>
              <a:rPr lang="ru-RU" altLang="ru-RU" sz="1600" dirty="0" err="1" smtClean="0">
                <a:latin typeface="Times New Roman" panose="02020603050405020304" pitchFamily="18" charset="0"/>
                <a:cs typeface="Times New Roman" panose="02020603050405020304" pitchFamily="18" charset="0"/>
              </a:rPr>
              <a:t>айтыс</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болды</a:t>
            </a:r>
            <a:r>
              <a:rPr lang="ru-RU" altLang="ru-RU" sz="1600" dirty="0" smtClean="0">
                <a:latin typeface="Times New Roman" panose="02020603050405020304" pitchFamily="18" charset="0"/>
                <a:cs typeface="Times New Roman" panose="02020603050405020304" pitchFamily="18" charset="0"/>
              </a:rPr>
              <a:t>. </a:t>
            </a:r>
            <a:endParaRPr lang="ru-RU" alt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31640" y="4869160"/>
            <a:ext cx="2088232" cy="830997"/>
          </a:xfrm>
          <a:prstGeom prst="rect">
            <a:avLst/>
          </a:prstGeom>
        </p:spPr>
        <p:txBody>
          <a:bodyPr wrap="square">
            <a:spAutoFit/>
          </a:bodyPr>
          <a:lstStyle/>
          <a:p>
            <a:pPr algn="ctr"/>
            <a:r>
              <a:rPr lang="ru-RU" altLang="ru-RU" sz="2400" b="1" i="1" dirty="0" err="1">
                <a:solidFill>
                  <a:srgbClr val="2C0CEA"/>
                </a:solidFill>
                <a:latin typeface="Times New Roman" panose="02020603050405020304" pitchFamily="18" charset="0"/>
                <a:cs typeface="Times New Roman" panose="02020603050405020304" pitchFamily="18" charset="0"/>
              </a:rPr>
              <a:t>Міржақып</a:t>
            </a:r>
            <a:r>
              <a:rPr lang="ru-RU" altLang="ru-RU" sz="2400" b="1" i="1" dirty="0">
                <a:solidFill>
                  <a:srgbClr val="2C0CEA"/>
                </a:solidFill>
                <a:latin typeface="Times New Roman" panose="02020603050405020304" pitchFamily="18" charset="0"/>
                <a:cs typeface="Times New Roman" panose="02020603050405020304" pitchFamily="18" charset="0"/>
              </a:rPr>
              <a:t> </a:t>
            </a:r>
            <a:r>
              <a:rPr lang="ru-RU" altLang="ru-RU" sz="2400" b="1" i="1" dirty="0" err="1" smtClean="0">
                <a:solidFill>
                  <a:srgbClr val="2C0CEA"/>
                </a:solidFill>
                <a:latin typeface="Times New Roman" panose="02020603050405020304" pitchFamily="18" charset="0"/>
                <a:cs typeface="Times New Roman" panose="02020603050405020304" pitchFamily="18" charset="0"/>
              </a:rPr>
              <a:t>Дулатов</a:t>
            </a:r>
            <a:r>
              <a:rPr lang="ru-RU" altLang="ru-RU" sz="2400" b="1" i="1" dirty="0" smtClean="0">
                <a:solidFill>
                  <a:srgbClr val="2C0CEA"/>
                </a:solidFill>
                <a:latin typeface="Times New Roman" panose="02020603050405020304" pitchFamily="18" charset="0"/>
                <a:cs typeface="Times New Roman" panose="02020603050405020304" pitchFamily="18" charset="0"/>
              </a:rPr>
              <a:t> </a:t>
            </a:r>
            <a:endParaRPr lang="ru-RU" sz="2400" i="1" dirty="0">
              <a:solidFill>
                <a:srgbClr val="2C0CEA"/>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274637"/>
            <a:ext cx="4032448" cy="6250707"/>
          </a:xfrm>
        </p:spPr>
        <p:txBody>
          <a:bodyPr>
            <a:normAutofit/>
          </a:bodyPr>
          <a:lstStyle/>
          <a:p>
            <a:pPr marL="342900" lvl="0" indent="-342900" algn="l" fontAlgn="base">
              <a:lnSpc>
                <a:spcPct val="80000"/>
              </a:lnSpc>
              <a:spcBef>
                <a:spcPct val="20000"/>
              </a:spcBef>
              <a:spcAft>
                <a:spcPct val="0"/>
              </a:spcAft>
              <a:defRPr/>
            </a:pP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ru-RU" altLang="ru-RU" sz="1400" b="1" i="1" kern="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2" descr="https://encrypted-tbn3.gstatic.com/images?q=tbn:ANd9GcTqKaZ-ZIg9s7dryr-PCtPc1wGOqW0uGzsAPmVIJR91gg0eBX4V2A"/>
          <p:cNvPicPr>
            <a:picLocks noGrp="1" noChangeAspect="1" noChangeArrowheads="1"/>
          </p:cNvPicPr>
          <p:nvPr>
            <p:ph idx="1"/>
          </p:nvPr>
        </p:nvPicPr>
        <p:blipFill>
          <a:blip r:embed="rId2" cstate="print"/>
          <a:stretch>
            <a:fillRect/>
          </a:stretch>
        </p:blipFill>
        <p:spPr bwMode="auto">
          <a:xfrm>
            <a:off x="-396552" y="-171400"/>
            <a:ext cx="9976830" cy="7377503"/>
          </a:xfrm>
          <a:prstGeom prst="rect">
            <a:avLst/>
          </a:prstGeom>
          <a:ln>
            <a:noFill/>
          </a:ln>
          <a:effectLst>
            <a:softEdge rad="112500"/>
          </a:effec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041" y="80980"/>
            <a:ext cx="1810815" cy="2123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716016" y="-3708338"/>
            <a:ext cx="4608512" cy="10532114"/>
          </a:xfrm>
          <a:prstGeom prst="rect">
            <a:avLst/>
          </a:prstGeom>
        </p:spPr>
        <p:txBody>
          <a:bodyPr wrap="square">
            <a:spAutoFit/>
          </a:bodyPr>
          <a:lstStyle/>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endParaRPr lang="ru-RU" altLang="ru-RU" sz="1600" dirty="0">
              <a:latin typeface="Times New Roman" panose="02020603050405020304" pitchFamily="18" charset="0"/>
              <a:cs typeface="Times New Roman" panose="02020603050405020304" pitchFamily="18" charset="0"/>
            </a:endParaRPr>
          </a:p>
          <a:p>
            <a:pPr>
              <a:lnSpc>
                <a:spcPct val="80000"/>
              </a:lnSpc>
              <a:defRPr/>
            </a:pPr>
            <a:endParaRPr lang="ru-RU" altLang="ru-RU" sz="1600" dirty="0" smtClean="0">
              <a:latin typeface="Times New Roman" panose="02020603050405020304" pitchFamily="18" charset="0"/>
              <a:cs typeface="Times New Roman" panose="02020603050405020304" pitchFamily="18" charset="0"/>
            </a:endParaRPr>
          </a:p>
          <a:p>
            <a:pPr>
              <a:lnSpc>
                <a:spcPct val="80000"/>
              </a:lnSpc>
              <a:defRPr/>
            </a:pPr>
            <a:r>
              <a:rPr lang="ru-RU" altLang="ru-RU" sz="1600" dirty="0" err="1" smtClean="0">
                <a:latin typeface="Times New Roman" panose="02020603050405020304" pitchFamily="18" charset="0"/>
                <a:cs typeface="Times New Roman" panose="02020603050405020304" pitchFamily="18" charset="0"/>
              </a:rPr>
              <a:t>Қазан</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революциясына</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қарсы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болды</a:t>
            </a:r>
            <a:r>
              <a:rPr lang="ru-RU" altLang="ru-RU" sz="1600" dirty="0">
                <a:latin typeface="Times New Roman" panose="02020603050405020304" pitchFamily="18" charset="0"/>
                <a:cs typeface="Times New Roman" panose="02020603050405020304" pitchFamily="18" charset="0"/>
              </a:rPr>
              <a:t>. </a:t>
            </a:r>
            <a:r>
              <a:rPr lang="kk-KZ" altLang="ru-RU" sz="1600" dirty="0">
                <a:latin typeface="Times New Roman" panose="02020603050405020304" pitchFamily="18" charset="0"/>
                <a:cs typeface="Times New Roman" panose="02020603050405020304" pitchFamily="18" charset="0"/>
              </a:rPr>
              <a:t>Қ</a:t>
            </a:r>
            <a:r>
              <a:rPr lang="ru-RU" altLang="ru-RU" sz="1600" dirty="0" err="1">
                <a:latin typeface="Times New Roman" panose="02020603050405020304" pitchFamily="18" charset="0"/>
                <a:cs typeface="Times New Roman" panose="02020603050405020304" pitchFamily="18" charset="0"/>
              </a:rPr>
              <a:t>оқан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автономиясы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қуып</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таратылған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соң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шетелге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эмиграцияға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кетті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Антикеңестік</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оппозицияның</a:t>
            </a:r>
            <a:r>
              <a:rPr lang="ru-RU" altLang="ru-RU" sz="1600" dirty="0">
                <a:latin typeface="Times New Roman" panose="02020603050405020304" pitchFamily="18" charset="0"/>
                <a:cs typeface="Times New Roman" panose="02020603050405020304" pitchFamily="18" charset="0"/>
              </a:rPr>
              <a:t> к</a:t>
            </a:r>
            <a:r>
              <a:rPr lang="kk-KZ" altLang="ru-RU" sz="1600" dirty="0">
                <a:latin typeface="Times New Roman" panose="02020603050405020304" pitchFamily="18" charset="0"/>
                <a:cs typeface="Times New Roman" panose="02020603050405020304" pitchFamily="18" charset="0"/>
              </a:rPr>
              <a:t>ө</a:t>
            </a:r>
            <a:r>
              <a:rPr lang="ru-RU" altLang="ru-RU" sz="1600" dirty="0" err="1">
                <a:latin typeface="Times New Roman" panose="02020603050405020304" pitchFamily="18" charset="0"/>
                <a:cs typeface="Times New Roman" panose="02020603050405020304" pitchFamily="18" charset="0"/>
              </a:rPr>
              <a:t>рнекті</a:t>
            </a:r>
            <a:r>
              <a:rPr lang="ru-RU" altLang="ru-RU" sz="1600" dirty="0">
                <a:latin typeface="Times New Roman" panose="02020603050405020304" pitchFamily="18" charset="0"/>
                <a:cs typeface="Times New Roman" panose="02020603050405020304" pitchFamily="18" charset="0"/>
              </a:rPr>
              <a:t> </a:t>
            </a:r>
            <a:r>
              <a:rPr lang="kk-KZ" altLang="ru-RU" sz="1600" dirty="0">
                <a:latin typeface="Times New Roman" panose="02020603050405020304" pitchFamily="18" charset="0"/>
                <a:cs typeface="Times New Roman" panose="02020603050405020304" pitchFamily="18" charset="0"/>
              </a:rPr>
              <a:t>ө</a:t>
            </a:r>
            <a:r>
              <a:rPr lang="ru-RU" altLang="ru-RU" sz="1600" dirty="0" err="1">
                <a:latin typeface="Times New Roman" panose="02020603050405020304" pitchFamily="18" charset="0"/>
                <a:cs typeface="Times New Roman" panose="02020603050405020304" pitchFamily="18" charset="0"/>
              </a:rPr>
              <a:t>кілі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болды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Шетелде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журналдар</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шығарып</a:t>
            </a:r>
            <a:r>
              <a:rPr lang="ru-RU" altLang="ru-RU" sz="1600" dirty="0">
                <a:latin typeface="Times New Roman" panose="02020603050405020304" pitchFamily="18" charset="0"/>
                <a:cs typeface="Times New Roman" panose="02020603050405020304" pitchFamily="18" charset="0"/>
              </a:rPr>
              <a:t> т</a:t>
            </a:r>
            <a:r>
              <a:rPr lang="kk-KZ" altLang="ru-RU" sz="1600" dirty="0">
                <a:latin typeface="Times New Roman" panose="02020603050405020304" pitchFamily="18" charset="0"/>
                <a:cs typeface="Times New Roman" panose="02020603050405020304" pitchFamily="18" charset="0"/>
              </a:rPr>
              <a:t>ұ</a:t>
            </a:r>
            <a:r>
              <a:rPr lang="ru-RU" altLang="ru-RU" sz="1600" dirty="0" err="1">
                <a:latin typeface="Times New Roman" panose="02020603050405020304" pitchFamily="18" charset="0"/>
                <a:cs typeface="Times New Roman" panose="02020603050405020304" pitchFamily="18" charset="0"/>
              </a:rPr>
              <a:t>рды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Өзінің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көптеген</a:t>
            </a:r>
            <a:r>
              <a:rPr lang="ru-RU" altLang="ru-RU" sz="1600" dirty="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мақалалар</a:t>
            </a:r>
            <a:r>
              <a:rPr lang="ru-RU" altLang="ru-RU" sz="1600" dirty="0" smtClean="0">
                <a:latin typeface="Times New Roman" panose="02020603050405020304" pitchFamily="18" charset="0"/>
                <a:cs typeface="Times New Roman" panose="02020603050405020304" pitchFamily="18" charset="0"/>
              </a:rPr>
              <a:t>-да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әсіресе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Кеңестердің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билігіндегі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Түркістан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атты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кітабында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большевиктер</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партиясы</a:t>
            </a:r>
            <a:r>
              <a:rPr lang="ru-RU" altLang="ru-RU" sz="1600" dirty="0">
                <a:latin typeface="Times New Roman" panose="02020603050405020304" pitchFamily="18" charset="0"/>
                <a:cs typeface="Times New Roman" panose="02020603050405020304" pitchFamily="18" charset="0"/>
              </a:rPr>
              <a:t> мен </a:t>
            </a:r>
            <a:r>
              <a:rPr lang="ru-RU" altLang="ru-RU" sz="1600" dirty="0" err="1">
                <a:latin typeface="Times New Roman" panose="02020603050405020304" pitchFamily="18" charset="0"/>
                <a:cs typeface="Times New Roman" panose="02020603050405020304" pitchFamily="18" charset="0"/>
              </a:rPr>
              <a:t>Кеңес</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өкіметінің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Қазақстан</a:t>
            </a:r>
            <a:r>
              <a:rPr lang="ru-RU" altLang="ru-RU" sz="1600" dirty="0">
                <a:latin typeface="Times New Roman" panose="02020603050405020304" pitchFamily="18" charset="0"/>
                <a:cs typeface="Times New Roman" panose="02020603050405020304" pitchFamily="18" charset="0"/>
              </a:rPr>
              <a:t> мен </a:t>
            </a:r>
            <a:r>
              <a:rPr lang="ru-RU" altLang="ru-RU" sz="1600" dirty="0" err="1" smtClean="0">
                <a:latin typeface="Times New Roman" panose="02020603050405020304" pitchFamily="18" charset="0"/>
                <a:cs typeface="Times New Roman" panose="02020603050405020304" pitchFamily="18" charset="0"/>
              </a:rPr>
              <a:t>ОртаАзия</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республикаларында</a:t>
            </a:r>
            <a:r>
              <a:rPr lang="kk-KZ" altLang="ru-RU" sz="1600" dirty="0">
                <a:latin typeface="Times New Roman" panose="02020603050405020304" pitchFamily="18" charset="0"/>
                <a:cs typeface="Times New Roman" panose="02020603050405020304" pitchFamily="18" charset="0"/>
              </a:rPr>
              <a:t>ғ</a:t>
            </a:r>
            <a:r>
              <a:rPr lang="ru-RU" altLang="ru-RU" sz="1600" dirty="0">
                <a:latin typeface="Times New Roman" panose="02020603050405020304" pitchFamily="18" charset="0"/>
                <a:cs typeface="Times New Roman" panose="02020603050405020304" pitchFamily="18" charset="0"/>
              </a:rPr>
              <a:t>ы </a:t>
            </a:r>
            <a:r>
              <a:rPr lang="kk-KZ" altLang="ru-RU" sz="1600" dirty="0">
                <a:latin typeface="Times New Roman" panose="02020603050405020304" pitchFamily="18" charset="0"/>
                <a:cs typeface="Times New Roman" panose="02020603050405020304" pitchFamily="18" charset="0"/>
              </a:rPr>
              <a:t>ә</a:t>
            </a:r>
            <a:r>
              <a:rPr lang="ru-RU" altLang="ru-RU" sz="1600" dirty="0" err="1">
                <a:latin typeface="Times New Roman" panose="02020603050405020304" pitchFamily="18" charset="0"/>
                <a:cs typeface="Times New Roman" panose="02020603050405020304" pitchFamily="18" charset="0"/>
              </a:rPr>
              <a:t>леуметтік-экономикалы</a:t>
            </a:r>
            <a:r>
              <a:rPr lang="kk-KZ" altLang="ru-RU" sz="1600" dirty="0">
                <a:latin typeface="Times New Roman" panose="02020603050405020304" pitchFamily="18" charset="0"/>
                <a:cs typeface="Times New Roman" panose="02020603050405020304" pitchFamily="18" charset="0"/>
              </a:rPr>
              <a:t>қ</a:t>
            </a:r>
            <a:r>
              <a:rPr lang="ru-RU" altLang="ru-RU" sz="1600" dirty="0">
                <a:latin typeface="Times New Roman" panose="02020603050405020304" pitchFamily="18" charset="0"/>
                <a:cs typeface="Times New Roman" panose="02020603050405020304" pitchFamily="18" charset="0"/>
              </a:rPr>
              <a:t> ж</a:t>
            </a:r>
            <a:r>
              <a:rPr lang="kk-KZ" altLang="ru-RU" sz="1600" dirty="0">
                <a:latin typeface="Times New Roman" panose="02020603050405020304" pitchFamily="18" charset="0"/>
                <a:cs typeface="Times New Roman" panose="02020603050405020304" pitchFamily="18" charset="0"/>
              </a:rPr>
              <a:t>ә</a:t>
            </a:r>
            <a:r>
              <a:rPr lang="ru-RU" altLang="ru-RU" sz="1600" dirty="0">
                <a:latin typeface="Times New Roman" panose="02020603050405020304" pitchFamily="18" charset="0"/>
                <a:cs typeface="Times New Roman" panose="02020603050405020304" pitchFamily="18" charset="0"/>
              </a:rPr>
              <a:t>не </a:t>
            </a:r>
            <a:r>
              <a:rPr lang="kk-KZ" altLang="ru-RU" sz="1600" dirty="0">
                <a:latin typeface="Times New Roman" panose="02020603050405020304" pitchFamily="18" charset="0"/>
                <a:cs typeface="Times New Roman" panose="02020603050405020304" pitchFamily="18" charset="0"/>
              </a:rPr>
              <a:t>ұ</a:t>
            </a:r>
            <a:r>
              <a:rPr lang="ru-RU" altLang="ru-RU" sz="1600" dirty="0" err="1">
                <a:latin typeface="Times New Roman" panose="02020603050405020304" pitchFamily="18" charset="0"/>
                <a:cs typeface="Times New Roman" panose="02020603050405020304" pitchFamily="18" charset="0"/>
              </a:rPr>
              <a:t>лт</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саясатын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сынға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алды</a:t>
            </a:r>
            <a:r>
              <a:rPr lang="ru-RU" altLang="ru-RU" sz="1600" dirty="0">
                <a:latin typeface="Times New Roman" panose="02020603050405020304" pitchFamily="18" charset="0"/>
                <a:cs typeface="Times New Roman" panose="02020603050405020304" pitchFamily="18" charset="0"/>
              </a:rPr>
              <a:t>.</a:t>
            </a:r>
            <a:r>
              <a:rPr lang="kk-KZ" altLang="ru-RU" sz="1600" dirty="0">
                <a:latin typeface="Times New Roman" panose="02020603050405020304" pitchFamily="18" charset="0"/>
                <a:cs typeface="Times New Roman" panose="02020603050405020304" pitchFamily="18" charset="0"/>
              </a:rPr>
              <a:t>  Мұстафа Шоқай Орта Азия мен Қазақстан халықтарының ежелгі ірі бай мәдениеті мен тарихын насихаттаған ағартушы болды. </a:t>
            </a:r>
            <a:r>
              <a:rPr lang="ru-RU" altLang="ru-RU" sz="1600" dirty="0" err="1">
                <a:latin typeface="Times New Roman" panose="02020603050405020304" pitchFamily="18" charset="0"/>
                <a:cs typeface="Times New Roman" panose="02020603050405020304" pitchFamily="18" charset="0"/>
              </a:rPr>
              <a:t>Ол</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орыс</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әдебиетінің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білгірі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саналып</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ағылшын</a:t>
            </a:r>
            <a:r>
              <a:rPr lang="ru-RU" altLang="ru-RU" sz="1600" dirty="0">
                <a:latin typeface="Times New Roman" panose="02020603050405020304" pitchFamily="18" charset="0"/>
                <a:cs typeface="Times New Roman" panose="02020603050405020304" pitchFamily="18" charset="0"/>
              </a:rPr>
              <a:t>, француз, </a:t>
            </a:r>
            <a:r>
              <a:rPr lang="ru-RU" altLang="ru-RU" sz="1600" dirty="0" err="1">
                <a:latin typeface="Times New Roman" panose="02020603050405020304" pitchFamily="18" charset="0"/>
                <a:cs typeface="Times New Roman" panose="02020603050405020304" pitchFamily="18" charset="0"/>
              </a:rPr>
              <a:t>неміс</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түрік</a:t>
            </a:r>
            <a:r>
              <a:rPr lang="ru-RU" altLang="ru-RU" sz="1600" dirty="0">
                <a:latin typeface="Times New Roman" panose="02020603050405020304" pitchFamily="18" charset="0"/>
                <a:cs typeface="Times New Roman" panose="02020603050405020304" pitchFamily="18" charset="0"/>
              </a:rPr>
              <a:t> ж</a:t>
            </a:r>
            <a:r>
              <a:rPr lang="kk-KZ" altLang="ru-RU" sz="1600" dirty="0">
                <a:latin typeface="Times New Roman" panose="02020603050405020304" pitchFamily="18" charset="0"/>
                <a:cs typeface="Times New Roman" panose="02020603050405020304" pitchFamily="18" charset="0"/>
              </a:rPr>
              <a:t>ә</a:t>
            </a:r>
            <a:r>
              <a:rPr lang="ru-RU" altLang="ru-RU" sz="1600" dirty="0">
                <a:latin typeface="Times New Roman" panose="02020603050405020304" pitchFamily="18" charset="0"/>
                <a:cs typeface="Times New Roman" panose="02020603050405020304" pitchFamily="18" charset="0"/>
              </a:rPr>
              <a:t>не араб </a:t>
            </a:r>
            <a:r>
              <a:rPr lang="ru-RU" altLang="ru-RU" sz="1600" dirty="0" err="1">
                <a:latin typeface="Times New Roman" panose="02020603050405020304" pitchFamily="18" charset="0"/>
                <a:cs typeface="Times New Roman" panose="02020603050405020304" pitchFamily="18" charset="0"/>
              </a:rPr>
              <a:t>тілдерін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тамаша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меңгерді</a:t>
            </a:r>
            <a:r>
              <a:rPr lang="ru-RU" altLang="ru-RU" sz="1600" dirty="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Ол</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бүкіл</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өмірін</a:t>
            </a:r>
            <a:r>
              <a:rPr lang="ru-RU" altLang="ru-RU" sz="1600" dirty="0">
                <a:latin typeface="Times New Roman" panose="02020603050405020304" pitchFamily="18" charset="0"/>
                <a:cs typeface="Times New Roman" panose="02020603050405020304" pitchFamily="18" charset="0"/>
              </a:rPr>
              <a:t> Орта Азия мен </a:t>
            </a:r>
            <a:r>
              <a:rPr lang="ru-RU" altLang="ru-RU" sz="1600" dirty="0" err="1">
                <a:latin typeface="Times New Roman" panose="02020603050405020304" pitchFamily="18" charset="0"/>
                <a:cs typeface="Times New Roman" panose="02020603050405020304" pitchFamily="18" charset="0"/>
              </a:rPr>
              <a:t>Қаза</a:t>
            </a:r>
            <a:r>
              <a:rPr lang="kk-KZ" altLang="ru-RU" sz="1600" dirty="0">
                <a:latin typeface="Times New Roman" panose="02020603050405020304" pitchFamily="18" charset="0"/>
                <a:cs typeface="Times New Roman" panose="02020603050405020304" pitchFamily="18" charset="0"/>
              </a:rPr>
              <a:t>қ</a:t>
            </a:r>
            <a:r>
              <a:rPr lang="ru-RU" altLang="ru-RU" sz="1600" dirty="0">
                <a:latin typeface="Times New Roman" panose="02020603050405020304" pitchFamily="18" charset="0"/>
                <a:cs typeface="Times New Roman" panose="02020603050405020304" pitchFamily="18" charset="0"/>
              </a:rPr>
              <a:t>стан хал</a:t>
            </a:r>
            <a:r>
              <a:rPr lang="kk-KZ" altLang="ru-RU" sz="1600" dirty="0">
                <a:latin typeface="Times New Roman" panose="02020603050405020304" pitchFamily="18" charset="0"/>
                <a:cs typeface="Times New Roman" panose="02020603050405020304" pitchFamily="18" charset="0"/>
              </a:rPr>
              <a:t>ық</a:t>
            </a:r>
            <a:r>
              <a:rPr lang="ru-RU" altLang="ru-RU" sz="1600" dirty="0" err="1">
                <a:latin typeface="Times New Roman" panose="02020603050405020304" pitchFamily="18" charset="0"/>
                <a:cs typeface="Times New Roman" panose="02020603050405020304" pitchFamily="18" charset="0"/>
              </a:rPr>
              <a:t>тарының</a:t>
            </a:r>
            <a:r>
              <a:rPr lang="ru-RU" altLang="ru-RU" sz="1600" dirty="0">
                <a:latin typeface="Times New Roman" panose="02020603050405020304" pitchFamily="18" charset="0"/>
                <a:cs typeface="Times New Roman" panose="02020603050405020304" pitchFamily="18" charset="0"/>
              </a:rPr>
              <a:t> ар-</a:t>
            </a:r>
            <a:r>
              <a:rPr lang="ru-RU" altLang="ru-RU" sz="1600" dirty="0" err="1">
                <a:latin typeface="Times New Roman" panose="02020603050405020304" pitchFamily="18" charset="0"/>
                <a:cs typeface="Times New Roman" panose="02020603050405020304" pitchFamily="18" charset="0"/>
              </a:rPr>
              <a:t>абыройы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шындығы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жолындағы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күреске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арнады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оның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жаны</a:t>
            </a:r>
            <a:r>
              <a:rPr lang="ru-RU" altLang="ru-RU" sz="1600" dirty="0">
                <a:latin typeface="Times New Roman" panose="02020603050405020304" pitchFamily="18" charset="0"/>
                <a:cs typeface="Times New Roman" panose="02020603050405020304" pitchFamily="18" charset="0"/>
              </a:rPr>
              <a:t> мен </a:t>
            </a:r>
            <a:r>
              <a:rPr lang="ru-RU" altLang="ru-RU" sz="1600" dirty="0" err="1">
                <a:latin typeface="Times New Roman" panose="02020603050405020304" pitchFamily="18" charset="0"/>
                <a:cs typeface="Times New Roman" panose="02020603050405020304" pitchFamily="18" charset="0"/>
              </a:rPr>
              <a:t>жүрегі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өз</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туған</a:t>
            </a:r>
            <a:r>
              <a:rPr lang="ru-RU" altLang="ru-RU" sz="1600" dirty="0">
                <a:latin typeface="Times New Roman" panose="02020603050405020304" pitchFamily="18" charset="0"/>
                <a:cs typeface="Times New Roman" panose="02020603050405020304" pitchFamily="18" charset="0"/>
              </a:rPr>
              <a:t> хал</a:t>
            </a:r>
            <a:r>
              <a:rPr lang="kk-KZ" altLang="ru-RU" sz="1600" dirty="0">
                <a:latin typeface="Times New Roman" panose="02020603050405020304" pitchFamily="18" charset="0"/>
                <a:cs typeface="Times New Roman" panose="02020603050405020304" pitchFamily="18" charset="0"/>
              </a:rPr>
              <a:t>қ</a:t>
            </a:r>
            <a:r>
              <a:rPr lang="ru-RU" altLang="ru-RU" sz="1600" dirty="0" err="1">
                <a:latin typeface="Times New Roman" panose="02020603050405020304" pitchFamily="18" charset="0"/>
                <a:cs typeface="Times New Roman" panose="02020603050405020304" pitchFamily="18" charset="0"/>
              </a:rPr>
              <a:t>ымен</a:t>
            </a:r>
            <a:r>
              <a:rPr lang="ru-RU" altLang="ru-RU" sz="1600" dirty="0">
                <a:latin typeface="Times New Roman" panose="02020603050405020304" pitchFamily="18" charset="0"/>
                <a:cs typeface="Times New Roman" panose="02020603050405020304" pitchFamily="18" charset="0"/>
              </a:rPr>
              <a:t> </a:t>
            </a:r>
            <a:r>
              <a:rPr lang="kk-KZ" altLang="ru-RU" sz="1600" dirty="0">
                <a:latin typeface="Times New Roman" panose="02020603050405020304" pitchFamily="18" charset="0"/>
                <a:cs typeface="Times New Roman" panose="02020603050405020304" pitchFamily="18" charset="0"/>
              </a:rPr>
              <a:t>ә</a:t>
            </a:r>
            <a:r>
              <a:rPr lang="ru-RU" altLang="ru-RU" sz="1600" dirty="0" err="1">
                <a:latin typeface="Times New Roman" panose="02020603050405020304" pitchFamily="18" charset="0"/>
                <a:cs typeface="Times New Roman" panose="02020603050405020304" pitchFamily="18" charset="0"/>
              </a:rPr>
              <a:t>рдайым</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бірге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болды</a:t>
            </a:r>
            <a:r>
              <a:rPr lang="ru-RU" altLang="ru-RU" sz="1600" dirty="0">
                <a:latin typeface="Times New Roman" panose="02020603050405020304" pitchFamily="18" charset="0"/>
                <a:cs typeface="Times New Roman" panose="02020603050405020304" pitchFamily="18" charset="0"/>
              </a:rPr>
              <a:t>.</a:t>
            </a:r>
            <a:r>
              <a:rPr lang="kk-KZ" altLang="ru-RU" sz="1600" dirty="0">
                <a:latin typeface="Times New Roman" panose="02020603050405020304" pitchFamily="18" charset="0"/>
                <a:cs typeface="Times New Roman" panose="02020603050405020304" pitchFamily="18" charset="0"/>
              </a:rPr>
              <a:t> Қоқан Республикасы талқандалған соң Грузия мен Түркия арқылы қашып, Германияга, Берлинге келіп </a:t>
            </a:r>
            <a:r>
              <a:rPr lang="kk-KZ" altLang="ru-RU" sz="1600" dirty="0" smtClean="0">
                <a:latin typeface="Times New Roman" panose="02020603050405020304" pitchFamily="18" charset="0"/>
                <a:cs typeface="Times New Roman" panose="02020603050405020304" pitchFamily="18" charset="0"/>
              </a:rPr>
              <a:t>орналасты.</a:t>
            </a:r>
            <a:r>
              <a:rPr lang="ru-RU" altLang="ru-RU" sz="1600" dirty="0" err="1" smtClean="0">
                <a:latin typeface="Times New Roman" panose="02020603050405020304" pitchFamily="18" charset="0"/>
                <a:cs typeface="Times New Roman" panose="02020603050405020304" pitchFamily="18" charset="0"/>
              </a:rPr>
              <a:t>Ол</a:t>
            </a:r>
            <a:r>
              <a:rPr lang="ru-RU" altLang="ru-RU" sz="1600" dirty="0" smtClean="0">
                <a:latin typeface="Times New Roman" panose="02020603050405020304" pitchFamily="18" charset="0"/>
                <a:cs typeface="Times New Roman" panose="02020603050405020304" pitchFamily="18" charset="0"/>
              </a:rPr>
              <a:t> м</a:t>
            </a:r>
            <a:r>
              <a:rPr lang="kk-KZ" altLang="ru-RU" sz="1600" dirty="0">
                <a:latin typeface="Times New Roman" panose="02020603050405020304" pitchFamily="18" charset="0"/>
                <a:cs typeface="Times New Roman" panose="02020603050405020304" pitchFamily="18" charset="0"/>
              </a:rPr>
              <a:t>ұ</a:t>
            </a:r>
            <a:r>
              <a:rPr lang="ru-RU" altLang="ru-RU" sz="1600" dirty="0" err="1">
                <a:latin typeface="Times New Roman" panose="02020603050405020304" pitchFamily="18" charset="0"/>
                <a:cs typeface="Times New Roman" panose="02020603050405020304" pitchFamily="18" charset="0"/>
              </a:rPr>
              <a:t>нда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Ресейлік</a:t>
            </a:r>
            <a:r>
              <a:rPr lang="ru-RU" altLang="ru-RU" sz="1600" dirty="0">
                <a:latin typeface="Times New Roman" panose="02020603050405020304" pitchFamily="18" charset="0"/>
                <a:cs typeface="Times New Roman" panose="02020603050405020304" pitchFamily="18" charset="0"/>
              </a:rPr>
              <a:t> м</a:t>
            </a:r>
            <a:r>
              <a:rPr lang="kk-KZ" altLang="ru-RU" sz="1600" dirty="0">
                <a:latin typeface="Times New Roman" panose="02020603050405020304" pitchFamily="18" charset="0"/>
                <a:cs typeface="Times New Roman" panose="02020603050405020304" pitchFamily="18" charset="0"/>
              </a:rPr>
              <a:t>ұ</a:t>
            </a:r>
            <a:r>
              <a:rPr lang="ru-RU" altLang="ru-RU" sz="1600" dirty="0" err="1">
                <a:latin typeface="Times New Roman" panose="02020603050405020304" pitchFamily="18" charset="0"/>
                <a:cs typeface="Times New Roman" panose="02020603050405020304" pitchFamily="18" charset="0"/>
              </a:rPr>
              <a:t>сылман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эмигранттардың</a:t>
            </a:r>
            <a:r>
              <a:rPr lang="ru-RU" altLang="ru-RU" sz="1600" dirty="0">
                <a:latin typeface="Times New Roman" panose="02020603050405020304" pitchFamily="18" charset="0"/>
                <a:cs typeface="Times New Roman" panose="02020603050405020304" pitchFamily="18" charset="0"/>
              </a:rPr>
              <a:t> </a:t>
            </a:r>
            <a:r>
              <a:rPr lang="kk-KZ" altLang="ru-RU" sz="1600" dirty="0">
                <a:latin typeface="Times New Roman" panose="02020603050405020304" pitchFamily="18" charset="0"/>
                <a:cs typeface="Times New Roman" panose="02020603050405020304" pitchFamily="18" charset="0"/>
              </a:rPr>
              <a:t>ұ</a:t>
            </a:r>
            <a:r>
              <a:rPr lang="ru-RU" altLang="ru-RU" sz="1600" dirty="0" err="1">
                <a:latin typeface="Times New Roman" panose="02020603050405020304" pitchFamily="18" charset="0"/>
                <a:cs typeface="Times New Roman" panose="02020603050405020304" pitchFamily="18" charset="0"/>
              </a:rPr>
              <a:t>йымын</a:t>
            </a:r>
            <a:r>
              <a:rPr lang="ru-RU" altLang="ru-RU" sz="1600" dirty="0">
                <a:latin typeface="Times New Roman" panose="02020603050405020304" pitchFamily="18" charset="0"/>
                <a:cs typeface="Times New Roman" panose="02020603050405020304" pitchFamily="18" charset="0"/>
              </a:rPr>
              <a:t> бас</a:t>
            </a:r>
            <a:r>
              <a:rPr lang="kk-KZ" altLang="ru-RU" sz="1600" dirty="0">
                <a:latin typeface="Times New Roman" panose="02020603050405020304" pitchFamily="18" charset="0"/>
                <a:cs typeface="Times New Roman" panose="02020603050405020304" pitchFamily="18" charset="0"/>
              </a:rPr>
              <a:t>қ</a:t>
            </a:r>
            <a:r>
              <a:rPr lang="ru-RU" altLang="ru-RU" sz="1600" dirty="0" err="1">
                <a:latin typeface="Times New Roman" panose="02020603050405020304" pitchFamily="18" charset="0"/>
                <a:cs typeface="Times New Roman" panose="02020603050405020304" pitchFamily="18" charset="0"/>
              </a:rPr>
              <a:t>арды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ғылыми</a:t>
            </a:r>
            <a:r>
              <a:rPr lang="ru-RU" altLang="ru-RU" sz="1600" dirty="0">
                <a:latin typeface="Times New Roman" panose="02020603050405020304" pitchFamily="18" charset="0"/>
                <a:cs typeface="Times New Roman" panose="02020603050405020304" pitchFamily="18" charset="0"/>
              </a:rPr>
              <a:t> ж</a:t>
            </a:r>
            <a:r>
              <a:rPr lang="kk-KZ" altLang="ru-RU" sz="1600" dirty="0">
                <a:latin typeface="Times New Roman" panose="02020603050405020304" pitchFamily="18" charset="0"/>
                <a:cs typeface="Times New Roman" panose="02020603050405020304" pitchFamily="18" charset="0"/>
              </a:rPr>
              <a:t>ұ</a:t>
            </a:r>
            <a:r>
              <a:rPr lang="ru-RU" altLang="ru-RU" sz="1600" dirty="0" err="1" smtClean="0">
                <a:latin typeface="Times New Roman" panose="02020603050405020304" pitchFamily="18" charset="0"/>
                <a:cs typeface="Times New Roman" panose="02020603050405020304" pitchFamily="18" charset="0"/>
              </a:rPr>
              <a:t>мыспен</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айналысып</a:t>
            </a:r>
            <a:r>
              <a:rPr lang="ru-RU" altLang="ru-RU" sz="1600" dirty="0" smtClean="0">
                <a:latin typeface="Times New Roman" panose="02020603050405020304" pitchFamily="18" charset="0"/>
                <a:cs typeface="Times New Roman" panose="02020603050405020304" pitchFamily="18" charset="0"/>
              </a:rPr>
              <a:t>,«</a:t>
            </a:r>
            <a:r>
              <a:rPr lang="ru-RU" altLang="ru-RU" sz="1600" dirty="0" err="1" smtClean="0">
                <a:latin typeface="Times New Roman" panose="02020603050405020304" pitchFamily="18" charset="0"/>
                <a:cs typeface="Times New Roman" panose="02020603050405020304" pitchFamily="18" charset="0"/>
              </a:rPr>
              <a:t>ЕңиТүркістан»мен«ЯшТүркістан</a:t>
            </a:r>
            <a:r>
              <a:rPr lang="ru-RU" altLang="ru-RU" sz="1600" dirty="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журналдарын</a:t>
            </a:r>
            <a:r>
              <a:rPr lang="ru-RU" altLang="ru-RU" sz="1600" dirty="0" smtClean="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басып</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шығарып</a:t>
            </a:r>
            <a:r>
              <a:rPr lang="ru-RU" altLang="ru-RU" sz="1600" dirty="0">
                <a:latin typeface="Times New Roman" panose="02020603050405020304" pitchFamily="18" charset="0"/>
                <a:cs typeface="Times New Roman" panose="02020603050405020304" pitchFamily="18" charset="0"/>
              </a:rPr>
              <a:t> </a:t>
            </a:r>
            <a:r>
              <a:rPr lang="ru-RU" altLang="ru-RU" sz="1600" dirty="0" err="1" smtClean="0">
                <a:latin typeface="Times New Roman" panose="02020603050405020304" pitchFamily="18" charset="0"/>
                <a:cs typeface="Times New Roman" panose="02020603050405020304" pitchFamily="18" charset="0"/>
              </a:rPr>
              <a:t>түрды</a:t>
            </a:r>
            <a:r>
              <a:rPr lang="ru-RU" altLang="ru-RU" sz="1600" dirty="0" smtClean="0">
                <a:latin typeface="Times New Roman" panose="02020603050405020304" pitchFamily="18" charset="0"/>
                <a:cs typeface="Times New Roman" panose="02020603050405020304" pitchFamily="18" charset="0"/>
              </a:rPr>
              <a:t>.</a:t>
            </a:r>
            <a:r>
              <a:rPr lang="kk-KZ" altLang="ru-RU" sz="1600" dirty="0" smtClean="0">
                <a:latin typeface="Times New Roman" panose="02020603050405020304" pitchFamily="18" charset="0"/>
                <a:cs typeface="Times New Roman" panose="02020603050405020304" pitchFamily="18" charset="0"/>
              </a:rPr>
              <a:t>1940 </a:t>
            </a:r>
            <a:r>
              <a:rPr lang="kk-KZ" altLang="ru-RU" sz="1600" dirty="0">
                <a:latin typeface="Times New Roman" panose="02020603050405020304" pitchFamily="18" charset="0"/>
                <a:cs typeface="Times New Roman" panose="02020603050405020304" pitchFamily="18" charset="0"/>
              </a:rPr>
              <a:t>жылы маусымда М. Шоқайды фашистер </a:t>
            </a:r>
            <a:r>
              <a:rPr lang="kk-KZ" altLang="ru-RU" sz="1600" dirty="0" smtClean="0">
                <a:latin typeface="Times New Roman" panose="02020603050405020304" pitchFamily="18" charset="0"/>
                <a:cs typeface="Times New Roman" panose="02020603050405020304" pitchFamily="18" charset="0"/>
              </a:rPr>
              <a:t>тұтқындап,Компьен лагеріне </a:t>
            </a:r>
            <a:r>
              <a:rPr lang="kk-KZ" altLang="ru-RU" sz="1600" dirty="0">
                <a:latin typeface="Times New Roman" panose="02020603050405020304" pitchFamily="18" charset="0"/>
                <a:cs typeface="Times New Roman" panose="02020603050405020304" pitchFamily="18" charset="0"/>
              </a:rPr>
              <a:t>жабылды. 1941 жылы желтоқсанда Берлинде жұмбақ жағдайларда қайтыс  </a:t>
            </a:r>
            <a:r>
              <a:rPr lang="kk-KZ" altLang="ru-RU" sz="1600" dirty="0" smtClean="0">
                <a:latin typeface="Times New Roman" panose="02020603050405020304" pitchFamily="18" charset="0"/>
                <a:cs typeface="Times New Roman" panose="02020603050405020304" pitchFamily="18" charset="0"/>
              </a:rPr>
              <a:t>болды.А.Шульгин ол </a:t>
            </a:r>
            <a:r>
              <a:rPr lang="kk-KZ" altLang="ru-RU" sz="1600" dirty="0">
                <a:latin typeface="Times New Roman" panose="02020603050405020304" pitchFamily="18" charset="0"/>
                <a:cs typeface="Times New Roman" panose="02020603050405020304" pitchFamily="18" charset="0"/>
              </a:rPr>
              <a:t>жөнінде: «бұл түркістандық сонымен бірге жоғары білімді Еуропалық болды, «жеке өзі» бүкіл елді көрсете алатын еді» деп жазды.</a:t>
            </a:r>
            <a:endParaRPr lang="ru-RU" alt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51520" y="1056043"/>
            <a:ext cx="4320480" cy="5509200"/>
          </a:xfrm>
          <a:prstGeom prst="rect">
            <a:avLst/>
          </a:prstGeom>
        </p:spPr>
        <p:txBody>
          <a:bodyPr wrap="square">
            <a:spAutoFit/>
          </a:bodyPr>
          <a:lstStyle/>
          <a:p>
            <a:pPr>
              <a:lnSpc>
                <a:spcPct val="80000"/>
              </a:lnSpc>
              <a:defRPr/>
            </a:pPr>
            <a:endParaRPr lang="ru-RU" altLang="ru-RU" sz="1600" dirty="0" smtClean="0"/>
          </a:p>
          <a:p>
            <a:pPr>
              <a:lnSpc>
                <a:spcPct val="80000"/>
              </a:lnSpc>
              <a:defRPr/>
            </a:pPr>
            <a:endParaRPr lang="ru-RU" altLang="ru-RU" sz="1600" dirty="0"/>
          </a:p>
          <a:p>
            <a:pPr>
              <a:lnSpc>
                <a:spcPct val="80000"/>
              </a:lnSpc>
              <a:defRPr/>
            </a:pPr>
            <a:endParaRPr lang="ru-RU" altLang="ru-RU" sz="1600" dirty="0" smtClean="0"/>
          </a:p>
          <a:p>
            <a:pPr>
              <a:lnSpc>
                <a:spcPct val="80000"/>
              </a:lnSpc>
              <a:defRPr/>
            </a:pPr>
            <a:endParaRPr lang="ru-RU" altLang="ru-RU" sz="1600" dirty="0"/>
          </a:p>
          <a:p>
            <a:pPr algn="ctr">
              <a:lnSpc>
                <a:spcPct val="80000"/>
              </a:lnSpc>
              <a:defRPr/>
            </a:pPr>
            <a:endParaRPr lang="ru-RU" altLang="ru-RU" sz="1600" dirty="0"/>
          </a:p>
          <a:p>
            <a:pPr algn="ctr">
              <a:lnSpc>
                <a:spcPct val="80000"/>
              </a:lnSpc>
              <a:defRPr/>
            </a:pPr>
            <a:endParaRPr lang="ru-RU" altLang="ru-RU" sz="1600" b="1" i="1" kern="0" dirty="0" smtClean="0">
              <a:solidFill>
                <a:srgbClr val="2209B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80000"/>
              </a:lnSpc>
              <a:defRPr/>
            </a:pPr>
            <a:r>
              <a:rPr lang="ru-RU" altLang="ru-RU" sz="2000" b="1" i="1" kern="0" dirty="0" err="1" smtClean="0">
                <a:solidFill>
                  <a:srgbClr val="2209B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Мұстафа</a:t>
            </a:r>
            <a:r>
              <a:rPr lang="ru-RU" altLang="ru-RU" sz="2000" b="1" i="1" kern="0" dirty="0" smtClean="0">
                <a:solidFill>
                  <a:srgbClr val="2209B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sz="2000" b="1" i="1" kern="0" dirty="0" err="1" smtClean="0">
                <a:solidFill>
                  <a:srgbClr val="2209B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Шоқай</a:t>
            </a:r>
            <a:endParaRPr lang="ru-RU" altLang="ru-RU" sz="2000" b="1" i="1" kern="0" dirty="0" smtClean="0">
              <a:solidFill>
                <a:srgbClr val="2209B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80000"/>
              </a:lnSpc>
              <a:defRPr/>
            </a:pPr>
            <a:r>
              <a:rPr lang="ru-RU" altLang="ru-RU" sz="2000" b="1" i="1" kern="0" dirty="0" smtClean="0">
                <a:solidFill>
                  <a:srgbClr val="2209B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sz="1600" i="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(1890-1941)</a:t>
            </a:r>
            <a:r>
              <a:rPr lang="ru-RU" altLang="ru-RU" sz="1600" dirty="0" smtClean="0"/>
              <a:t>аса </a:t>
            </a:r>
            <a:r>
              <a:rPr lang="ru-RU" altLang="ru-RU" sz="1600" dirty="0" err="1">
                <a:latin typeface="Times New Roman" panose="02020603050405020304" pitchFamily="18" charset="0"/>
                <a:cs typeface="Times New Roman" panose="02020603050405020304" pitchFamily="18" charset="0"/>
              </a:rPr>
              <a:t>көрнекті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саяси</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қоғам</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жөне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мемлекеткайраткері</a:t>
            </a:r>
            <a:r>
              <a:rPr lang="ru-RU" altLang="ru-RU" sz="1600" dirty="0">
                <a:latin typeface="Times New Roman" panose="02020603050405020304" pitchFamily="18" charset="0"/>
                <a:cs typeface="Times New Roman" panose="02020603050405020304" pitchFamily="18" charset="0"/>
              </a:rPr>
              <a:t>, публицист, журналист, гуманист, демократ. </a:t>
            </a:r>
            <a:r>
              <a:rPr lang="en-US" altLang="ru-RU" sz="1600" dirty="0">
                <a:latin typeface="Times New Roman" panose="02020603050405020304" pitchFamily="18" charset="0"/>
                <a:cs typeface="Times New Roman" panose="02020603050405020304" pitchFamily="18" charset="0"/>
              </a:rPr>
              <a:t>XX </a:t>
            </a:r>
            <a:r>
              <a:rPr lang="ru-RU" altLang="ru-RU" sz="1600" dirty="0" err="1">
                <a:latin typeface="Times New Roman" panose="02020603050405020304" pitchFamily="18" charset="0"/>
                <a:cs typeface="Times New Roman" panose="02020603050405020304" pitchFamily="18" charset="0"/>
              </a:rPr>
              <a:t>ғасыр</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басында</a:t>
            </a:r>
            <a:r>
              <a:rPr lang="kk-KZ" altLang="ru-RU" sz="1600" dirty="0">
                <a:latin typeface="Times New Roman" panose="02020603050405020304" pitchFamily="18" charset="0"/>
                <a:cs typeface="Times New Roman" panose="02020603050405020304" pitchFamily="18" charset="0"/>
              </a:rPr>
              <a:t>ғ</a:t>
            </a:r>
            <a:r>
              <a:rPr lang="ru-RU" altLang="ru-RU" sz="1600" dirty="0">
                <a:latin typeface="Times New Roman" panose="02020603050405020304" pitchFamily="18" charset="0"/>
                <a:cs typeface="Times New Roman" panose="02020603050405020304" pitchFamily="18" charset="0"/>
              </a:rPr>
              <a:t>ы  </a:t>
            </a:r>
            <a:r>
              <a:rPr lang="ru-RU" altLang="ru-RU" sz="1600" dirty="0" err="1">
                <a:latin typeface="Times New Roman" panose="02020603050405020304" pitchFamily="18" charset="0"/>
                <a:cs typeface="Times New Roman" panose="02020603050405020304" pitchFamily="18" charset="0"/>
              </a:rPr>
              <a:t>еліміздің</a:t>
            </a:r>
            <a:r>
              <a:rPr lang="ru-RU" altLang="ru-RU" sz="1600" dirty="0">
                <a:latin typeface="Times New Roman" panose="02020603050405020304" pitchFamily="18" charset="0"/>
                <a:cs typeface="Times New Roman" panose="02020603050405020304" pitchFamily="18" charset="0"/>
              </a:rPr>
              <a:t> т</a:t>
            </a:r>
            <a:r>
              <a:rPr lang="kk-KZ" altLang="ru-RU" sz="1600" dirty="0">
                <a:latin typeface="Times New Roman" panose="02020603050405020304" pitchFamily="18" charset="0"/>
                <a:cs typeface="Times New Roman" panose="02020603050405020304" pitchFamily="18" charset="0"/>
              </a:rPr>
              <a:t>ә</a:t>
            </a:r>
            <a:r>
              <a:rPr lang="ru-RU" altLang="ru-RU" sz="1600" dirty="0" err="1">
                <a:latin typeface="Times New Roman" panose="02020603050405020304" pitchFamily="18" charset="0"/>
                <a:cs typeface="Times New Roman" panose="02020603050405020304" pitchFamily="18" charset="0"/>
              </a:rPr>
              <a:t>уелсіздігі</a:t>
            </a:r>
            <a:r>
              <a:rPr lang="ru-RU" altLang="ru-RU" sz="1600" dirty="0">
                <a:latin typeface="Times New Roman" panose="02020603050405020304" pitchFamily="18" charset="0"/>
                <a:cs typeface="Times New Roman" panose="02020603050405020304" pitchFamily="18" charset="0"/>
              </a:rPr>
              <a:t> мен </a:t>
            </a:r>
            <a:r>
              <a:rPr lang="ru-RU" altLang="ru-RU" sz="1600" dirty="0" err="1">
                <a:latin typeface="Times New Roman" panose="02020603050405020304" pitchFamily="18" charset="0"/>
                <a:cs typeface="Times New Roman" panose="02020603050405020304" pitchFamily="18" charset="0"/>
              </a:rPr>
              <a:t>бостандығы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жолындағы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күрескерлердің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ірі</a:t>
            </a:r>
            <a:r>
              <a:rPr lang="ru-RU" altLang="ru-RU" sz="1600" dirty="0">
                <a:latin typeface="Times New Roman" panose="02020603050405020304" pitchFamily="18" charset="0"/>
                <a:cs typeface="Times New Roman" panose="02020603050405020304" pitchFamily="18" charset="0"/>
              </a:rPr>
              <a:t> </a:t>
            </a:r>
            <a:r>
              <a:rPr lang="kk-KZ" altLang="ru-RU" sz="1600" dirty="0">
                <a:latin typeface="Times New Roman" panose="02020603050405020304" pitchFamily="18" charset="0"/>
                <a:cs typeface="Times New Roman" panose="02020603050405020304" pitchFamily="18" charset="0"/>
              </a:rPr>
              <a:t>ө</a:t>
            </a:r>
            <a:r>
              <a:rPr lang="ru-RU" altLang="ru-RU" sz="1600" dirty="0" err="1">
                <a:latin typeface="Times New Roman" panose="02020603050405020304" pitchFamily="18" charset="0"/>
                <a:cs typeface="Times New Roman" panose="02020603050405020304" pitchFamily="18" charset="0"/>
              </a:rPr>
              <a:t>кілі</a:t>
            </a:r>
            <a:r>
              <a:rPr lang="ru-RU" altLang="ru-RU" sz="1600" dirty="0">
                <a:latin typeface="Times New Roman" panose="02020603050405020304" pitchFamily="18" charset="0"/>
                <a:cs typeface="Times New Roman" panose="02020603050405020304" pitchFamily="18" charset="0"/>
              </a:rPr>
              <a:t>.</a:t>
            </a:r>
            <a:r>
              <a:rPr lang="kk-KZ" altLang="ru-RU" sz="1600" dirty="0">
                <a:latin typeface="Times New Roman" panose="02020603050405020304" pitchFamily="18" charset="0"/>
                <a:cs typeface="Times New Roman" panose="02020603050405020304" pitchFamily="18" charset="0"/>
              </a:rPr>
              <a:t> </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Бастауыш</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білімді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отбасында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алып</a:t>
            </a:r>
            <a:r>
              <a:rPr lang="ru-RU" altLang="ru-RU" sz="1600" dirty="0">
                <a:latin typeface="Times New Roman" panose="02020603050405020304" pitchFamily="18" charset="0"/>
                <a:cs typeface="Times New Roman" panose="02020603050405020304" pitchFamily="18" charset="0"/>
              </a:rPr>
              <a:t>, Ташкент </a:t>
            </a:r>
            <a:r>
              <a:rPr lang="ru-RU" altLang="ru-RU" sz="1600" dirty="0" err="1">
                <a:latin typeface="Times New Roman" panose="02020603050405020304" pitchFamily="18" charset="0"/>
                <a:cs typeface="Times New Roman" panose="02020603050405020304" pitchFamily="18" charset="0"/>
              </a:rPr>
              <a:t>гимназиясын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орыс</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тілінде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бітірді</a:t>
            </a:r>
            <a:r>
              <a:rPr lang="ru-RU" altLang="ru-RU" sz="1600" dirty="0">
                <a:latin typeface="Times New Roman" panose="02020603050405020304" pitchFamily="18" charset="0"/>
                <a:cs typeface="Times New Roman" panose="02020603050405020304" pitchFamily="18" charset="0"/>
              </a:rPr>
              <a:t>. </a:t>
            </a:r>
            <a:r>
              <a:rPr lang="ru-RU" altLang="ru-RU" sz="1600" dirty="0" smtClean="0">
                <a:latin typeface="Times New Roman" panose="02020603050405020304" pitchFamily="18" charset="0"/>
                <a:cs typeface="Times New Roman" panose="02020603050405020304" pitchFamily="18" charset="0"/>
              </a:rPr>
              <a:t>Петербург </a:t>
            </a:r>
            <a:r>
              <a:rPr lang="ru-RU" altLang="ru-RU" sz="1600" dirty="0" err="1">
                <a:latin typeface="Times New Roman" panose="02020603050405020304" pitchFamily="18" charset="0"/>
                <a:cs typeface="Times New Roman" panose="02020603050405020304" pitchFamily="18" charset="0"/>
              </a:rPr>
              <a:t>университетінің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заң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факультетін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үздік</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бітірді</a:t>
            </a:r>
            <a:r>
              <a:rPr lang="ru-RU" altLang="ru-RU" sz="1600" dirty="0">
                <a:latin typeface="Times New Roman" panose="02020603050405020304" pitchFamily="18" charset="0"/>
                <a:cs typeface="Times New Roman" panose="02020603050405020304" pitchFamily="18" charset="0"/>
              </a:rPr>
              <a:t>. 1917 </a:t>
            </a:r>
            <a:r>
              <a:rPr lang="ru-RU" altLang="ru-RU" sz="1600" dirty="0" err="1">
                <a:latin typeface="Times New Roman" panose="02020603050405020304" pitchFamily="18" charset="0"/>
                <a:cs typeface="Times New Roman" panose="02020603050405020304" pitchFamily="18" charset="0"/>
              </a:rPr>
              <a:t>жылдың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ақпанына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дейін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Мемлекеттік</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Думадағы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мұсылман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фракциясының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Түркістан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жөніндегі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істері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бойынша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хатшысы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болып</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істеді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Петербургтен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Түркістанға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кайтып</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оралған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соң</a:t>
            </a:r>
            <a:r>
              <a:rPr lang="ru-RU" altLang="ru-RU" sz="1600" dirty="0">
                <a:latin typeface="Times New Roman" panose="02020603050405020304" pitchFamily="18" charset="0"/>
                <a:cs typeface="Times New Roman" panose="02020603050405020304" pitchFamily="18" charset="0"/>
              </a:rPr>
              <a:t> либерал-</a:t>
            </a:r>
            <a:r>
              <a:rPr lang="ru-RU" altLang="ru-RU" sz="1600" dirty="0" err="1">
                <a:latin typeface="Times New Roman" panose="02020603050405020304" pitchFamily="18" charset="0"/>
                <a:cs typeface="Times New Roman" panose="02020603050405020304" pitchFamily="18" charset="0"/>
              </a:rPr>
              <a:t>демократиял</a:t>
            </a:r>
            <a:r>
              <a:rPr lang="kk-KZ" altLang="ru-RU" sz="1600" dirty="0">
                <a:latin typeface="Times New Roman" panose="02020603050405020304" pitchFamily="18" charset="0"/>
                <a:cs typeface="Times New Roman" panose="02020603050405020304" pitchFamily="18" charset="0"/>
              </a:rPr>
              <a:t>ық</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азаттық</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қозғалыс</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басшыларының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бірі</a:t>
            </a:r>
            <a:r>
              <a:rPr lang="kk-KZ"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болды</a:t>
            </a:r>
            <a:r>
              <a:rPr lang="ru-RU" altLang="ru-RU" sz="1600" dirty="0">
                <a:latin typeface="Times New Roman" panose="02020603050405020304" pitchFamily="18" charset="0"/>
                <a:cs typeface="Times New Roman" panose="02020603050405020304" pitchFamily="18" charset="0"/>
              </a:rPr>
              <a:t>. 27 </a:t>
            </a:r>
            <a:r>
              <a:rPr lang="ru-RU" altLang="ru-RU" sz="1600" dirty="0" err="1">
                <a:latin typeface="Times New Roman" panose="02020603050405020304" pitchFamily="18" charset="0"/>
                <a:cs typeface="Times New Roman" panose="02020603050405020304" pitchFamily="18" charset="0"/>
              </a:rPr>
              <a:t>жасында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ол</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бүкіл</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Түркістандағы</a:t>
            </a:r>
            <a:r>
              <a:rPr lang="ru-RU" altLang="ru-RU" sz="1600" dirty="0">
                <a:latin typeface="Times New Roman" panose="02020603050405020304" pitchFamily="18" charset="0"/>
                <a:cs typeface="Times New Roman" panose="02020603050405020304" pitchFamily="18" charset="0"/>
              </a:rPr>
              <a:t> </a:t>
            </a:r>
            <a:r>
              <a:rPr lang="kk-KZ" altLang="ru-RU" sz="1600" dirty="0">
                <a:latin typeface="Times New Roman" panose="02020603050405020304" pitchFamily="18" charset="0"/>
                <a:cs typeface="Times New Roman" panose="02020603050405020304" pitchFamily="18" charset="0"/>
              </a:rPr>
              <a:t>ұ</a:t>
            </a:r>
            <a:r>
              <a:rPr lang="ru-RU" altLang="ru-RU" sz="1600" dirty="0" err="1">
                <a:latin typeface="Times New Roman" panose="02020603050405020304" pitchFamily="18" charset="0"/>
                <a:cs typeface="Times New Roman" panose="02020603050405020304" pitchFamily="18" charset="0"/>
              </a:rPr>
              <a:t>лт-азатты</a:t>
            </a:r>
            <a:r>
              <a:rPr lang="kk-KZ" altLang="ru-RU" sz="1600" dirty="0">
                <a:latin typeface="Times New Roman" panose="02020603050405020304" pitchFamily="18" charset="0"/>
                <a:cs typeface="Times New Roman" panose="02020603050405020304" pitchFamily="18" charset="0"/>
              </a:rPr>
              <a:t>қ</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қозғалыстың</a:t>
            </a:r>
            <a:r>
              <a:rPr lang="ru-RU" altLang="ru-RU" sz="1600" dirty="0">
                <a:latin typeface="Times New Roman" panose="02020603050405020304" pitchFamily="18" charset="0"/>
                <a:cs typeface="Times New Roman" panose="02020603050405020304" pitchFamily="18" charset="0"/>
              </a:rPr>
              <a:t> бас-</a:t>
            </a:r>
            <a:r>
              <a:rPr lang="ru-RU" altLang="ru-RU" sz="1600" dirty="0" err="1">
                <a:latin typeface="Times New Roman" panose="02020603050405020304" pitchFamily="18" charset="0"/>
                <a:cs typeface="Times New Roman" panose="02020603050405020304" pitchFamily="18" charset="0"/>
              </a:rPr>
              <a:t>шыларының</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біріне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айналды</a:t>
            </a:r>
            <a:r>
              <a:rPr lang="ru-RU" altLang="ru-RU" sz="1600" dirty="0">
                <a:latin typeface="Times New Roman" panose="02020603050405020304" pitchFamily="18" charset="0"/>
                <a:cs typeface="Times New Roman" panose="02020603050405020304" pitchFamily="18" charset="0"/>
              </a:rPr>
              <a:t>.</a:t>
            </a:r>
            <a:r>
              <a:rPr lang="kk-KZ" altLang="ru-RU" sz="1600" dirty="0">
                <a:latin typeface="Times New Roman" panose="02020603050405020304" pitchFamily="18" charset="0"/>
                <a:cs typeface="Times New Roman" panose="02020603050405020304" pitchFamily="18" charset="0"/>
              </a:rPr>
              <a:t> Түркістан (Қокан) Республикасының құрылуымен қорғаныс министрі, үкімет төрағасының орынбасары, төрағасы қызметтерін атқарды.</a:t>
            </a:r>
            <a:endParaRPr lang="ru-RU" sz="1600" dirty="0"/>
          </a:p>
        </p:txBody>
      </p:sp>
    </p:spTree>
    <p:extLst>
      <p:ext uri="{BB962C8B-B14F-4D97-AF65-F5344CB8AC3E}">
        <p14:creationId xmlns:p14="http://schemas.microsoft.com/office/powerpoint/2010/main" val="3475848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46050"/>
            <a:ext cx="9553576"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443841"/>
            <a:ext cx="4104456" cy="5139869"/>
          </a:xfrm>
          <a:prstGeom prst="rect">
            <a:avLst/>
          </a:prstGeom>
        </p:spPr>
        <p:txBody>
          <a:bodyPr wrap="square">
            <a:spAutoFit/>
          </a:bodyPr>
          <a:lstStyle/>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2400" b="1" i="1" dirty="0" smtClean="0">
                <a:solidFill>
                  <a:srgbClr val="2C0CEA"/>
                </a:solidFill>
                <a:latin typeface="Times New Roman" panose="02020603050405020304" pitchFamily="18" charset="0"/>
                <a:cs typeface="Times New Roman" panose="02020603050405020304" pitchFamily="18" charset="0"/>
              </a:rPr>
              <a:t>   </a:t>
            </a:r>
            <a:r>
              <a:rPr lang="ru-RU" sz="2400" b="1" i="1" dirty="0" err="1" smtClean="0">
                <a:solidFill>
                  <a:srgbClr val="2C0CEA"/>
                </a:solidFill>
                <a:latin typeface="Times New Roman" panose="02020603050405020304" pitchFamily="18" charset="0"/>
                <a:cs typeface="Times New Roman" panose="02020603050405020304" pitchFamily="18" charset="0"/>
              </a:rPr>
              <a:t>Жақып</a:t>
            </a:r>
            <a:r>
              <a:rPr lang="ru-RU" sz="2400" b="1" i="1" dirty="0" smtClean="0">
                <a:solidFill>
                  <a:srgbClr val="2C0CEA"/>
                </a:solidFill>
                <a:latin typeface="Times New Roman" panose="02020603050405020304" pitchFamily="18" charset="0"/>
                <a:cs typeface="Times New Roman" panose="02020603050405020304" pitchFamily="18" charset="0"/>
              </a:rPr>
              <a:t> </a:t>
            </a:r>
            <a:r>
              <a:rPr lang="ru-RU" sz="2400" b="1" i="1" dirty="0" err="1">
                <a:solidFill>
                  <a:srgbClr val="2C0CEA"/>
                </a:solidFill>
                <a:latin typeface="Times New Roman" panose="02020603050405020304" pitchFamily="18" charset="0"/>
                <a:cs typeface="Times New Roman" panose="02020603050405020304" pitchFamily="18" charset="0"/>
              </a:rPr>
              <a:t>Ақбаев</a:t>
            </a:r>
            <a:r>
              <a:rPr lang="ru-RU" sz="2400" b="1" i="1" dirty="0">
                <a:solidFill>
                  <a:srgbClr val="2C0CEA"/>
                </a:solidFill>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зиялысы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күрескер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қайраткер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Алашорда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үкіметінің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мүшесі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заңгер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Құқықтану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магистрі</a:t>
            </a:r>
            <a:r>
              <a:rPr lang="ru-RU" sz="1600" i="1" dirty="0">
                <a:latin typeface="Times New Roman" panose="02020603050405020304" pitchFamily="18" charset="0"/>
                <a:cs typeface="Times New Roman" panose="02020603050405020304" pitchFamily="18" charset="0"/>
              </a:rPr>
              <a:t>, 1876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25 </a:t>
            </a:r>
            <a:r>
              <a:rPr lang="ru-RU" sz="1600" i="1" dirty="0" err="1">
                <a:latin typeface="Times New Roman" panose="02020603050405020304" pitchFamily="18" charset="0"/>
                <a:cs typeface="Times New Roman" panose="02020603050405020304" pitchFamily="18" charset="0"/>
              </a:rPr>
              <a:t>қазанда</a:t>
            </a:r>
            <a:r>
              <a:rPr lang="ru-RU" sz="1600" i="1" dirty="0">
                <a:latin typeface="Times New Roman" panose="02020603050405020304" pitchFamily="18" charset="0"/>
                <a:cs typeface="Times New Roman" panose="02020603050405020304" pitchFamily="18" charset="0"/>
              </a:rPr>
              <a:t> Семей </a:t>
            </a:r>
            <a:r>
              <a:rPr lang="ru-RU" sz="1600" i="1" dirty="0" err="1">
                <a:latin typeface="Times New Roman" panose="02020603050405020304" pitchFamily="18" charset="0"/>
                <a:cs typeface="Times New Roman" panose="02020603050405020304" pitchFamily="18" charset="0"/>
              </a:rPr>
              <a:t>облысы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Қарқаралы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уезі</a:t>
            </a:r>
            <a:r>
              <a:rPr lang="ru-RU" sz="1600" i="1" dirty="0">
                <a:latin typeface="Times New Roman" panose="02020603050405020304" pitchFamily="18" charset="0"/>
                <a:cs typeface="Times New Roman" panose="02020603050405020304" pitchFamily="18" charset="0"/>
              </a:rPr>
              <a:t>, №3 </a:t>
            </a:r>
            <a:r>
              <a:rPr lang="ru-RU" sz="1600" i="1" dirty="0" err="1">
                <a:latin typeface="Times New Roman" panose="02020603050405020304" pitchFamily="18" charset="0"/>
                <a:cs typeface="Times New Roman" panose="02020603050405020304" pitchFamily="18" charset="0"/>
              </a:rPr>
              <a:t>ауы¬лының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Төңіректас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деген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жерінде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дәулетті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отбасында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туған</a:t>
            </a:r>
            <a:r>
              <a:rPr lang="ru-RU" sz="1600" i="1" dirty="0">
                <a:latin typeface="Times New Roman" panose="02020603050405020304" pitchFamily="18" charset="0"/>
                <a:cs typeface="Times New Roman" panose="02020603050405020304" pitchFamily="18" charset="0"/>
              </a:rPr>
              <a:t>. 1886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Қарқаралы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қаласындағы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интернатында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оқып</a:t>
            </a:r>
            <a:r>
              <a:rPr lang="ru-RU" sz="1600" i="1" dirty="0">
                <a:latin typeface="Times New Roman" panose="02020603050405020304" pitchFamily="18" charset="0"/>
                <a:cs typeface="Times New Roman" panose="02020603050405020304" pitchFamily="18" charset="0"/>
              </a:rPr>
              <a:t>, 1889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Омбы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гимназиясына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түсіп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онда</a:t>
            </a:r>
            <a:r>
              <a:rPr lang="ru-RU" sz="1600" i="1" dirty="0">
                <a:latin typeface="Times New Roman" panose="02020603050405020304" pitchFamily="18" charset="0"/>
                <a:cs typeface="Times New Roman" panose="02020603050405020304" pitchFamily="18" charset="0"/>
              </a:rPr>
              <a:t> 7 </a:t>
            </a:r>
            <a:r>
              <a:rPr lang="ru-RU" sz="1600" i="1" dirty="0" err="1">
                <a:latin typeface="Times New Roman" panose="02020603050405020304" pitchFamily="18" charset="0"/>
                <a:cs typeface="Times New Roman" panose="02020603050405020304" pitchFamily="18" charset="0"/>
              </a:rPr>
              <a:t>жыл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онан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кейін</a:t>
            </a:r>
            <a:r>
              <a:rPr lang="ru-RU" sz="1600" i="1" dirty="0">
                <a:latin typeface="Times New Roman" panose="02020603050405020304" pitchFamily="18" charset="0"/>
                <a:cs typeface="Times New Roman" panose="02020603050405020304" pitchFamily="18" charset="0"/>
              </a:rPr>
              <a:t> Томск </a:t>
            </a:r>
            <a:r>
              <a:rPr lang="ru-RU" sz="1600" i="1" dirty="0" err="1">
                <a:latin typeface="Times New Roman" panose="02020603050405020304" pitchFamily="18" charset="0"/>
                <a:cs typeface="Times New Roman" panose="02020603050405020304" pitchFamily="18" charset="0"/>
              </a:rPr>
              <a:t>гимназиясына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ауысып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жыл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оқып</a:t>
            </a:r>
            <a:r>
              <a:rPr lang="ru-RU" sz="1600" i="1" dirty="0">
                <a:latin typeface="Times New Roman" panose="02020603050405020304" pitchFamily="18" charset="0"/>
                <a:cs typeface="Times New Roman" panose="02020603050405020304" pitchFamily="18" charset="0"/>
              </a:rPr>
              <a:t>, 1893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бітіріп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шығады</a:t>
            </a:r>
            <a:r>
              <a:rPr lang="ru-RU" sz="1600" i="1" dirty="0">
                <a:latin typeface="Times New Roman" panose="02020603050405020304" pitchFamily="18" charset="0"/>
                <a:cs typeface="Times New Roman" panose="02020603050405020304" pitchFamily="18" charset="0"/>
              </a:rPr>
              <a:t> да, Санкт-Петербург </a:t>
            </a:r>
            <a:r>
              <a:rPr lang="ru-RU" sz="1600" i="1" dirty="0" err="1">
                <a:latin typeface="Times New Roman" panose="02020603050405020304" pitchFamily="18" charset="0"/>
                <a:cs typeface="Times New Roman" panose="02020603050405020304" pitchFamily="18" charset="0"/>
              </a:rPr>
              <a:t>университетінің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заң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факультетіне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түседі</a:t>
            </a:r>
            <a:r>
              <a:rPr lang="ru-RU" sz="1600" i="1" dirty="0">
                <a:latin typeface="Times New Roman" panose="02020603050405020304" pitchFamily="18" charset="0"/>
                <a:cs typeface="Times New Roman" panose="02020603050405020304" pitchFamily="18" charset="0"/>
              </a:rPr>
              <a:t>. 1903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endParaRPr lang="ru-RU" sz="1600" i="1"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1-дәрежелі </a:t>
            </a:r>
            <a:r>
              <a:rPr lang="ru-RU" sz="1600" i="1" dirty="0" err="1">
                <a:latin typeface="Times New Roman" panose="02020603050405020304" pitchFamily="18" charset="0"/>
                <a:cs typeface="Times New Roman" panose="02020603050405020304" pitchFamily="18" charset="0"/>
              </a:rPr>
              <a:t>дипломмен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бітіріп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шығады</a:t>
            </a:r>
            <a:r>
              <a:rPr lang="ru-RU" sz="1600" i="1" dirty="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4788024" y="-243407"/>
            <a:ext cx="4355976" cy="8248412"/>
          </a:xfrm>
          <a:prstGeom prst="rect">
            <a:avLst/>
          </a:prstGeom>
        </p:spPr>
        <p:txBody>
          <a:bodyPr wrap="square">
            <a:spAutoFit/>
          </a:bodyPr>
          <a:lstStyle/>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1917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партиясын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Алашорда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үкіметін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ұйымдастырушы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қайраткерлердің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қатарында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болды</a:t>
            </a:r>
            <a:r>
              <a:rPr lang="ru-RU" sz="1600" i="1" dirty="0">
                <a:latin typeface="Times New Roman" panose="02020603050405020304" pitchFamily="18" charset="0"/>
                <a:cs typeface="Times New Roman" panose="02020603050405020304" pitchFamily="18" charset="0"/>
              </a:rPr>
              <a:t>. Осы </a:t>
            </a:r>
            <a:r>
              <a:rPr lang="ru-RU" sz="1600" i="1" dirty="0" err="1">
                <a:latin typeface="Times New Roman" panose="02020603050405020304" pitchFamily="18" charset="0"/>
                <a:cs typeface="Times New Roman" panose="02020603050405020304" pitchFamily="18" charset="0"/>
              </a:rPr>
              <a:t>жылдың</a:t>
            </a:r>
            <a:r>
              <a:rPr lang="ru-RU" sz="1600" i="1" dirty="0">
                <a:latin typeface="Times New Roman" panose="02020603050405020304" pitchFamily="18" charset="0"/>
                <a:cs typeface="Times New Roman" panose="02020603050405020304" pitchFamily="18" charset="0"/>
              </a:rPr>
              <a:t> 21-28 </a:t>
            </a:r>
            <a:r>
              <a:rPr lang="ru-RU" sz="1600" i="1" dirty="0" err="1">
                <a:latin typeface="Times New Roman" panose="02020603050405020304" pitchFamily="18" charset="0"/>
                <a:cs typeface="Times New Roman" panose="02020603050405020304" pitchFamily="18" charset="0"/>
              </a:rPr>
              <a:t>шілдесінде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Орынборда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өткен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Бүкілқазақтық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съезге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қатысып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басшы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құрамында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болады</a:t>
            </a:r>
            <a:r>
              <a:rPr lang="ru-RU" sz="1600" i="1" dirty="0">
                <a:latin typeface="Times New Roman" panose="02020603050405020304" pitchFamily="18" charset="0"/>
                <a:cs typeface="Times New Roman" panose="02020603050405020304" pitchFamily="18" charset="0"/>
              </a:rPr>
              <a:t>. 5-13 </a:t>
            </a:r>
            <a:r>
              <a:rPr lang="ru-RU" sz="1600" i="1" dirty="0" err="1">
                <a:latin typeface="Times New Roman" panose="02020603050405020304" pitchFamily="18" charset="0"/>
                <a:cs typeface="Times New Roman" panose="02020603050405020304" pitchFamily="18" charset="0"/>
              </a:rPr>
              <a:t>желтоқсанда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өткен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Орынбордағы</a:t>
            </a:r>
            <a:r>
              <a:rPr lang="ru-RU" sz="1600" i="1" dirty="0">
                <a:latin typeface="Times New Roman" panose="02020603050405020304" pitchFamily="18" charset="0"/>
                <a:cs typeface="Times New Roman" panose="02020603050405020304" pitchFamily="18" charset="0"/>
              </a:rPr>
              <a:t> 2-бүкілқазақ </a:t>
            </a:r>
            <a:r>
              <a:rPr lang="ru-RU" sz="1600" i="1" dirty="0" err="1">
                <a:latin typeface="Times New Roman" panose="02020603050405020304" pitchFamily="18" charset="0"/>
                <a:cs typeface="Times New Roman" panose="02020603050405020304" pitchFamily="18" charset="0"/>
              </a:rPr>
              <a:t>съезінде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Алашорда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үкіметінің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мүшелігіне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еніп</a:t>
            </a:r>
            <a:r>
              <a:rPr lang="ru-RU" sz="1600" i="1" dirty="0">
                <a:latin typeface="Times New Roman" panose="02020603050405020304" pitchFamily="18" charset="0"/>
                <a:cs typeface="Times New Roman" panose="02020603050405020304" pitchFamily="18" charset="0"/>
              </a:rPr>
              <a:t>, съезде 26,5 </a:t>
            </a:r>
            <a:r>
              <a:rPr lang="ru-RU" sz="1600" i="1" dirty="0" err="1">
                <a:latin typeface="Times New Roman" panose="02020603050405020304" pitchFamily="18" charset="0"/>
                <a:cs typeface="Times New Roman" panose="02020603050405020304" pitchFamily="18" charset="0"/>
              </a:rPr>
              <a:t>мың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адамнан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құралған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тұрақты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әскер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идеясын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көтереді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Сондай-ақ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полкін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құруға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басшылық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жасайды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олардың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екеуі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Семейде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үшіншісі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Торғайда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орналасады</a:t>
            </a:r>
            <a:r>
              <a:rPr lang="ru-RU" sz="1600" i="1" dirty="0" smtClean="0">
                <a:latin typeface="Times New Roman" panose="02020603050405020304" pitchFamily="18" charset="0"/>
                <a:cs typeface="Times New Roman" panose="02020603050405020304" pitchFamily="18" charset="0"/>
              </a:rPr>
              <a:t>.</a:t>
            </a:r>
          </a:p>
          <a:p>
            <a:r>
              <a:rPr lang="ru-RU" sz="1600" i="1" dirty="0" err="1" smtClean="0">
                <a:latin typeface="Times New Roman" panose="02020603050405020304" pitchFamily="18" charset="0"/>
                <a:cs typeface="Times New Roman" panose="02020603050405020304" pitchFamily="18" charset="0"/>
              </a:rPr>
              <a:t>Алаш</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қайраткерлерімен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үндесіп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пікірлесе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жүріп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қазақтың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әдет-ғұрып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заңдары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отбасы-неке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құқығы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туралы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зерттеулер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жүргізеді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түрлі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баспасөз</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беттерінде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публицистикалық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мақалалар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жариялайды</a:t>
            </a:r>
            <a:r>
              <a:rPr lang="ru-RU" sz="1600" i="1" dirty="0">
                <a:latin typeface="Times New Roman" panose="02020603050405020304" pitchFamily="18" charset="0"/>
                <a:cs typeface="Times New Roman" panose="02020603050405020304" pitchFamily="18" charset="0"/>
              </a:rPr>
              <a:t>. 1909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Абай </a:t>
            </a:r>
            <a:r>
              <a:rPr lang="ru-RU" sz="1600" i="1" dirty="0" err="1">
                <a:latin typeface="Times New Roman" panose="02020603050405020304" pitchFamily="18" charset="0"/>
                <a:cs typeface="Times New Roman" panose="02020603050405020304" pitchFamily="18" charset="0"/>
              </a:rPr>
              <a:t>Құнанбаевтің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өлеңдерін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петербург</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қаласында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жинақ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басылып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шығуына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қолқабыс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жасайды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өз</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еңбектерін</a:t>
            </a:r>
            <a:r>
              <a:rPr lang="ru-RU" sz="1600" i="1" dirty="0">
                <a:latin typeface="Times New Roman" panose="02020603050405020304" pitchFamily="18" charset="0"/>
                <a:cs typeface="Times New Roman" panose="02020603050405020304" pitchFamily="18" charset="0"/>
              </a:rPr>
              <a:t> Абай </a:t>
            </a:r>
            <a:r>
              <a:rPr lang="ru-RU" sz="1600" i="1" dirty="0" err="1">
                <a:latin typeface="Times New Roman" panose="02020603050405020304" pitchFamily="18" charset="0"/>
                <a:cs typeface="Times New Roman" panose="02020603050405020304" pitchFamily="18" charset="0"/>
              </a:rPr>
              <a:t>қарасөздерімен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үндестіреді</a:t>
            </a:r>
            <a:r>
              <a:rPr lang="ru-RU" sz="1600" i="1" dirty="0">
                <a:latin typeface="Times New Roman" panose="02020603050405020304" pitchFamily="18" charset="0"/>
                <a:cs typeface="Times New Roman" panose="02020603050405020304" pitchFamily="18" charset="0"/>
              </a:rPr>
              <a:t>. 1907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Қазақстандағы</a:t>
            </a:r>
            <a:r>
              <a:rPr lang="ru-RU" sz="1600" i="1" dirty="0">
                <a:latin typeface="Times New Roman" panose="02020603050405020304" pitchFamily="18" charset="0"/>
                <a:cs typeface="Times New Roman" panose="02020603050405020304" pitchFamily="18" charset="0"/>
              </a:rPr>
              <a:t> семья-</a:t>
            </a:r>
            <a:r>
              <a:rPr lang="ru-RU" sz="1600" i="1" dirty="0" err="1">
                <a:latin typeface="Times New Roman" panose="02020603050405020304" pitchFamily="18" charset="0"/>
                <a:cs typeface="Times New Roman" panose="02020603050405020304" pitchFamily="18" charset="0"/>
              </a:rPr>
              <a:t>неке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қатынастары</a:t>
            </a:r>
            <a:r>
              <a:rPr lang="ru-RU" sz="1600" i="1" dirty="0">
                <a:latin typeface="Times New Roman" panose="02020603050405020304" pitchFamily="18" charset="0"/>
                <a:cs typeface="Times New Roman" panose="02020603050405020304" pitchFamily="18" charset="0"/>
              </a:rPr>
              <a:t>», 1927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Қазақтың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шығу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тегі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туралы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жазады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бұлардан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бөлек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басқа</a:t>
            </a:r>
            <a:r>
              <a:rPr lang="ru-RU" sz="1600" i="1" dirty="0">
                <a:latin typeface="Times New Roman" panose="02020603050405020304" pitchFamily="18" charset="0"/>
                <a:cs typeface="Times New Roman" panose="02020603050405020304" pitchFamily="18" charset="0"/>
              </a:rPr>
              <a:t> да </a:t>
            </a:r>
            <a:r>
              <a:rPr lang="ru-RU" sz="1600" i="1" dirty="0" err="1">
                <a:latin typeface="Times New Roman" panose="02020603050405020304" pitchFamily="18" charset="0"/>
                <a:cs typeface="Times New Roman" panose="02020603050405020304" pitchFamily="18" charset="0"/>
              </a:rPr>
              <a:t>көптеген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еңбектердің</a:t>
            </a:r>
            <a:r>
              <a:rPr lang="ru-RU" sz="1600" i="1" dirty="0">
                <a:latin typeface="Times New Roman" panose="02020603050405020304" pitchFamily="18" charset="0"/>
                <a:cs typeface="Times New Roman" panose="02020603050405020304" pitchFamily="18" charset="0"/>
              </a:rPr>
              <a:t> авторы</a:t>
            </a:r>
            <a:r>
              <a:rPr lang="ru-RU" sz="1600" i="1" dirty="0" smtClean="0">
                <a:latin typeface="Times New Roman" panose="02020603050405020304" pitchFamily="18" charset="0"/>
                <a:cs typeface="Times New Roman" panose="02020603050405020304" pitchFamily="18" charset="0"/>
              </a:rPr>
              <a:t>.</a:t>
            </a:r>
          </a:p>
          <a:p>
            <a:endParaRPr lang="kk-KZ" sz="1600" i="1" dirty="0">
              <a:latin typeface="Times New Roman" panose="02020603050405020304" pitchFamily="18" charset="0"/>
              <a:cs typeface="Times New Roman" panose="02020603050405020304" pitchFamily="18" charset="0"/>
            </a:endParaRPr>
          </a:p>
          <a:p>
            <a:endParaRPr lang="kk-KZ" sz="1600" i="1" dirty="0" smtClean="0">
              <a:latin typeface="Times New Roman" panose="02020603050405020304" pitchFamily="18" charset="0"/>
              <a:cs typeface="Times New Roman" panose="02020603050405020304" pitchFamily="18" charset="0"/>
            </a:endParaRPr>
          </a:p>
          <a:p>
            <a:endParaRPr lang="kk-KZ" sz="1600" i="1" dirty="0">
              <a:latin typeface="Times New Roman" panose="02020603050405020304" pitchFamily="18" charset="0"/>
              <a:cs typeface="Times New Roman" panose="02020603050405020304" pitchFamily="18" charset="0"/>
            </a:endParaRPr>
          </a:p>
          <a:p>
            <a:endParaRPr lang="kk-KZ" sz="1600" i="1" dirty="0" smtClean="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p:txBody>
      </p:sp>
      <p:pic>
        <p:nvPicPr>
          <p:cNvPr id="6146" name="Picture 2" descr="http://s020.radikal.ru/i704/1511/86/adeac781c3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9653"/>
            <a:ext cx="1980861" cy="2699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7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s://encrypted-tbn3.gstatic.com/images?q=tbn:ANd9GcTqKaZ-ZIg9s7dryr-PCtPc1wGOqW0uGzsAPmVIJR91gg0eBX4V2A"/>
          <p:cNvPicPr>
            <a:picLocks noChangeAspect="1" noChangeArrowheads="1"/>
          </p:cNvPicPr>
          <p:nvPr/>
        </p:nvPicPr>
        <p:blipFill>
          <a:blip r:embed="rId2" cstate="print"/>
          <a:srcRect/>
          <a:stretch>
            <a:fillRect/>
          </a:stretch>
        </p:blipFill>
        <p:spPr bwMode="auto">
          <a:xfrm>
            <a:off x="-180529" y="-135396"/>
            <a:ext cx="9553061" cy="7164796"/>
          </a:xfrm>
          <a:prstGeom prst="rect">
            <a:avLst/>
          </a:prstGeom>
          <a:ln>
            <a:noFill/>
          </a:ln>
          <a:effectLst>
            <a:softEdge rad="112500"/>
          </a:effectLst>
        </p:spPr>
      </p:pic>
      <p:sp>
        <p:nvSpPr>
          <p:cNvPr id="5" name="Прямоугольник 4"/>
          <p:cNvSpPr/>
          <p:nvPr/>
        </p:nvSpPr>
        <p:spPr>
          <a:xfrm>
            <a:off x="251520" y="404664"/>
            <a:ext cx="4344481" cy="6432530"/>
          </a:xfrm>
          <a:prstGeom prst="rect">
            <a:avLst/>
          </a:prstGeom>
        </p:spPr>
        <p:txBody>
          <a:bodyPr wrap="square">
            <a:spAutoFit/>
          </a:bodyPr>
          <a:lstStyle/>
          <a:p>
            <a:endParaRPr lang="ru-RU" sz="1600" dirty="0" smtClean="0"/>
          </a:p>
          <a:p>
            <a:endParaRPr lang="ru-RU" sz="1600" dirty="0"/>
          </a:p>
          <a:p>
            <a:endParaRPr lang="ru-RU" sz="1600" dirty="0" smtClean="0"/>
          </a:p>
          <a:p>
            <a:endParaRPr lang="ru-RU" sz="1600" dirty="0"/>
          </a:p>
          <a:p>
            <a:pPr algn="ctr"/>
            <a:endParaRPr lang="ru-RU" sz="2000" b="1" i="1" dirty="0">
              <a:solidFill>
                <a:srgbClr val="2C0CEA"/>
              </a:solidFill>
              <a:latin typeface="Times New Roman" panose="02020603050405020304" pitchFamily="18" charset="0"/>
              <a:cs typeface="Times New Roman" panose="02020603050405020304" pitchFamily="18" charset="0"/>
            </a:endParaRPr>
          </a:p>
          <a:p>
            <a:pPr algn="ctr"/>
            <a:r>
              <a:rPr lang="ru-RU" sz="2000" b="1" i="1" dirty="0" err="1" smtClean="0">
                <a:solidFill>
                  <a:srgbClr val="2C0CEA"/>
                </a:solidFill>
                <a:latin typeface="Times New Roman" panose="02020603050405020304" pitchFamily="18" charset="0"/>
                <a:cs typeface="Times New Roman" panose="02020603050405020304" pitchFamily="18" charset="0"/>
              </a:rPr>
              <a:t>Мұхаметжан</a:t>
            </a:r>
            <a:r>
              <a:rPr lang="ru-RU" sz="2000" b="1" i="1" dirty="0" smtClean="0">
                <a:solidFill>
                  <a:srgbClr val="2C0CEA"/>
                </a:solidFill>
                <a:latin typeface="Times New Roman" panose="02020603050405020304" pitchFamily="18" charset="0"/>
                <a:cs typeface="Times New Roman" panose="02020603050405020304" pitchFamily="18" charset="0"/>
              </a:rPr>
              <a:t> </a:t>
            </a:r>
            <a:r>
              <a:rPr lang="ru-RU" sz="2000" b="1" i="1" dirty="0" err="1" smtClean="0">
                <a:solidFill>
                  <a:srgbClr val="2C0CEA"/>
                </a:solidFill>
                <a:latin typeface="Times New Roman" panose="02020603050405020304" pitchFamily="18" charset="0"/>
                <a:cs typeface="Times New Roman" panose="02020603050405020304" pitchFamily="18" charset="0"/>
              </a:rPr>
              <a:t>Тынышбаев</a:t>
            </a:r>
            <a:endParaRPr lang="ru-RU" sz="2000" b="1" i="1" dirty="0" smtClean="0">
              <a:solidFill>
                <a:srgbClr val="2C0CEA"/>
              </a:solidFill>
              <a:latin typeface="Times New Roman" panose="02020603050405020304" pitchFamily="18" charset="0"/>
              <a:cs typeface="Times New Roman" panose="02020603050405020304" pitchFamily="18" charset="0"/>
            </a:endParaRPr>
          </a:p>
          <a:p>
            <a:pPr algn="ctr"/>
            <a:r>
              <a:rPr lang="ru-RU" sz="2000" b="1" i="1" dirty="0" smtClean="0">
                <a:solidFill>
                  <a:srgbClr val="2C0CEA"/>
                </a:solidFill>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1879-1838) - XX </a:t>
            </a:r>
            <a:r>
              <a:rPr lang="ru-RU" sz="1600" i="1" dirty="0" err="1">
                <a:latin typeface="Times New Roman" panose="02020603050405020304" pitchFamily="18" charset="0"/>
                <a:cs typeface="Times New Roman" panose="02020603050405020304" pitchFamily="18" charset="0"/>
              </a:rPr>
              <a:t>ғасыр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басындағы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ұлт-азаттық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қозғалысы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жетекшілерінің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қайраткері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тұңғыш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кәсіби-техникалық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маман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тарихшы-ғалым</a:t>
            </a:r>
            <a:r>
              <a:rPr lang="ru-RU" sz="1600" i="1" dirty="0">
                <a:latin typeface="Times New Roman" panose="02020603050405020304" pitchFamily="18" charset="0"/>
                <a:cs typeface="Times New Roman" panose="02020603050405020304" pitchFamily="18" charset="0"/>
              </a:rPr>
              <a:t>. Верный </a:t>
            </a:r>
            <a:r>
              <a:rPr lang="ru-RU" sz="1600" i="1" dirty="0" err="1">
                <a:latin typeface="Times New Roman" panose="02020603050405020304" pitchFamily="18" charset="0"/>
                <a:cs typeface="Times New Roman" panose="02020603050405020304" pitchFamily="18" charset="0"/>
              </a:rPr>
              <a:t>қаласындағы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гимназияны</a:t>
            </a:r>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 алтын </a:t>
            </a:r>
            <a:r>
              <a:rPr lang="ru-RU" sz="1600" i="1" dirty="0" err="1">
                <a:latin typeface="Times New Roman" panose="02020603050405020304" pitchFamily="18" charset="0"/>
                <a:cs typeface="Times New Roman" panose="02020603050405020304" pitchFamily="18" charset="0"/>
              </a:rPr>
              <a:t>медальмен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бітірген</a:t>
            </a:r>
            <a:r>
              <a:rPr lang="ru-RU" sz="1600" i="1" dirty="0">
                <a:latin typeface="Times New Roman" panose="02020603050405020304" pitchFamily="18" charset="0"/>
                <a:cs typeface="Times New Roman" panose="02020603050405020304" pitchFamily="18" charset="0"/>
              </a:rPr>
              <a:t> (1900) </a:t>
            </a:r>
            <a:r>
              <a:rPr lang="ru-RU" sz="1600" i="1" dirty="0" err="1">
                <a:latin typeface="Times New Roman" panose="02020603050405020304" pitchFamily="18" charset="0"/>
                <a:cs typeface="Times New Roman" panose="02020603050405020304" pitchFamily="18" charset="0"/>
              </a:rPr>
              <a:t>соң</a:t>
            </a:r>
            <a:r>
              <a:rPr lang="ru-RU" sz="1600" i="1" dirty="0">
                <a:latin typeface="Times New Roman" panose="02020603050405020304" pitchFamily="18" charset="0"/>
                <a:cs typeface="Times New Roman" panose="02020603050405020304" pitchFamily="18" charset="0"/>
              </a:rPr>
              <a:t>, Санкт-</a:t>
            </a:r>
            <a:r>
              <a:rPr lang="ru-RU" sz="1600" i="1" dirty="0" err="1">
                <a:latin typeface="Times New Roman" panose="02020603050405020304" pitchFamily="18" charset="0"/>
                <a:cs typeface="Times New Roman" panose="02020603050405020304" pitchFamily="18" charset="0"/>
              </a:rPr>
              <a:t>Петербургтегі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Императорлық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қатынас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жолдары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инженерлері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институтына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түседі</a:t>
            </a:r>
            <a:r>
              <a:rPr lang="ru-RU" sz="1600" i="1" dirty="0">
                <a:latin typeface="Times New Roman" panose="02020603050405020304" pitchFamily="18" charset="0"/>
                <a:cs typeface="Times New Roman" panose="02020603050405020304" pitchFamily="18" charset="0"/>
              </a:rPr>
              <a:t>. Оны 1906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үздік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бітірген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жүрген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жылдарында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саяси</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өмірге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белсене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қатысып</a:t>
            </a:r>
            <a:r>
              <a:rPr lang="ru-RU" sz="1600" i="1" dirty="0">
                <a:latin typeface="Times New Roman" panose="02020603050405020304" pitchFamily="18" charset="0"/>
                <a:cs typeface="Times New Roman" panose="02020603050405020304" pitchFamily="18" charset="0"/>
              </a:rPr>
              <a:t>, социалист-</a:t>
            </a:r>
            <a:r>
              <a:rPr lang="ru-RU" sz="1600" i="1" dirty="0" err="1">
                <a:latin typeface="Times New Roman" panose="02020603050405020304" pitchFamily="18" charset="0"/>
                <a:cs typeface="Times New Roman" panose="02020603050405020304" pitchFamily="18" charset="0"/>
              </a:rPr>
              <a:t>революционерлер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партиясына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кірді</a:t>
            </a:r>
            <a:r>
              <a:rPr lang="ru-RU" sz="1600" i="1" dirty="0">
                <a:latin typeface="Times New Roman" panose="02020603050405020304" pitchFamily="18" charset="0"/>
                <a:cs typeface="Times New Roman" panose="02020603050405020304" pitchFamily="18" charset="0"/>
              </a:rPr>
              <a:t>. «Сын Отечества», «Речь», «Радикал», «Русский Туркестан» </a:t>
            </a:r>
            <a:r>
              <a:rPr lang="ru-RU" sz="1600" i="1" dirty="0" err="1">
                <a:latin typeface="Times New Roman" panose="02020603050405020304" pitchFamily="18" charset="0"/>
                <a:cs typeface="Times New Roman" panose="02020603050405020304" pitchFamily="18" charset="0"/>
              </a:rPr>
              <a:t>тәрізді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либералдық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радикалдық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басылымдармен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байланыс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жасады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Екінші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Мемлекеттік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Думанын</a:t>
            </a:r>
            <a:r>
              <a:rPr lang="ru-RU" sz="1600" i="1" dirty="0">
                <a:latin typeface="Times New Roman" panose="02020603050405020304" pitchFamily="18" charset="0"/>
                <a:cs typeface="Times New Roman" panose="02020603050405020304" pitchFamily="18" charset="0"/>
              </a:rPr>
              <a:t> депутаты, </a:t>
            </a:r>
            <a:r>
              <a:rPr lang="ru-RU" sz="1600" i="1" dirty="0" err="1">
                <a:latin typeface="Times New Roman" panose="02020603050405020304" pitchFamily="18" charset="0"/>
                <a:cs typeface="Times New Roman" panose="02020603050405020304" pitchFamily="18" charset="0"/>
              </a:rPr>
              <a:t>оның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мұсылман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фракциясының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мүшесі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Қатынас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жолдары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инженері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ретінде</a:t>
            </a:r>
            <a:r>
              <a:rPr lang="ru-RU" sz="1600" i="1" dirty="0">
                <a:latin typeface="Times New Roman" panose="02020603050405020304" pitchFamily="18" charset="0"/>
                <a:cs typeface="Times New Roman" panose="02020603050405020304" pitchFamily="18" charset="0"/>
              </a:rPr>
              <a:t> М. </a:t>
            </a:r>
            <a:r>
              <a:rPr lang="ru-RU" sz="1600" i="1" dirty="0" err="1">
                <a:latin typeface="Times New Roman" panose="02020603050405020304" pitchFamily="18" charset="0"/>
                <a:cs typeface="Times New Roman" panose="02020603050405020304" pitchFamily="18" charset="0"/>
              </a:rPr>
              <a:t>Тынышбаев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Түркісіб</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құрылысын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жобалау</a:t>
            </a:r>
            <a:r>
              <a:rPr lang="ru-RU" sz="1600" i="1" dirty="0">
                <a:latin typeface="Times New Roman" panose="02020603050405020304" pitchFamily="18" charset="0"/>
                <a:cs typeface="Times New Roman" panose="02020603050405020304" pitchFamily="18" charset="0"/>
              </a:rPr>
              <a:t> мен </a:t>
            </a:r>
            <a:r>
              <a:rPr lang="ru-RU" sz="1600" i="1" dirty="0" err="1">
                <a:latin typeface="Times New Roman" panose="02020603050405020304" pitchFamily="18" charset="0"/>
                <a:cs typeface="Times New Roman" panose="02020603050405020304" pitchFamily="18" charset="0"/>
              </a:rPr>
              <a:t>жүргізуге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белсене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қатысты</a:t>
            </a:r>
            <a:r>
              <a:rPr lang="ru-RU" sz="1600" i="1" dirty="0">
                <a:latin typeface="Times New Roman" panose="02020603050405020304" pitchFamily="18" charset="0"/>
                <a:cs typeface="Times New Roman" panose="02020603050405020304" pitchFamily="18" charset="0"/>
              </a:rPr>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58" y="188640"/>
            <a:ext cx="137537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788024" y="-1880145"/>
            <a:ext cx="4176464" cy="8987076"/>
          </a:xfrm>
          <a:prstGeom prst="rect">
            <a:avLst/>
          </a:prstGeom>
        </p:spPr>
        <p:txBody>
          <a:bodyPr wrap="square">
            <a:spAutoFit/>
          </a:bodyPr>
          <a:lstStyle/>
          <a:p>
            <a:endParaRPr lang="ru-RU" i="1" dirty="0" smtClean="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smtClean="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мемлекеттілігін</a:t>
            </a:r>
            <a:r>
              <a:rPr lang="ru-RU" sz="1600" i="1" dirty="0">
                <a:latin typeface="Times New Roman" panose="02020603050405020304" pitchFamily="18" charset="0"/>
                <a:cs typeface="Times New Roman" panose="02020603050405020304" pitchFamily="18" charset="0"/>
              </a:rPr>
              <a:t> 1917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желтоқсанда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автономиясын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жариялау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арқылы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қайта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жаңғыртуға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жеткізді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үкіметінің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яғни</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Алашорданың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құрамына</a:t>
            </a:r>
            <a:r>
              <a:rPr lang="ru-RU" sz="1600" i="1" dirty="0">
                <a:latin typeface="Times New Roman" panose="02020603050405020304" pitchFamily="18" charset="0"/>
                <a:cs typeface="Times New Roman" panose="02020603050405020304" pitchFamily="18" charset="0"/>
              </a:rPr>
              <a:t> М. </a:t>
            </a:r>
            <a:r>
              <a:rPr lang="ru-RU" sz="1600" i="1" dirty="0" err="1">
                <a:latin typeface="Times New Roman" panose="02020603050405020304" pitchFamily="18" charset="0"/>
                <a:cs typeface="Times New Roman" panose="02020603050405020304" pitchFamily="18" charset="0"/>
              </a:rPr>
              <a:t>Тынышбаев</a:t>
            </a:r>
            <a:r>
              <a:rPr lang="ru-RU" sz="1600" i="1" dirty="0">
                <a:latin typeface="Times New Roman" panose="02020603050405020304" pitchFamily="18" charset="0"/>
                <a:cs typeface="Times New Roman" panose="02020603050405020304" pitchFamily="18" charset="0"/>
              </a:rPr>
              <a:t> та </a:t>
            </a:r>
            <a:r>
              <a:rPr lang="ru-RU" sz="1600" i="1" dirty="0" err="1" smtClean="0">
                <a:latin typeface="Times New Roman" panose="02020603050405020304" pitchFamily="18" charset="0"/>
                <a:cs typeface="Times New Roman" panose="02020603050405020304" pitchFamily="18" charset="0"/>
              </a:rPr>
              <a:t>кірді.Уакытша</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үкіметтің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Түркістан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комитетінің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мүшесі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Сонымен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мезгілде</a:t>
            </a:r>
            <a:r>
              <a:rPr lang="ru-RU" sz="1600" i="1" dirty="0">
                <a:latin typeface="Times New Roman" panose="02020603050405020304" pitchFamily="18" charset="0"/>
                <a:cs typeface="Times New Roman" panose="02020603050405020304" pitchFamily="18" charset="0"/>
              </a:rPr>
              <a:t> М. </a:t>
            </a:r>
            <a:r>
              <a:rPr lang="ru-RU" sz="1600" i="1" dirty="0" err="1">
                <a:latin typeface="Times New Roman" panose="02020603050405020304" pitchFamily="18" charset="0"/>
                <a:cs typeface="Times New Roman" panose="02020603050405020304" pitchFamily="18" charset="0"/>
              </a:rPr>
              <a:t>Тынышбаев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Жетісу</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обл-ғы</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Уақытша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үкіметтің</a:t>
            </a:r>
            <a:r>
              <a:rPr lang="ru-RU" sz="1600" i="1" dirty="0">
                <a:latin typeface="Times New Roman" panose="02020603050405020304" pitchFamily="18" charset="0"/>
                <a:cs typeface="Times New Roman" panose="02020603050405020304" pitchFamily="18" charset="0"/>
              </a:rPr>
              <a:t> комиссары </a:t>
            </a:r>
            <a:r>
              <a:rPr lang="ru-RU" sz="1600" i="1" dirty="0" err="1">
                <a:latin typeface="Times New Roman" panose="02020603050405020304" pitchFamily="18" charset="0"/>
                <a:cs typeface="Times New Roman" panose="02020603050405020304" pitchFamily="18" charset="0"/>
              </a:rPr>
              <a:t>болып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тағайындалды</a:t>
            </a:r>
            <a:r>
              <a:rPr lang="ru-RU" sz="1600" i="1" dirty="0">
                <a:latin typeface="Times New Roman" panose="02020603050405020304" pitchFamily="18" charset="0"/>
                <a:cs typeface="Times New Roman" panose="02020603050405020304" pitchFamily="18" charset="0"/>
              </a:rPr>
              <a:t>. Осы </a:t>
            </a:r>
            <a:r>
              <a:rPr lang="ru-RU" sz="1600" i="1" dirty="0" err="1">
                <a:latin typeface="Times New Roman" panose="02020603050405020304" pitchFamily="18" charset="0"/>
                <a:cs typeface="Times New Roman" panose="02020603050405020304" pitchFamily="18" charset="0"/>
              </a:rPr>
              <a:t>қызметтерді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атқара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жүріп</a:t>
            </a:r>
            <a:r>
              <a:rPr lang="ru-RU" sz="1600" i="1" dirty="0">
                <a:latin typeface="Times New Roman" panose="02020603050405020304" pitchFamily="18" charset="0"/>
                <a:cs typeface="Times New Roman" panose="02020603050405020304" pitchFamily="18" charset="0"/>
              </a:rPr>
              <a:t> 1916 </a:t>
            </a:r>
            <a:r>
              <a:rPr lang="ru-RU" sz="1600" i="1" dirty="0" err="1">
                <a:latin typeface="Times New Roman" panose="02020603050405020304" pitchFamily="18" charset="0"/>
                <a:cs typeface="Times New Roman" panose="02020603050405020304" pitchFamily="18" charset="0"/>
              </a:rPr>
              <a:t>жылғы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ұлт-азаттық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көтерілісті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патша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жендеттері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қатал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басып-жаныштаған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соң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Қытайға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өтіп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кеткен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қазақтар</a:t>
            </a:r>
            <a:r>
              <a:rPr lang="ru-RU" sz="1600" i="1" dirty="0">
                <a:latin typeface="Times New Roman" panose="02020603050405020304" pitchFamily="18" charset="0"/>
                <a:cs typeface="Times New Roman" panose="02020603050405020304" pitchFamily="18" charset="0"/>
              </a:rPr>
              <a:t> мен </a:t>
            </a:r>
            <a:r>
              <a:rPr lang="ru-RU" sz="1600" i="1" dirty="0" err="1">
                <a:latin typeface="Times New Roman" panose="02020603050405020304" pitchFamily="18" charset="0"/>
                <a:cs typeface="Times New Roman" panose="02020603050405020304" pitchFamily="18" charset="0"/>
              </a:rPr>
              <a:t>қырғыздарды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Жетісуға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қайтаруда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қажырлы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жұмыс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жүргізеді</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Қоқан</a:t>
            </a: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қаласында</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өткен</a:t>
            </a:r>
            <a:r>
              <a:rPr lang="ru-RU" sz="1600" i="1" dirty="0">
                <a:latin typeface="Times New Roman" panose="02020603050405020304" pitchFamily="18" charset="0"/>
                <a:cs typeface="Times New Roman" panose="02020603050405020304" pitchFamily="18" charset="0"/>
              </a:rPr>
              <a:t> IV </a:t>
            </a:r>
            <a:r>
              <a:rPr lang="ru-RU" sz="1600" i="1" dirty="0" err="1">
                <a:latin typeface="Times New Roman" panose="02020603050405020304" pitchFamily="18" charset="0"/>
                <a:cs typeface="Times New Roman" panose="02020603050405020304" pitchFamily="18" charset="0"/>
              </a:rPr>
              <a:t>Төтенше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мұсылман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съезінде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Түркістан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Уақытша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үкіметінің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төрағасы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кейіннен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ішкі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істер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министрі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сайланды</a:t>
            </a:r>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     1919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Кеңес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өкіметі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жағына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шықты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Алматыда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оқытушылык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ғылыми-зерттеушілік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шаруашылық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жұмыстармен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айналысты</a:t>
            </a:r>
            <a:r>
              <a:rPr lang="ru-RU" sz="1600" i="1" dirty="0">
                <a:latin typeface="Times New Roman" panose="02020603050405020304" pitchFamily="18" charset="0"/>
                <a:cs typeface="Times New Roman" panose="02020603050405020304" pitchFamily="18" charset="0"/>
              </a:rPr>
              <a:t>. М. </a:t>
            </a:r>
            <a:r>
              <a:rPr lang="ru-RU" sz="1600" i="1" dirty="0" err="1">
                <a:latin typeface="Times New Roman" panose="02020603050405020304" pitchFamily="18" charset="0"/>
                <a:cs typeface="Times New Roman" panose="02020603050405020304" pitchFamily="18" charset="0"/>
              </a:rPr>
              <a:t>Тынышбаев</a:t>
            </a:r>
            <a:r>
              <a:rPr lang="ru-RU" sz="1600" i="1" dirty="0">
                <a:latin typeface="Times New Roman" panose="02020603050405020304" pitchFamily="18" charset="0"/>
                <a:cs typeface="Times New Roman" panose="02020603050405020304" pitchFamily="18" charset="0"/>
              </a:rPr>
              <a:t> 30-жылдары </a:t>
            </a:r>
            <a:r>
              <a:rPr lang="ru-RU" sz="1600" i="1" dirty="0" err="1">
                <a:latin typeface="Times New Roman" panose="02020603050405020304" pitchFamily="18" charset="0"/>
                <a:cs typeface="Times New Roman" panose="02020603050405020304" pitchFamily="18" charset="0"/>
              </a:rPr>
              <a:t>Кеңес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өкіметіне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қарсы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қызметі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үшін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жалған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айыпталып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халық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жауы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ретінде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екі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рет</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сотталды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соңынан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атылды</a:t>
            </a:r>
            <a:r>
              <a:rPr lang="ru-RU" sz="1600" i="1" dirty="0">
                <a:latin typeface="Times New Roman" panose="02020603050405020304" pitchFamily="18" charset="0"/>
                <a:cs typeface="Times New Roman" panose="02020603050405020304" pitchFamily="18" charset="0"/>
              </a:rPr>
              <a:t>. 1958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акталды</a:t>
            </a:r>
            <a:r>
              <a:rPr lang="ru-RU" sz="1600" i="1" dirty="0">
                <a:latin typeface="Times New Roman" panose="02020603050405020304" pitchFamily="18" charset="0"/>
                <a:cs typeface="Times New Roman" panose="02020603050405020304" pitchFamily="18" charset="0"/>
              </a:rPr>
              <a:t>.</a:t>
            </a:r>
          </a:p>
          <a:p>
            <a:r>
              <a:rPr lang="ru-RU" dirty="0"/>
              <a:t> </a:t>
            </a:r>
          </a:p>
        </p:txBody>
      </p:sp>
    </p:spTree>
    <p:extLst>
      <p:ext uri="{BB962C8B-B14F-4D97-AF65-F5344CB8AC3E}">
        <p14:creationId xmlns:p14="http://schemas.microsoft.com/office/powerpoint/2010/main" val="287680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307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1"/>
          <p:cNvSpPr>
            <a:spLocks noGrp="1"/>
          </p:cNvSpPr>
          <p:nvPr>
            <p:ph idx="1"/>
          </p:nvPr>
        </p:nvSpPr>
        <p:spPr>
          <a:xfrm>
            <a:off x="251520" y="692696"/>
            <a:ext cx="8892480" cy="6165304"/>
          </a:xfrm>
        </p:spPr>
        <p:txBody>
          <a:bodyPr>
            <a:normAutofit/>
          </a:bodyPr>
          <a:lstStyle/>
          <a:p>
            <a:pPr marL="0" lvl="0" indent="0">
              <a:buClr>
                <a:srgbClr val="F14124">
                  <a:lumMod val="75000"/>
                </a:srgbClr>
              </a:buClr>
              <a:buNone/>
            </a:pPr>
            <a:r>
              <a:rPr lang="ru-RU" sz="2700" i="1" dirty="0" smtClean="0">
                <a:solidFill>
                  <a:srgbClr val="2C0CEA"/>
                </a:solidFill>
                <a:latin typeface="Times New Roman" panose="02020603050405020304" pitchFamily="18" charset="0"/>
                <a:cs typeface="Times New Roman" panose="02020603050405020304" pitchFamily="18" charset="0"/>
              </a:rPr>
              <a:t>“</a:t>
            </a:r>
            <a:r>
              <a:rPr lang="ru-RU" sz="2700" i="1" dirty="0" err="1">
                <a:solidFill>
                  <a:srgbClr val="2C0CEA"/>
                </a:solidFill>
                <a:latin typeface="Times New Roman" panose="02020603050405020304" pitchFamily="18" charset="0"/>
                <a:cs typeface="Times New Roman" panose="02020603050405020304" pitchFamily="18" charset="0"/>
              </a:rPr>
              <a:t>Алаш</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туының</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астында</a:t>
            </a:r>
            <a:endParaRPr lang="ru-RU" sz="2700" i="1" dirty="0">
              <a:solidFill>
                <a:srgbClr val="2C0CEA"/>
              </a:solidFill>
              <a:latin typeface="Times New Roman" panose="02020603050405020304" pitchFamily="18" charset="0"/>
              <a:cs typeface="Times New Roman" panose="02020603050405020304" pitchFamily="18" charset="0"/>
            </a:endParaRPr>
          </a:p>
          <a:p>
            <a:pPr marL="0" lvl="0" indent="0">
              <a:buClr>
                <a:srgbClr val="F14124">
                  <a:lumMod val="75000"/>
                </a:srgbClr>
              </a:buClr>
              <a:buNone/>
            </a:pP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Куә</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болсын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Арымыз</a:t>
            </a:r>
            <a:r>
              <a:rPr lang="ru-RU" sz="2700" i="1" dirty="0">
                <a:solidFill>
                  <a:srgbClr val="2C0CEA"/>
                </a:solidFill>
                <a:latin typeface="Times New Roman" panose="02020603050405020304" pitchFamily="18" charset="0"/>
                <a:cs typeface="Times New Roman" panose="02020603050405020304" pitchFamily="18" charset="0"/>
              </a:rPr>
              <a:t>!</a:t>
            </a:r>
          </a:p>
          <a:p>
            <a:pPr marL="0" lvl="0" indent="0">
              <a:buClr>
                <a:srgbClr val="F14124">
                  <a:lumMod val="75000"/>
                </a:srgbClr>
              </a:buClr>
              <a:buNone/>
            </a:pP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Көркейтуге</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Алашты</a:t>
            </a:r>
            <a:endParaRPr lang="ru-RU" sz="2700" i="1" dirty="0">
              <a:solidFill>
                <a:srgbClr val="2C0CEA"/>
              </a:solidFill>
              <a:latin typeface="Times New Roman" panose="02020603050405020304" pitchFamily="18" charset="0"/>
              <a:cs typeface="Times New Roman" panose="02020603050405020304" pitchFamily="18" charset="0"/>
            </a:endParaRPr>
          </a:p>
          <a:p>
            <a:pPr marL="0" lvl="0" indent="0">
              <a:buClr>
                <a:srgbClr val="F14124">
                  <a:lumMod val="75000"/>
                </a:srgbClr>
              </a:buClr>
              <a:buNone/>
            </a:pP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Құрбандық</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біздің</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жанымыз</a:t>
            </a:r>
            <a:r>
              <a:rPr lang="ru-RU" sz="2700" i="1" dirty="0">
                <a:solidFill>
                  <a:srgbClr val="2C0CEA"/>
                </a:solidFill>
                <a:latin typeface="Times New Roman" panose="02020603050405020304" pitchFamily="18" charset="0"/>
                <a:cs typeface="Times New Roman" panose="02020603050405020304" pitchFamily="18" charset="0"/>
              </a:rPr>
              <a:t>!</a:t>
            </a:r>
          </a:p>
          <a:p>
            <a:pPr marL="0" lvl="0" indent="0">
              <a:buClr>
                <a:srgbClr val="F14124">
                  <a:lumMod val="75000"/>
                </a:srgbClr>
              </a:buClr>
              <a:buNone/>
            </a:pP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Жасасын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Алаш</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жасасын</a:t>
            </a:r>
            <a:r>
              <a:rPr lang="ru-RU" sz="2700" i="1" dirty="0" smtClean="0">
                <a:solidFill>
                  <a:srgbClr val="2C0CEA"/>
                </a:solidFill>
                <a:latin typeface="Times New Roman" panose="02020603050405020304" pitchFamily="18" charset="0"/>
                <a:cs typeface="Times New Roman" panose="02020603050405020304" pitchFamily="18" charset="0"/>
              </a:rPr>
              <a:t>!</a:t>
            </a:r>
            <a:endParaRPr lang="ru-RU" sz="2700" i="1" dirty="0">
              <a:solidFill>
                <a:srgbClr val="2C0CEA"/>
              </a:solidFill>
              <a:latin typeface="Times New Roman" panose="02020603050405020304" pitchFamily="18" charset="0"/>
              <a:cs typeface="Times New Roman" panose="02020603050405020304" pitchFamily="18" charset="0"/>
            </a:endParaRPr>
          </a:p>
          <a:p>
            <a:pPr marL="0" lvl="0" indent="0">
              <a:buClr>
                <a:srgbClr val="F14124">
                  <a:lumMod val="75000"/>
                </a:srgbClr>
              </a:buClr>
              <a:buNone/>
            </a:pPr>
            <a:r>
              <a:rPr lang="ru-RU" sz="2700" i="1" dirty="0">
                <a:solidFill>
                  <a:srgbClr val="2C0CEA"/>
                </a:solidFill>
                <a:latin typeface="Times New Roman" panose="02020603050405020304" pitchFamily="18" charset="0"/>
                <a:cs typeface="Times New Roman" panose="02020603050405020304" pitchFamily="18" charset="0"/>
              </a:rPr>
              <a:t> – </a:t>
            </a:r>
            <a:r>
              <a:rPr lang="ru-RU" sz="2700" i="1" dirty="0" err="1">
                <a:solidFill>
                  <a:srgbClr val="2C0CEA"/>
                </a:solidFill>
                <a:latin typeface="Times New Roman" panose="02020603050405020304" pitchFamily="18" charset="0"/>
                <a:cs typeface="Times New Roman" panose="02020603050405020304" pitchFamily="18" charset="0"/>
              </a:rPr>
              <a:t>деп</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С.Торайғыров</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өткен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ғасырдың</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басында</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Алаш</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қозғалысы</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жайлы</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жырлаған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болатын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Қазақ</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тарихының</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ақтаңдық</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беттерін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қарап</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отырсақ</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ұлт</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тағдырын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халық</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қамын</a:t>
            </a:r>
            <a:r>
              <a:rPr lang="ru-RU" sz="2700" i="1" dirty="0">
                <a:solidFill>
                  <a:srgbClr val="2C0CEA"/>
                </a:solidFill>
                <a:latin typeface="Times New Roman" panose="02020603050405020304" pitchFamily="18" charset="0"/>
                <a:cs typeface="Times New Roman" panose="02020603050405020304" pitchFamily="18" charset="0"/>
              </a:rPr>
              <a:t> жете </a:t>
            </a:r>
            <a:r>
              <a:rPr lang="ru-RU" sz="2700" i="1" dirty="0" err="1">
                <a:solidFill>
                  <a:srgbClr val="2C0CEA"/>
                </a:solidFill>
                <a:latin typeface="Times New Roman" panose="02020603050405020304" pitchFamily="18" charset="0"/>
                <a:cs typeface="Times New Roman" panose="02020603050405020304" pitchFamily="18" charset="0"/>
              </a:rPr>
              <a:t>ойлаған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Алаш</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арыстары</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қызыл</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империяға</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қарсы</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қаймықпай</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күресіп</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тәуелсіздік</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үшін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жандарын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құрбан</a:t>
            </a:r>
            <a:r>
              <a:rPr lang="ru-RU" sz="2700" i="1" dirty="0">
                <a:solidFill>
                  <a:srgbClr val="2C0CEA"/>
                </a:solidFill>
                <a:latin typeface="Times New Roman" panose="02020603050405020304" pitchFamily="18" charset="0"/>
                <a:cs typeface="Times New Roman" panose="02020603050405020304" pitchFamily="18" charset="0"/>
              </a:rPr>
              <a:t> </a:t>
            </a:r>
            <a:r>
              <a:rPr lang="ru-RU" sz="2700" i="1" dirty="0" err="1">
                <a:solidFill>
                  <a:srgbClr val="2C0CEA"/>
                </a:solidFill>
                <a:latin typeface="Times New Roman" panose="02020603050405020304" pitchFamily="18" charset="0"/>
                <a:cs typeface="Times New Roman" panose="02020603050405020304" pitchFamily="18" charset="0"/>
              </a:rPr>
              <a:t>еткен</a:t>
            </a:r>
            <a:r>
              <a:rPr lang="ru-RU" sz="2700" i="1" dirty="0">
                <a:solidFill>
                  <a:srgbClr val="2C0CEA"/>
                </a:solidFill>
                <a:latin typeface="Times New Roman" panose="02020603050405020304" pitchFamily="18" charset="0"/>
                <a:cs typeface="Times New Roman" panose="02020603050405020304" pitchFamily="18" charset="0"/>
              </a:rPr>
              <a:t>. </a:t>
            </a:r>
            <a:endParaRPr lang="ru-RU" sz="2700" i="1" dirty="0" smtClean="0">
              <a:solidFill>
                <a:srgbClr val="2C0CEA"/>
              </a:solidFill>
              <a:latin typeface="Times New Roman" panose="02020603050405020304" pitchFamily="18" charset="0"/>
              <a:cs typeface="Times New Roman" panose="02020603050405020304" pitchFamily="18" charset="0"/>
            </a:endParaRPr>
          </a:p>
          <a:p>
            <a:pPr marL="0" lvl="0" indent="0">
              <a:buClr>
                <a:srgbClr val="F14124">
                  <a:lumMod val="75000"/>
                </a:srgbClr>
              </a:buClr>
              <a:buNone/>
            </a:pPr>
            <a:r>
              <a:rPr lang="kk-KZ" sz="4800" b="1" i="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Алаш партиясына – 100 жыл</a:t>
            </a:r>
            <a:endParaRPr lang="ru-RU" sz="4800"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noChangeArrowheads="1"/>
          </p:cNvPicPr>
          <p:nvPr/>
        </p:nvPicPr>
        <p:blipFill>
          <a:blip r:embed="rId3"/>
          <a:srcRect r="51334" b="20651"/>
          <a:stretch>
            <a:fillRect/>
          </a:stretch>
        </p:blipFill>
        <p:spPr bwMode="auto">
          <a:xfrm>
            <a:off x="4946847" y="332656"/>
            <a:ext cx="4211961"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102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TqKaZ-ZIg9s7dryr-PCtPc1wGOqW0uGzsAPmVIJR91gg0eBX4V2A"/>
          <p:cNvPicPr>
            <a:picLocks noChangeAspect="1" noChangeArrowheads="1"/>
          </p:cNvPicPr>
          <p:nvPr/>
        </p:nvPicPr>
        <p:blipFill>
          <a:blip r:embed="rId2" cstate="print"/>
          <a:srcRect/>
          <a:stretch>
            <a:fillRect/>
          </a:stretch>
        </p:blipFill>
        <p:spPr bwMode="auto">
          <a:xfrm>
            <a:off x="-180529" y="-135396"/>
            <a:ext cx="9553061" cy="7164796"/>
          </a:xfrm>
          <a:prstGeom prst="rect">
            <a:avLst/>
          </a:prstGeom>
          <a:ln>
            <a:noFill/>
          </a:ln>
          <a:effectLst>
            <a:softEdge rad="112500"/>
          </a:effectLst>
        </p:spPr>
      </p:pic>
      <p:sp>
        <p:nvSpPr>
          <p:cNvPr id="2" name="Заголовок 1"/>
          <p:cNvSpPr>
            <a:spLocks noGrp="1"/>
          </p:cNvSpPr>
          <p:nvPr>
            <p:ph type="title"/>
          </p:nvPr>
        </p:nvSpPr>
        <p:spPr>
          <a:xfrm>
            <a:off x="457200" y="274638"/>
            <a:ext cx="3970784" cy="5242594"/>
          </a:xfrm>
        </p:spPr>
        <p:txBody>
          <a:bodyPr>
            <a:normAutofit fontScale="90000"/>
          </a:bodyPr>
          <a:lstStyle/>
          <a:p>
            <a:pPr algn="l"/>
            <a:r>
              <a:rPr lang="ru-RU" dirty="0"/>
              <a:t>  </a:t>
            </a:r>
            <a:r>
              <a:rPr lang="ru-RU" dirty="0" smtClean="0"/>
              <a:t>       </a:t>
            </a:r>
            <a:br>
              <a:rPr lang="ru-RU" dirty="0" smtClean="0"/>
            </a:br>
            <a:r>
              <a:rPr lang="ru-RU" dirty="0" smtClean="0"/>
              <a:t/>
            </a:r>
            <a:br>
              <a:rPr lang="ru-RU" dirty="0" smtClean="0"/>
            </a:br>
            <a:r>
              <a:rPr lang="ru-RU" dirty="0" smtClean="0"/>
              <a:t/>
            </a:r>
            <a:br>
              <a:rPr lang="ru-RU" dirty="0" smtClean="0"/>
            </a:br>
            <a:r>
              <a:rPr lang="ru-RU" dirty="0"/>
              <a:t/>
            </a:r>
            <a:br>
              <a:rPr lang="ru-RU" dirty="0"/>
            </a:br>
            <a:r>
              <a:rPr lang="ru-RU" dirty="0" smtClean="0"/>
              <a:t>    </a:t>
            </a:r>
            <a:r>
              <a:rPr lang="ru-RU" sz="2700" b="1" i="1" dirty="0" err="1" smtClean="0">
                <a:solidFill>
                  <a:srgbClr val="2209B7"/>
                </a:solidFill>
              </a:rPr>
              <a:t>Мағжан</a:t>
            </a:r>
            <a:r>
              <a:rPr lang="ru-RU" sz="2700" b="1" i="1" dirty="0" smtClean="0">
                <a:solidFill>
                  <a:srgbClr val="2209B7"/>
                </a:solidFill>
              </a:rPr>
              <a:t> </a:t>
            </a:r>
            <a:r>
              <a:rPr lang="ru-RU" sz="2700" b="1" i="1" dirty="0">
                <a:solidFill>
                  <a:srgbClr val="2209B7"/>
                </a:solidFill>
              </a:rPr>
              <a:t>Ж</a:t>
            </a:r>
            <a:r>
              <a:rPr lang="kk-KZ" sz="2700" b="1" i="1" dirty="0">
                <a:solidFill>
                  <a:srgbClr val="2209B7"/>
                </a:solidFill>
              </a:rPr>
              <a:t>ұмабаев</a:t>
            </a:r>
            <a:r>
              <a:rPr lang="kk-KZ" sz="2700" dirty="0">
                <a:solidFill>
                  <a:srgbClr val="2209B7"/>
                </a:solidFill>
              </a:rPr>
              <a:t>  </a:t>
            </a:r>
            <a:r>
              <a:rPr lang="kk-KZ" sz="2700" dirty="0" smtClean="0">
                <a:solidFill>
                  <a:srgbClr val="2209B7"/>
                </a:solidFill>
              </a:rPr>
              <a:t>          </a:t>
            </a:r>
            <a:br>
              <a:rPr lang="kk-KZ" sz="2700" dirty="0" smtClean="0">
                <a:solidFill>
                  <a:srgbClr val="2209B7"/>
                </a:solidFill>
              </a:rPr>
            </a:br>
            <a:r>
              <a:rPr lang="kk-KZ" sz="1800" i="1" dirty="0" smtClean="0">
                <a:latin typeface="Times New Roman" panose="02020603050405020304" pitchFamily="18" charset="0"/>
                <a:cs typeface="Times New Roman" panose="02020603050405020304" pitchFamily="18" charset="0"/>
              </a:rPr>
              <a:t>(</a:t>
            </a:r>
            <a:r>
              <a:rPr lang="kk-KZ" sz="1800" i="1" dirty="0">
                <a:latin typeface="Times New Roman" panose="02020603050405020304" pitchFamily="18" charset="0"/>
                <a:cs typeface="Times New Roman" panose="02020603050405020304" pitchFamily="18" charset="0"/>
              </a:rPr>
              <a:t>1893-1938) - Алаш </a:t>
            </a:r>
            <a:r>
              <a:rPr lang="ru-RU" sz="1800" i="1" dirty="0" err="1">
                <a:latin typeface="Times New Roman" panose="02020603050405020304" pitchFamily="18" charset="0"/>
                <a:cs typeface="Times New Roman" panose="02020603050405020304" pitchFamily="18" charset="0"/>
              </a:rPr>
              <a:t>қозғалысының</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қайраткері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ақын</a:t>
            </a:r>
            <a:r>
              <a:rPr lang="ru-RU" sz="1800" i="1" dirty="0">
                <a:latin typeface="Times New Roman" panose="02020603050405020304" pitchFamily="18" charset="0"/>
                <a:cs typeface="Times New Roman" panose="02020603050405020304" pitchFamily="18" charset="0"/>
              </a:rPr>
              <a:t>, </a:t>
            </a:r>
            <a:r>
              <a:rPr lang="kk-KZ" sz="1800" i="1" dirty="0" smtClean="0">
                <a:latin typeface="Times New Roman" panose="02020603050405020304" pitchFamily="18" charset="0"/>
                <a:cs typeface="Times New Roman" panose="02020603050405020304" pitchFamily="18" charset="0"/>
              </a:rPr>
              <a:t>қазақ </a:t>
            </a:r>
            <a:r>
              <a:rPr lang="kk-KZ" sz="1800" i="1" dirty="0">
                <a:latin typeface="Times New Roman" panose="02020603050405020304" pitchFamily="18" charset="0"/>
                <a:cs typeface="Times New Roman" panose="02020603050405020304" pitchFamily="18" charset="0"/>
              </a:rPr>
              <a:t>әдебиетінің көрнекті өкілі, аудармашы, педагог. </a:t>
            </a:r>
            <a:r>
              <a:rPr lang="ru-RU" sz="1800" i="1" dirty="0" err="1">
                <a:latin typeface="Times New Roman" panose="02020603050405020304" pitchFamily="18" charset="0"/>
                <a:cs typeface="Times New Roman" panose="02020603050405020304" pitchFamily="18" charset="0"/>
              </a:rPr>
              <a:t>Мұсылманша</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бастауыш</a:t>
            </a:r>
            <a:r>
              <a:rPr lang="ru-RU" sz="1800" i="1" dirty="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білім</a:t>
            </a:r>
            <a:r>
              <a:rPr lang="ru-RU" sz="1800" i="1" dirty="0" smtClean="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алып</a:t>
            </a:r>
            <a:r>
              <a:rPr lang="ru-RU" sz="1800" i="1" dirty="0">
                <a:latin typeface="Times New Roman" panose="02020603050405020304" pitchFamily="18" charset="0"/>
                <a:cs typeface="Times New Roman" panose="02020603050405020304" pitchFamily="18" charset="0"/>
              </a:rPr>
              <a:t>, Уфа </a:t>
            </a:r>
            <a:r>
              <a:rPr lang="ru-RU" sz="1800" i="1" dirty="0" err="1">
                <a:latin typeface="Times New Roman" panose="02020603050405020304" pitchFamily="18" charset="0"/>
                <a:cs typeface="Times New Roman" panose="02020603050405020304" pitchFamily="18" charset="0"/>
              </a:rPr>
              <a:t>қаласындағы</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Ғалия</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медресесін</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бітірді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Омбы</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мұғалімдер</a:t>
            </a:r>
            <a:r>
              <a:rPr lang="ru-RU" sz="1800" i="1" dirty="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семинариясында</a:t>
            </a:r>
            <a:r>
              <a:rPr lang="ru-RU" sz="1800" i="1" dirty="0" smtClean="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оқып</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жүрген</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кезінде</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Бірлік</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жастар</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ұйымының</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жұмысына</a:t>
            </a:r>
            <a:r>
              <a:rPr lang="ru-RU" sz="1800" i="1" dirty="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белсене</a:t>
            </a:r>
            <a:r>
              <a:rPr lang="ru-RU" sz="1800" i="1" dirty="0" smtClean="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араласты</a:t>
            </a:r>
            <a:r>
              <a:rPr lang="ru-RU" sz="1800" i="1" dirty="0">
                <a:latin typeface="Times New Roman" panose="02020603050405020304" pitchFamily="18" charset="0"/>
                <a:cs typeface="Times New Roman" panose="02020603050405020304" pitchFamily="18" charset="0"/>
              </a:rPr>
              <a:t>. 1923-1927 </a:t>
            </a:r>
            <a:r>
              <a:rPr lang="ru-RU" sz="1800" i="1" dirty="0" err="1">
                <a:latin typeface="Times New Roman" panose="02020603050405020304" pitchFamily="18" charset="0"/>
                <a:cs typeface="Times New Roman" panose="02020603050405020304" pitchFamily="18" charset="0"/>
              </a:rPr>
              <a:t>жылдары</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Мәскеуде</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Жоғарғы</a:t>
            </a:r>
            <a:r>
              <a:rPr lang="ru-RU" sz="1800" i="1" dirty="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әдебиет-көркемөнер</a:t>
            </a:r>
            <a:r>
              <a:rPr lang="ru-RU" sz="1800" i="1" dirty="0" smtClean="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институтында</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оқыды</a:t>
            </a:r>
            <a:r>
              <a:rPr lang="ru-RU" sz="1800" i="1" dirty="0">
                <a:latin typeface="Times New Roman" panose="02020603050405020304" pitchFamily="18" charset="0"/>
                <a:cs typeface="Times New Roman" panose="02020603050405020304" pitchFamily="18" charset="0"/>
              </a:rPr>
              <a:t>. Осы </a:t>
            </a:r>
            <a:r>
              <a:rPr lang="ru-RU" sz="1800" i="1" dirty="0" err="1">
                <a:latin typeface="Times New Roman" panose="02020603050405020304" pitchFamily="18" charset="0"/>
                <a:cs typeface="Times New Roman" panose="02020603050405020304" pitchFamily="18" charset="0"/>
              </a:rPr>
              <a:t>жылдары</a:t>
            </a:r>
            <a:r>
              <a:rPr lang="ru-RU" sz="1800" i="1" dirty="0">
                <a:latin typeface="Times New Roman" panose="02020603050405020304" pitchFamily="18" charset="0"/>
                <a:cs typeface="Times New Roman" panose="02020603050405020304" pitchFamily="18" charset="0"/>
              </a:rPr>
              <a:t> Д. Н. Мамин-Сибиряк, </a:t>
            </a:r>
            <a:r>
              <a:rPr lang="ru-RU" sz="1800" i="1" dirty="0" err="1" smtClean="0">
                <a:latin typeface="Times New Roman" panose="02020603050405020304" pitchFamily="18" charset="0"/>
                <a:cs typeface="Times New Roman" panose="02020603050405020304" pitchFamily="18" charset="0"/>
              </a:rPr>
              <a:t>М.Горький</a:t>
            </a:r>
            <a:r>
              <a:rPr lang="ru-RU" sz="1800" i="1" dirty="0" smtClean="0">
                <a:latin typeface="Times New Roman" panose="02020603050405020304" pitchFamily="18" charset="0"/>
                <a:cs typeface="Times New Roman" panose="02020603050405020304" pitchFamily="18" charset="0"/>
              </a:rPr>
              <a:t> </a:t>
            </a:r>
            <a:r>
              <a:rPr lang="ru-RU" sz="1800" i="1" dirty="0">
                <a:latin typeface="Times New Roman" panose="02020603050405020304" pitchFamily="18" charset="0"/>
                <a:cs typeface="Times New Roman" panose="02020603050405020304" pitchFamily="18" charset="0"/>
              </a:rPr>
              <a:t>т. б. </a:t>
            </a:r>
            <a:r>
              <a:rPr lang="ru-RU" sz="1800" i="1" dirty="0" err="1">
                <a:latin typeface="Times New Roman" panose="02020603050405020304" pitchFamily="18" charset="0"/>
                <a:cs typeface="Times New Roman" panose="02020603050405020304" pitchFamily="18" charset="0"/>
              </a:rPr>
              <a:t>шығармаларын</a:t>
            </a:r>
            <a:r>
              <a:rPr lang="ru-RU" sz="1800" i="1" dirty="0">
                <a:latin typeface="Times New Roman" panose="02020603050405020304" pitchFamily="18" charset="0"/>
                <a:cs typeface="Times New Roman" panose="02020603050405020304" pitchFamily="18" charset="0"/>
              </a:rPr>
              <a:t>, В. И. </a:t>
            </a:r>
            <a:r>
              <a:rPr lang="ru-RU" sz="1800" i="1" dirty="0" err="1">
                <a:latin typeface="Times New Roman" panose="02020603050405020304" pitchFamily="18" charset="0"/>
                <a:cs typeface="Times New Roman" panose="02020603050405020304" pitchFamily="18" charset="0"/>
              </a:rPr>
              <a:t>Лениннің</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бірқатар</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еңбектерін</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қазақ</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тіліне</a:t>
            </a:r>
            <a:r>
              <a:rPr lang="ru-RU" sz="1800" i="1" dirty="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аударды</a:t>
            </a:r>
            <a:r>
              <a:rPr lang="ru-RU" sz="1800" i="1" dirty="0">
                <a:latin typeface="Times New Roman" panose="02020603050405020304" pitchFamily="18" charset="0"/>
                <a:cs typeface="Times New Roman" panose="02020603050405020304" pitchFamily="18" charset="0"/>
              </a:rPr>
              <a:t>. 1927 </a:t>
            </a:r>
            <a:r>
              <a:rPr lang="ru-RU" sz="1800" i="1" dirty="0" err="1">
                <a:latin typeface="Times New Roman" panose="02020603050405020304" pitchFamily="18" charset="0"/>
                <a:cs typeface="Times New Roman" panose="02020603050405020304" pitchFamily="18" charset="0"/>
              </a:rPr>
              <a:t>жылдан</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бастап</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өзін</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педагогтік</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кызметке</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арнады</a:t>
            </a:r>
            <a:r>
              <a:rPr lang="ru-RU" sz="1800" i="1" dirty="0" smtClean="0">
                <a:latin typeface="Times New Roman" panose="02020603050405020304" pitchFamily="18" charset="0"/>
                <a:cs typeface="Times New Roman" panose="02020603050405020304" pitchFamily="18" charset="0"/>
              </a:rPr>
              <a:t>.</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Бірінші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жалпықазақ</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съезінің</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шешімі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бойынша</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Бүкілресейлік</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Құрылтай</a:t>
            </a:r>
            <a:r>
              <a:rPr lang="ru-RU" sz="1800" i="1" dirty="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жиналысына</a:t>
            </a:r>
            <a:r>
              <a:rPr lang="ru-RU" sz="1800" i="1" dirty="0" smtClean="0">
                <a:latin typeface="Times New Roman" panose="02020603050405020304" pitchFamily="18" charset="0"/>
                <a:cs typeface="Times New Roman" panose="02020603050405020304" pitchFamily="18" charset="0"/>
              </a:rPr>
              <a:t>. </a:t>
            </a:r>
            <a:endParaRPr lang="ru-RU" sz="1800" i="1" dirty="0">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91680" y="404664"/>
            <a:ext cx="1409092"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788024" y="-2434143"/>
            <a:ext cx="4248472" cy="9448740"/>
          </a:xfrm>
          <a:prstGeom prst="rect">
            <a:avLst/>
          </a:prstGeom>
        </p:spPr>
        <p:txBody>
          <a:bodyPr wrap="square">
            <a:spAutoFit/>
          </a:bodyPr>
          <a:lstStyle/>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r>
              <a:rPr lang="ru-RU" sz="1600" i="1" dirty="0" err="1" smtClean="0">
                <a:latin typeface="Times New Roman" panose="02020603050405020304" pitchFamily="18" charset="0"/>
                <a:cs typeface="Times New Roman" panose="02020603050405020304" pitchFamily="18" charset="0"/>
              </a:rPr>
              <a:t>депутаттыққа</a:t>
            </a: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кандидат </a:t>
            </a:r>
            <a:r>
              <a:rPr lang="ru-RU" sz="1600" i="1" dirty="0" err="1">
                <a:latin typeface="Times New Roman" panose="02020603050405020304" pitchFamily="18" charset="0"/>
                <a:cs typeface="Times New Roman" panose="02020603050405020304" pitchFamily="18" charset="0"/>
              </a:rPr>
              <a:t>ретінде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ұсынылды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партиясының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Ақмола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облыстық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комитетінің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мүшесі</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болды</a:t>
            </a:r>
            <a:r>
              <a:rPr lang="ru-RU" sz="1600" i="1" dirty="0" smtClean="0">
                <a:latin typeface="Times New Roman" panose="02020603050405020304" pitchFamily="18" charset="0"/>
                <a:cs typeface="Times New Roman" panose="02020603050405020304" pitchFamily="18" charset="0"/>
              </a:rPr>
              <a:t>. М</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Жұмабаев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Қазақстан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педагогикалык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ғылымының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бастауында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тұрды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біркатар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окулықтар</a:t>
            </a:r>
            <a:r>
              <a:rPr lang="ru-RU" sz="1600" i="1" dirty="0">
                <a:latin typeface="Times New Roman" panose="02020603050405020304" pitchFamily="18" charset="0"/>
                <a:cs typeface="Times New Roman" panose="02020603050405020304" pitchFamily="18" charset="0"/>
              </a:rPr>
              <a:t> мен </a:t>
            </a:r>
            <a:r>
              <a:rPr lang="ru-RU" sz="1600" i="1" dirty="0" err="1">
                <a:latin typeface="Times New Roman" panose="02020603050405020304" pitchFamily="18" charset="0"/>
                <a:cs typeface="Times New Roman" panose="02020603050405020304" pitchFamily="18" charset="0"/>
              </a:rPr>
              <a:t>әдістемелік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құралдар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дайындады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Оқу-ағарту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саласында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еңбек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ете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жүріп</a:t>
            </a:r>
            <a:r>
              <a:rPr lang="ru-RU" sz="1600" i="1" dirty="0">
                <a:latin typeface="Times New Roman" panose="02020603050405020304" pitchFamily="18" charset="0"/>
                <a:cs typeface="Times New Roman" panose="02020603050405020304" pitchFamily="18" charset="0"/>
              </a:rPr>
              <a:t>, «Педагогика», «</a:t>
            </a:r>
            <a:r>
              <a:rPr lang="ru-RU" sz="1600" i="1" dirty="0" err="1" smtClean="0">
                <a:latin typeface="Times New Roman" panose="02020603050405020304" pitchFamily="18" charset="0"/>
                <a:cs typeface="Times New Roman" panose="02020603050405020304" pitchFamily="18" charset="0"/>
              </a:rPr>
              <a:t>Бастауыш</a:t>
            </a: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мектеп</a:t>
            </a:r>
            <a:r>
              <a:rPr lang="ru-RU" sz="1600" i="1" dirty="0" smtClean="0">
                <a:latin typeface="Times New Roman" panose="02020603050405020304" pitchFamily="18" charset="0"/>
                <a:cs typeface="Times New Roman" panose="02020603050405020304" pitchFamily="18" charset="0"/>
              </a:rPr>
              <a:t>-і </a:t>
            </a:r>
            <a:r>
              <a:rPr lang="ru-RU" sz="1600" i="1" dirty="0" err="1">
                <a:latin typeface="Times New Roman" panose="02020603050405020304" pitchFamily="18" charset="0"/>
                <a:cs typeface="Times New Roman" panose="02020603050405020304" pitchFamily="18" charset="0"/>
              </a:rPr>
              <a:t>ана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тілін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оқыту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жөні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Сауатты</a:t>
            </a:r>
            <a:r>
              <a:rPr lang="ru-RU" sz="1600" i="1" dirty="0">
                <a:latin typeface="Times New Roman" panose="02020603050405020304" pitchFamily="18" charset="0"/>
                <a:cs typeface="Times New Roman" panose="02020603050405020304" pitchFamily="18" charset="0"/>
              </a:rPr>
              <a:t> бол!», «</a:t>
            </a:r>
            <a:r>
              <a:rPr lang="ru-RU" sz="1600" i="1" dirty="0" err="1">
                <a:latin typeface="Times New Roman" panose="02020603050405020304" pitchFamily="18" charset="0"/>
                <a:cs typeface="Times New Roman" panose="02020603050405020304" pitchFamily="18" charset="0"/>
              </a:rPr>
              <a:t>Әліппе</a:t>
            </a:r>
            <a:r>
              <a:rPr lang="ru-RU" sz="1600" i="1" dirty="0">
                <a:latin typeface="Times New Roman" panose="02020603050405020304" pitchFamily="18" charset="0"/>
                <a:cs typeface="Times New Roman" panose="02020603050405020304" pitchFamily="18" charset="0"/>
              </a:rPr>
              <a:t>», «Тарту», «</a:t>
            </a:r>
            <a:r>
              <a:rPr lang="ru-RU" sz="1600" i="1" dirty="0" err="1">
                <a:latin typeface="Times New Roman" panose="02020603050405020304" pitchFamily="18" charset="0"/>
                <a:cs typeface="Times New Roman" panose="02020603050405020304" pitchFamily="18" charset="0"/>
              </a:rPr>
              <a:t>Оқу-жазуға</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үйрету</a:t>
            </a: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Ересектерге</a:t>
            </a: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оқу</a:t>
            </a: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кітабын</a:t>
            </a: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жариялады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Мағжанның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поэзиядағы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алғашқы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қадамдарынан-ақ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жарқын</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өзіндік</a:t>
            </a:r>
            <a:endParaRPr lang="ru-RU" sz="1600" i="1" dirty="0" smtClean="0">
              <a:latin typeface="Times New Roman" panose="02020603050405020304" pitchFamily="18" charset="0"/>
              <a:cs typeface="Times New Roman" panose="02020603050405020304" pitchFamily="18" charset="0"/>
            </a:endParaRPr>
          </a:p>
          <a:p>
            <a:r>
              <a:rPr lang="ru-RU" sz="1600" i="1" dirty="0" err="1" smtClean="0">
                <a:latin typeface="Times New Roman" panose="02020603050405020304" pitchFamily="18" charset="0"/>
                <a:cs typeface="Times New Roman" panose="02020603050405020304" pitchFamily="18" charset="0"/>
              </a:rPr>
              <a:t>таланттың</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белгілері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аңғарылды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Шолпан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өлеңдер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жинағы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ақынды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кеңінен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танымал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етті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Ол</a:t>
            </a:r>
            <a:r>
              <a:rPr lang="ru-RU" sz="1600" i="1" dirty="0">
                <a:latin typeface="Times New Roman" panose="02020603050405020304" pitchFamily="18" charset="0"/>
                <a:cs typeface="Times New Roman" panose="02020603050405020304" pitchFamily="18" charset="0"/>
              </a:rPr>
              <a:t> «Батыр Баян» </a:t>
            </a:r>
            <a:r>
              <a:rPr lang="ru-RU" sz="1600" i="1" dirty="0" err="1">
                <a:latin typeface="Times New Roman" panose="02020603050405020304" pitchFamily="18" charset="0"/>
                <a:cs typeface="Times New Roman" panose="02020603050405020304" pitchFamily="18" charset="0"/>
              </a:rPr>
              <a:t>поэмасын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Түркістан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туралы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өлеңдер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топтамасын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Қойлыбайдың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қобызы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Оқжетпестің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қиясында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поэмаларын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жазды</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Шығармашылық</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жоспарлары</a:t>
            </a:r>
            <a:r>
              <a:rPr lang="ru-RU" sz="1600" i="1" dirty="0">
                <a:latin typeface="Times New Roman" panose="02020603050405020304" pitchFamily="18" charset="0"/>
                <a:cs typeface="Times New Roman" panose="02020603050405020304" pitchFamily="18" charset="0"/>
              </a:rPr>
              <a:t> мол, </a:t>
            </a:r>
            <a:r>
              <a:rPr lang="ru-RU" sz="1600" i="1" dirty="0" err="1">
                <a:latin typeface="Times New Roman" panose="02020603050405020304" pitchFamily="18" charset="0"/>
                <a:cs typeface="Times New Roman" panose="02020603050405020304" pitchFamily="18" charset="0"/>
              </a:rPr>
              <a:t>еңбек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етуге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құлшынған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аударудан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босатылған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ақын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үйіне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қайтып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оралады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Алайда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бостандықта</a:t>
            </a:r>
            <a:r>
              <a:rPr lang="ru-RU" sz="1600" i="1" dirty="0">
                <a:latin typeface="Times New Roman" panose="02020603050405020304" pitchFamily="18" charset="0"/>
                <a:cs typeface="Times New Roman" panose="02020603050405020304" pitchFamily="18" charset="0"/>
              </a:rPr>
              <a:t> болу </a:t>
            </a:r>
            <a:r>
              <a:rPr lang="ru-RU" sz="1600" i="1" dirty="0" err="1">
                <a:latin typeface="Times New Roman" panose="02020603050405020304" pitchFamily="18" charset="0"/>
                <a:cs typeface="Times New Roman" panose="02020603050405020304" pitchFamily="18" charset="0"/>
              </a:rPr>
              <a:t>ұзаққа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созылған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жок</a:t>
            </a:r>
            <a:r>
              <a:rPr lang="ru-RU" sz="1600" i="1" dirty="0">
                <a:latin typeface="Times New Roman" panose="02020603050405020304" pitchFamily="18" charset="0"/>
                <a:cs typeface="Times New Roman" panose="02020603050405020304" pitchFamily="18" charset="0"/>
              </a:rPr>
              <a:t>. 1937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30 </a:t>
            </a:r>
            <a:r>
              <a:rPr lang="ru-RU" sz="1600" i="1" dirty="0" err="1">
                <a:latin typeface="Times New Roman" panose="02020603050405020304" pitchFamily="18" charset="0"/>
                <a:cs typeface="Times New Roman" panose="02020603050405020304" pitchFamily="18" charset="0"/>
              </a:rPr>
              <a:t>желтоқсанда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қарадай</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жағылған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жаламен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тұтқындалып</a:t>
            </a:r>
            <a:r>
              <a:rPr lang="ru-RU" sz="1600" i="1" dirty="0">
                <a:latin typeface="Times New Roman" panose="02020603050405020304" pitchFamily="18" charset="0"/>
                <a:cs typeface="Times New Roman" panose="02020603050405020304" pitchFamily="18" charset="0"/>
              </a:rPr>
              <a:t>, 1938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атылды</a:t>
            </a:r>
            <a:r>
              <a:rPr lang="ru-RU" sz="1600" i="1" dirty="0">
                <a:latin typeface="Times New Roman" panose="02020603050405020304" pitchFamily="18" charset="0"/>
                <a:cs typeface="Times New Roman" panose="02020603050405020304" pitchFamily="18" charset="0"/>
              </a:rPr>
              <a:t>. </a:t>
            </a:r>
            <a:endParaRPr lang="ru-RU" sz="1600" i="1"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1988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ақталды</a:t>
            </a:r>
            <a:r>
              <a:rPr lang="ru-RU" sz="1600" i="1" dirty="0">
                <a:latin typeface="Times New Roman" panose="02020603050405020304" pitchFamily="18" charset="0"/>
                <a:cs typeface="Times New Roman" panose="02020603050405020304" pitchFamily="18" charset="0"/>
              </a:rPr>
              <a:t>.</a:t>
            </a:r>
          </a:p>
        </p:txBody>
      </p:sp>
      <p:pic>
        <p:nvPicPr>
          <p:cNvPr id="9" name="Picture 2" descr="https://encrypted-tbn3.gstatic.com/images?q=tbn:ANd9GcTqKaZ-ZIg9s7dryr-PCtPc1wGOqW0uGzsAPmVIJR91gg0eBX4V2A"/>
          <p:cNvPicPr>
            <a:picLocks noChangeAspect="1" noChangeArrowheads="1"/>
          </p:cNvPicPr>
          <p:nvPr/>
        </p:nvPicPr>
        <p:blipFill>
          <a:blip r:embed="rId2" cstate="print"/>
          <a:srcRect/>
          <a:stretch>
            <a:fillRect/>
          </a:stretch>
        </p:blipFill>
        <p:spPr bwMode="auto">
          <a:xfrm>
            <a:off x="-28129" y="17004"/>
            <a:ext cx="9553061" cy="7164796"/>
          </a:xfrm>
          <a:prstGeom prst="rect">
            <a:avLst/>
          </a:prstGeom>
          <a:ln>
            <a:noFill/>
          </a:ln>
          <a:effectLst>
            <a:softEdge rad="112500"/>
          </a:effectLst>
        </p:spPr>
      </p:pic>
      <p:sp>
        <p:nvSpPr>
          <p:cNvPr id="6" name="Прямоугольник 5"/>
          <p:cNvSpPr/>
          <p:nvPr/>
        </p:nvSpPr>
        <p:spPr>
          <a:xfrm>
            <a:off x="467544" y="1305342"/>
            <a:ext cx="4128457" cy="5632311"/>
          </a:xfrm>
          <a:prstGeom prst="rect">
            <a:avLst/>
          </a:prstGeom>
        </p:spPr>
        <p:txBody>
          <a:bodyPr wrap="square">
            <a:spAutoFit/>
          </a:bodyPr>
          <a:lstStyle/>
          <a:p>
            <a:endParaRPr lang="ru-RU" sz="2400" b="1" i="1" dirty="0" smtClean="0">
              <a:solidFill>
                <a:srgbClr val="2209B7"/>
              </a:solidFill>
              <a:latin typeface="Times New Roman" panose="02020603050405020304" pitchFamily="18" charset="0"/>
              <a:cs typeface="Times New Roman" panose="02020603050405020304" pitchFamily="18" charset="0"/>
            </a:endParaRPr>
          </a:p>
          <a:p>
            <a:endParaRPr lang="ru-RU" sz="2400" b="1" i="1" dirty="0">
              <a:solidFill>
                <a:srgbClr val="2209B7"/>
              </a:solidFill>
              <a:latin typeface="Times New Roman" panose="02020603050405020304" pitchFamily="18" charset="0"/>
              <a:cs typeface="Times New Roman" panose="02020603050405020304" pitchFamily="18" charset="0"/>
            </a:endParaRPr>
          </a:p>
          <a:p>
            <a:r>
              <a:rPr lang="ru-RU" sz="2400" b="1" i="1" dirty="0" err="1" smtClean="0">
                <a:solidFill>
                  <a:srgbClr val="2209B7"/>
                </a:solidFill>
                <a:latin typeface="Times New Roman" panose="02020603050405020304" pitchFamily="18" charset="0"/>
                <a:cs typeface="Times New Roman" panose="02020603050405020304" pitchFamily="18" charset="0"/>
              </a:rPr>
              <a:t>Шәкәрім</a:t>
            </a:r>
            <a:r>
              <a:rPr lang="ru-RU" sz="2400" b="1" i="1" dirty="0" smtClean="0">
                <a:solidFill>
                  <a:srgbClr val="2209B7"/>
                </a:solidFill>
                <a:latin typeface="Times New Roman" panose="02020603050405020304" pitchFamily="18" charset="0"/>
                <a:cs typeface="Times New Roman" panose="02020603050405020304" pitchFamily="18" charset="0"/>
              </a:rPr>
              <a:t> </a:t>
            </a:r>
            <a:r>
              <a:rPr lang="ru-RU" sz="2400" b="1" i="1" dirty="0" err="1">
                <a:solidFill>
                  <a:srgbClr val="2209B7"/>
                </a:solidFill>
                <a:latin typeface="Times New Roman" panose="02020603050405020304" pitchFamily="18" charset="0"/>
                <a:cs typeface="Times New Roman" panose="02020603050405020304" pitchFamily="18" charset="0"/>
              </a:rPr>
              <a:t>Құдайбердиев</a:t>
            </a:r>
            <a:r>
              <a:rPr lang="ru-RU" sz="2400" b="1" i="1" dirty="0">
                <a:solidFill>
                  <a:srgbClr val="2209B7"/>
                </a:solidFill>
                <a:latin typeface="Times New Roman" panose="02020603050405020304" pitchFamily="18" charset="0"/>
                <a:cs typeface="Times New Roman" panose="02020603050405020304" pitchFamily="18" charset="0"/>
              </a:rPr>
              <a:t> </a:t>
            </a:r>
          </a:p>
          <a:p>
            <a:r>
              <a:rPr lang="ru-RU" i="1" dirty="0">
                <a:latin typeface="Times New Roman" panose="02020603050405020304" pitchFamily="18" charset="0"/>
                <a:cs typeface="Times New Roman" panose="02020603050405020304" pitchFamily="18" charset="0"/>
              </a:rPr>
              <a:t> (1858-1931) - </a:t>
            </a:r>
            <a:r>
              <a:rPr lang="ru-RU" i="1" dirty="0" err="1">
                <a:latin typeface="Times New Roman" panose="02020603050405020304" pitchFamily="18" charset="0"/>
                <a:cs typeface="Times New Roman" panose="02020603050405020304" pitchFamily="18" charset="0"/>
              </a:rPr>
              <a:t>ақын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жазушы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философ,тарихшы</a:t>
            </a:r>
            <a:r>
              <a:rPr lang="ru-RU" i="1" dirty="0">
                <a:latin typeface="Times New Roman" panose="02020603050405020304" pitchFamily="18" charset="0"/>
                <a:cs typeface="Times New Roman" panose="02020603050405020304" pitchFamily="18" charset="0"/>
              </a:rPr>
              <a:t>, композитор, </a:t>
            </a:r>
            <a:r>
              <a:rPr lang="ru-RU" i="1" dirty="0" err="1">
                <a:latin typeface="Times New Roman" panose="02020603050405020304" pitchFamily="18" charset="0"/>
                <a:cs typeface="Times New Roman" panose="02020603050405020304" pitchFamily="18" charset="0"/>
              </a:rPr>
              <a:t>аудармашы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Шәкәрім</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есімі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оқырмандарға</a:t>
            </a:r>
            <a:r>
              <a:rPr lang="ru-RU" i="1" dirty="0">
                <a:latin typeface="Times New Roman" panose="02020603050405020304" pitchFamily="18" charset="0"/>
                <a:cs typeface="Times New Roman" panose="02020603050405020304" pitchFamily="18" charset="0"/>
              </a:rPr>
              <a:t> XX </a:t>
            </a:r>
            <a:r>
              <a:rPr lang="ru-RU" i="1" dirty="0" err="1">
                <a:latin typeface="Times New Roman" panose="02020603050405020304" pitchFamily="18" charset="0"/>
                <a:cs typeface="Times New Roman" panose="02020603050405020304" pitchFamily="18" charset="0"/>
              </a:rPr>
              <a:t>ғасырдың</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соңғы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онжылдығында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қайта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оралды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Оның</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шығармашылығы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жөнінде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айтылмауының</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бірнеше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себептері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Абаймен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туыстық</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жақындығы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Кеңес</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өкіметіне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деген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салқын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көзқарас</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танытуы</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болды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Шәкәрімнің</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әкесі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Абайға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аға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болып</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келетін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Ерте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жетім</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қалған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ІПәкәрім</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Абайдың</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қамқорлығында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болды</a:t>
            </a:r>
            <a:r>
              <a:rPr lang="ru-RU" i="1" dirty="0">
                <a:latin typeface="Times New Roman" panose="02020603050405020304" pitchFamily="18" charset="0"/>
                <a:cs typeface="Times New Roman" panose="02020603050405020304" pitchFamily="18" charset="0"/>
              </a:rPr>
              <a:t>. Жан-</a:t>
            </a:r>
            <a:r>
              <a:rPr lang="ru-RU" i="1" dirty="0" err="1">
                <a:latin typeface="Times New Roman" panose="02020603050405020304" pitchFamily="18" charset="0"/>
                <a:cs typeface="Times New Roman" panose="02020603050405020304" pitchFamily="18" charset="0"/>
              </a:rPr>
              <a:t>жақты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терең</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білім</a:t>
            </a:r>
            <a:r>
              <a:rPr lang="ru-RU" i="1" dirty="0">
                <a:latin typeface="Times New Roman" panose="02020603050405020304" pitchFamily="18" charset="0"/>
                <a:cs typeface="Times New Roman" panose="02020603050405020304" pitchFamily="18" charset="0"/>
              </a:rPr>
              <a:t>, араб, парсы, </a:t>
            </a:r>
            <a:r>
              <a:rPr lang="ru-RU" i="1" dirty="0" err="1">
                <a:latin typeface="Times New Roman" panose="02020603050405020304" pitchFamily="18" charset="0"/>
                <a:cs typeface="Times New Roman" panose="02020603050405020304" pitchFamily="18" charset="0"/>
              </a:rPr>
              <a:t>түрік</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және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орыс</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тілдерін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меңгеру</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Шөкерімге</a:t>
            </a:r>
            <a:r>
              <a:rPr lang="ru-RU" i="1" dirty="0">
                <a:latin typeface="Times New Roman" panose="02020603050405020304" pitchFamily="18" charset="0"/>
                <a:cs typeface="Times New Roman" panose="02020603050405020304" pitchFamily="18" charset="0"/>
              </a:rPr>
              <a:t> тек </a:t>
            </a:r>
            <a:r>
              <a:rPr lang="ru-RU" i="1" dirty="0" err="1">
                <a:latin typeface="Times New Roman" panose="02020603050405020304" pitchFamily="18" charset="0"/>
                <a:cs typeface="Times New Roman" panose="02020603050405020304" pitchFamily="18" charset="0"/>
              </a:rPr>
              <a:t>кана</a:t>
            </a:r>
            <a:r>
              <a:rPr lang="ru-RU" i="1"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әдеби</a:t>
            </a:r>
            <a:r>
              <a:rPr lang="ru-RU" i="1" dirty="0" smtClean="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еңбектер</a:t>
            </a:r>
            <a:endParaRPr lang="ru-RU" i="1" dirty="0">
              <a:latin typeface="Times New Roman" panose="02020603050405020304" pitchFamily="18" charset="0"/>
              <a:cs typeface="Times New Roman" panose="02020603050405020304" pitchFamily="18"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4" y="268338"/>
            <a:ext cx="1840297" cy="20162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4932040" y="268338"/>
            <a:ext cx="4320480" cy="6494085"/>
          </a:xfrm>
          <a:prstGeom prst="rect">
            <a:avLst/>
          </a:prstGeom>
        </p:spPr>
        <p:txBody>
          <a:bodyPr wrap="square">
            <a:spAutoFit/>
          </a:bodyPr>
          <a:lstStyle/>
          <a:p>
            <a:r>
              <a:rPr lang="ru-RU" sz="1600" i="1" dirty="0" err="1">
                <a:latin typeface="Times New Roman" panose="02020603050405020304" pitchFamily="18" charset="0"/>
                <a:cs typeface="Times New Roman" panose="02020603050405020304" pitchFamily="18" charset="0"/>
              </a:rPr>
              <a:t>тарихи</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философиялык</a:t>
            </a:r>
            <a:r>
              <a:rPr lang="ru-RU" sz="1600" i="1" dirty="0">
                <a:latin typeface="Times New Roman" panose="02020603050405020304" pitchFamily="18" charset="0"/>
                <a:cs typeface="Times New Roman" panose="02020603050405020304" pitchFamily="18" charset="0"/>
              </a:rPr>
              <a:t> та-</a:t>
            </a:r>
            <a:r>
              <a:rPr lang="ru-RU" sz="1600" i="1" dirty="0" err="1">
                <a:latin typeface="Times New Roman" panose="02020603050405020304" pitchFamily="18" charset="0"/>
                <a:cs typeface="Times New Roman" panose="02020603050405020304" pitchFamily="18" charset="0"/>
              </a:rPr>
              <a:t>қырыптардағы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еңбектер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жазуға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мүмкіндік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берді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батыс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философтары</a:t>
            </a:r>
            <a:r>
              <a:rPr lang="ru-RU" sz="1600" i="1" dirty="0">
                <a:latin typeface="Times New Roman" panose="02020603050405020304" pitchFamily="18" charset="0"/>
                <a:cs typeface="Times New Roman" panose="02020603050405020304" pitchFamily="18" charset="0"/>
              </a:rPr>
              <a:t> Огюст Кант, Артур </a:t>
            </a:r>
            <a:r>
              <a:rPr lang="ru-RU" sz="1600" i="1" dirty="0" err="1">
                <a:latin typeface="Times New Roman" panose="02020603050405020304" pitchFamily="18" charset="0"/>
                <a:cs typeface="Times New Roman" panose="02020603050405020304" pitchFamily="18" charset="0"/>
              </a:rPr>
              <a:t>Шопенгау</a:t>
            </a:r>
            <a:r>
              <a:rPr lang="ru-RU" sz="1600" i="1" dirty="0">
                <a:latin typeface="Times New Roman" panose="02020603050405020304" pitchFamily="18" charset="0"/>
                <a:cs typeface="Times New Roman" panose="02020603050405020304" pitchFamily="18" charset="0"/>
              </a:rPr>
              <a:t>-эр т. б. </a:t>
            </a:r>
            <a:r>
              <a:rPr lang="ru-RU" sz="1600" i="1" dirty="0" err="1">
                <a:latin typeface="Times New Roman" panose="02020603050405020304" pitchFamily="18" charset="0"/>
                <a:cs typeface="Times New Roman" panose="02020603050405020304" pitchFamily="18" charset="0"/>
              </a:rPr>
              <a:t>еңбектерімен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танысып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олардың</a:t>
            </a:r>
            <a:r>
              <a:rPr lang="ru-RU" sz="1600" i="1" dirty="0">
                <a:latin typeface="Times New Roman" panose="02020603050405020304" pitchFamily="18" charset="0"/>
                <a:cs typeface="Times New Roman" panose="02020603050405020304" pitchFamily="18" charset="0"/>
              </a:rPr>
              <a:t> философия-лык </a:t>
            </a:r>
            <a:r>
              <a:rPr lang="ru-RU" sz="1600" i="1" dirty="0" err="1">
                <a:latin typeface="Times New Roman" panose="02020603050405020304" pitchFamily="18" charset="0"/>
                <a:cs typeface="Times New Roman" panose="02020603050405020304" pitchFamily="18" charset="0"/>
              </a:rPr>
              <a:t>көзкарастарын</a:t>
            </a:r>
            <a:r>
              <a:rPr lang="ru-RU" sz="1600" i="1" dirty="0">
                <a:latin typeface="Times New Roman" panose="02020603050405020304" pitchFamily="18" charset="0"/>
                <a:cs typeface="Times New Roman" panose="02020603050405020304" pitchFamily="18" charset="0"/>
              </a:rPr>
              <a:t> ой </a:t>
            </a:r>
            <a:r>
              <a:rPr lang="ru-RU" sz="1600" i="1" dirty="0" err="1">
                <a:latin typeface="Times New Roman" panose="02020603050405020304" pitchFamily="18" charset="0"/>
                <a:cs typeface="Times New Roman" panose="02020603050405020304" pitchFamily="18" charset="0"/>
              </a:rPr>
              <a:t>елегінен</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өткізді</a:t>
            </a: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Қалқаман-Мамыр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Еңлік-Кебек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Нартай-Айсұлу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поэмалары</a:t>
            </a:r>
            <a:r>
              <a:rPr lang="ru-RU" sz="1600" i="1" dirty="0">
                <a:latin typeface="Times New Roman" panose="02020603050405020304" pitchFamily="18" charset="0"/>
                <a:cs typeface="Times New Roman" panose="02020603050405020304" pitchFamily="18" charset="0"/>
              </a:rPr>
              <a:t> мен 1988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ғана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жарық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көрген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Әділ-Мәрия</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романының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кейіпкерлері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Поэмаларында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адамдар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арасындағы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үнемі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болатын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күрделі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қарым-қатынастар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мәселесі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ғашықтардың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қайғылы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тағдырлары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суреттеледі</a:t>
            </a:r>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1930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Өз</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ағайындарына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деген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жүрек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жылуы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акыл-ойы</a:t>
            </a:r>
            <a:r>
              <a:rPr lang="ru-RU" sz="1600" i="1" dirty="0">
                <a:latin typeface="Times New Roman" panose="02020603050405020304" pitchFamily="18" charset="0"/>
                <a:cs typeface="Times New Roman" panose="02020603050405020304" pitchFamily="18" charset="0"/>
              </a:rPr>
              <a:t>, ар-</a:t>
            </a:r>
            <a:r>
              <a:rPr lang="ru-RU" sz="1600" i="1" dirty="0" err="1">
                <a:latin typeface="Times New Roman" panose="02020603050405020304" pitchFamily="18" charset="0"/>
                <a:cs typeface="Times New Roman" panose="02020603050405020304" pitchFamily="18" charset="0"/>
              </a:rPr>
              <a:t>намысы</a:t>
            </a:r>
            <a:r>
              <a:rPr lang="ru-RU" sz="1600" i="1" dirty="0">
                <a:latin typeface="Times New Roman" panose="02020603050405020304" pitchFamily="18" charset="0"/>
                <a:cs typeface="Times New Roman" panose="02020603050405020304" pitchFamily="18" charset="0"/>
              </a:rPr>
              <a:t> бар </a:t>
            </a:r>
            <a:r>
              <a:rPr lang="ru-RU" sz="1600" i="1" dirty="0" err="1">
                <a:latin typeface="Times New Roman" panose="02020603050405020304" pitchFamily="18" charset="0"/>
                <a:cs typeface="Times New Roman" panose="02020603050405020304" pitchFamily="18" charset="0"/>
              </a:rPr>
              <a:t>адамдар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бірін-бірі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қырып-жойып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бір-біріне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жауыздық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жасап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өмір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сүре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алмайды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деген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көреген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жолдар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жазып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қалдырды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Ақын-ойшыл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өмір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ақиқатын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танып-білуге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ұмтылды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Бүл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барлық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шығармаларынан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аңғарылып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тұрады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Оның</a:t>
            </a:r>
            <a:r>
              <a:rPr lang="ru-RU" sz="1600" i="1" dirty="0">
                <a:latin typeface="Times New Roman" panose="02020603050405020304" pitchFamily="18" charset="0"/>
                <a:cs typeface="Times New Roman" panose="02020603050405020304" pitchFamily="18" charset="0"/>
              </a:rPr>
              <a:t> сан-</a:t>
            </a:r>
            <a:r>
              <a:rPr lang="ru-RU" sz="1600" i="1" dirty="0" err="1">
                <a:latin typeface="Times New Roman" panose="02020603050405020304" pitchFamily="18" charset="0"/>
                <a:cs typeface="Times New Roman" panose="02020603050405020304" pitchFamily="18" charset="0"/>
              </a:rPr>
              <a:t>салалы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шығармашылық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мұрасында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Хафиз</a:t>
            </a:r>
            <a:r>
              <a:rPr lang="ru-RU" sz="1600" i="1" dirty="0">
                <a:latin typeface="Times New Roman" panose="02020603050405020304" pitchFamily="18" charset="0"/>
                <a:cs typeface="Times New Roman" panose="02020603050405020304" pitchFamily="18" charset="0"/>
              </a:rPr>
              <a:t>, Физули, Гарриет </a:t>
            </a:r>
            <a:r>
              <a:rPr lang="ru-RU" sz="1600" i="1" dirty="0" err="1">
                <a:latin typeface="Times New Roman" panose="02020603050405020304" pitchFamily="18" charset="0"/>
                <a:cs typeface="Times New Roman" panose="02020603050405020304" pitchFamily="18" charset="0"/>
              </a:rPr>
              <a:t>Бичер-Стоу</a:t>
            </a:r>
            <a:r>
              <a:rPr lang="ru-RU" sz="1600" i="1" dirty="0">
                <a:latin typeface="Times New Roman" panose="02020603050405020304" pitchFamily="18" charset="0"/>
                <a:cs typeface="Times New Roman" panose="02020603050405020304" pitchFamily="18" charset="0"/>
              </a:rPr>
              <a:t>, Пушкин, Толстой т. б. </a:t>
            </a:r>
            <a:r>
              <a:rPr lang="ru-RU" sz="1600" i="1" dirty="0" err="1">
                <a:latin typeface="Times New Roman" panose="02020603050405020304" pitchFamily="18" charset="0"/>
                <a:cs typeface="Times New Roman" panose="02020603050405020304" pitchFamily="18" charset="0"/>
              </a:rPr>
              <a:t>ақындар</a:t>
            </a:r>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мен </a:t>
            </a:r>
            <a:r>
              <a:rPr lang="ru-RU" sz="1600" i="1" dirty="0" err="1" smtClean="0">
                <a:latin typeface="Times New Roman" panose="02020603050405020304" pitchFamily="18" charset="0"/>
                <a:cs typeface="Times New Roman" panose="02020603050405020304" pitchFamily="18" charset="0"/>
              </a:rPr>
              <a:t>Жазушылардың</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шығармаларынан</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жасаған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аудармалары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елеулі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орын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Шәкәрім</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Құдайбердиев</a:t>
            </a:r>
            <a:r>
              <a:rPr lang="ru-RU" sz="1600" i="1" dirty="0">
                <a:latin typeface="Times New Roman" panose="02020603050405020304" pitchFamily="18" charset="0"/>
                <a:cs typeface="Times New Roman" panose="02020603050405020304" pitchFamily="18" charset="0"/>
              </a:rPr>
              <a:t> 1931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Шыңғыс</a:t>
            </a:r>
            <a:r>
              <a:rPr lang="ru-RU" sz="1600" i="1" dirty="0">
                <a:latin typeface="Times New Roman" panose="02020603050405020304" pitchFamily="18" charset="0"/>
                <a:cs typeface="Times New Roman" panose="02020603050405020304" pitchFamily="18" charset="0"/>
              </a:rPr>
              <a:t>-тау </a:t>
            </a:r>
            <a:r>
              <a:rPr lang="ru-RU" sz="1600" i="1" dirty="0" err="1">
                <a:latin typeface="Times New Roman" panose="02020603050405020304" pitchFamily="18" charset="0"/>
                <a:cs typeface="Times New Roman" panose="02020603050405020304" pitchFamily="18" charset="0"/>
              </a:rPr>
              <a:t>тауына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таяу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жерде</a:t>
            </a:r>
            <a:r>
              <a:rPr lang="ru-RU" sz="1600" i="1" dirty="0">
                <a:latin typeface="Times New Roman" panose="02020603050405020304" pitchFamily="18" charset="0"/>
                <a:cs typeface="Times New Roman" panose="02020603050405020304" pitchFamily="18" charset="0"/>
              </a:rPr>
              <a:t> НКВД </a:t>
            </a:r>
            <a:r>
              <a:rPr lang="ru-RU" sz="1600" i="1" dirty="0" err="1">
                <a:latin typeface="Times New Roman" panose="02020603050405020304" pitchFamily="18" charset="0"/>
                <a:cs typeface="Times New Roman" panose="02020603050405020304" pitchFamily="18" charset="0"/>
              </a:rPr>
              <a:t>офицерінің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қолынан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тапты</a:t>
            </a:r>
            <a:r>
              <a:rPr lang="ru-RU" sz="1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9820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46050"/>
            <a:ext cx="9553576"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38" b="17967"/>
          <a:stretch/>
        </p:blipFill>
        <p:spPr bwMode="auto">
          <a:xfrm>
            <a:off x="1609800" y="27384"/>
            <a:ext cx="1512167" cy="210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889844"/>
            <a:ext cx="4320480" cy="6001643"/>
          </a:xfrm>
          <a:prstGeom prst="rect">
            <a:avLst/>
          </a:prstGeom>
        </p:spPr>
        <p:txBody>
          <a:bodyPr wrap="square">
            <a:spAutoFit/>
          </a:bodyPr>
          <a:lstStyle/>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r>
              <a:rPr lang="ru-RU" sz="2000" b="1" i="1" dirty="0" err="1" smtClean="0">
                <a:solidFill>
                  <a:srgbClr val="2C0CEA"/>
                </a:solidFill>
                <a:latin typeface="Times New Roman" panose="02020603050405020304" pitchFamily="18" charset="0"/>
                <a:cs typeface="Times New Roman" panose="02020603050405020304" pitchFamily="18" charset="0"/>
              </a:rPr>
              <a:t>Нәзипа</a:t>
            </a:r>
            <a:r>
              <a:rPr lang="ru-RU" sz="2000" b="1" i="1" dirty="0" smtClean="0">
                <a:solidFill>
                  <a:srgbClr val="2C0CEA"/>
                </a:solidFill>
                <a:latin typeface="Times New Roman" panose="02020603050405020304" pitchFamily="18" charset="0"/>
                <a:cs typeface="Times New Roman" panose="02020603050405020304" pitchFamily="18" charset="0"/>
              </a:rPr>
              <a:t> </a:t>
            </a:r>
            <a:r>
              <a:rPr lang="ru-RU" sz="2000" b="1" i="1" dirty="0" err="1">
                <a:solidFill>
                  <a:srgbClr val="2C0CEA"/>
                </a:solidFill>
                <a:latin typeface="Times New Roman" panose="02020603050405020304" pitchFamily="18" charset="0"/>
                <a:cs typeface="Times New Roman" panose="02020603050405020304" pitchFamily="18" charset="0"/>
              </a:rPr>
              <a:t>Сегізбайқызы</a:t>
            </a:r>
            <a:r>
              <a:rPr lang="ru-RU" sz="2000" b="1" i="1" dirty="0">
                <a:solidFill>
                  <a:srgbClr val="2C0CEA"/>
                </a:solidFill>
                <a:latin typeface="Times New Roman" panose="02020603050405020304" pitchFamily="18" charset="0"/>
                <a:cs typeface="Times New Roman" panose="02020603050405020304" pitchFamily="18" charset="0"/>
              </a:rPr>
              <a:t> </a:t>
            </a:r>
            <a:r>
              <a:rPr lang="ru-RU" sz="2000" b="1" i="1" dirty="0" err="1">
                <a:solidFill>
                  <a:srgbClr val="2C0CEA"/>
                </a:solidFill>
                <a:latin typeface="Times New Roman" panose="02020603050405020304" pitchFamily="18" charset="0"/>
                <a:cs typeface="Times New Roman" panose="02020603050405020304" pitchFamily="18" charset="0"/>
              </a:rPr>
              <a:t>Құлжанова</a:t>
            </a:r>
            <a:r>
              <a:rPr lang="ru-RU" sz="1600" i="1" dirty="0">
                <a:latin typeface="Times New Roman" panose="02020603050405020304" pitchFamily="18" charset="0"/>
                <a:cs typeface="Times New Roman" panose="02020603050405020304" pitchFamily="18" charset="0"/>
              </a:rPr>
              <a:t>. </a:t>
            </a:r>
            <a:endParaRPr lang="ru-RU" sz="1600" i="1" dirty="0" smtClean="0">
              <a:latin typeface="Times New Roman" panose="02020603050405020304" pitchFamily="18" charset="0"/>
              <a:cs typeface="Times New Roman" panose="02020603050405020304" pitchFamily="18" charset="0"/>
            </a:endParaRPr>
          </a:p>
          <a:p>
            <a:r>
              <a:rPr lang="ru-RU" sz="1600" i="1" dirty="0" err="1" smtClean="0">
                <a:latin typeface="Times New Roman" panose="02020603050405020304" pitchFamily="18" charset="0"/>
                <a:cs typeface="Times New Roman" panose="02020603050405020304" pitchFamily="18" charset="0"/>
              </a:rPr>
              <a:t>Ол</a:t>
            </a: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1887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27 </a:t>
            </a:r>
            <a:r>
              <a:rPr lang="ru-RU" sz="1600" i="1" dirty="0" err="1">
                <a:latin typeface="Times New Roman" panose="02020603050405020304" pitchFamily="18" charset="0"/>
                <a:cs typeface="Times New Roman" panose="02020603050405020304" pitchFamily="18" charset="0"/>
              </a:rPr>
              <a:t>шілдеде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Торғай</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қаласында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дүниеге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келген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Бұл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уақытта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қалада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туылған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қыздардың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болашақ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мүмкіндіктері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ауыл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өңірінде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туып-өскен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құрбылардың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келешегіне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қарағанда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жақсы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болған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Үлкен</a:t>
            </a:r>
            <a:r>
              <a:rPr lang="ru-RU" sz="1600" i="1" dirty="0">
                <a:latin typeface="Times New Roman" panose="02020603050405020304" pitchFamily="18" charset="0"/>
                <a:cs typeface="Times New Roman" panose="02020603050405020304" pitchFamily="18" charset="0"/>
              </a:rPr>
              <a:t> талант </a:t>
            </a:r>
            <a:r>
              <a:rPr lang="ru-RU" sz="1600" i="1" dirty="0" err="1">
                <a:latin typeface="Times New Roman" panose="02020603050405020304" pitchFamily="18" charset="0"/>
                <a:cs typeface="Times New Roman" panose="02020603050405020304" pitchFamily="18" charset="0"/>
              </a:rPr>
              <a:t>иесі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Нәзипа</a:t>
            </a:r>
            <a:r>
              <a:rPr lang="ru-RU" sz="1600" i="1" dirty="0">
                <a:latin typeface="Times New Roman" panose="02020603050405020304" pitchFamily="18" charset="0"/>
                <a:cs typeface="Times New Roman" panose="02020603050405020304" pitchFamily="18" charset="0"/>
              </a:rPr>
              <a:t> 1902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Қостанай</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қаласындағы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орыс-қазақ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гимназиясын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тәмамдап</a:t>
            </a:r>
            <a:r>
              <a:rPr lang="ru-RU" sz="1600" i="1" dirty="0">
                <a:latin typeface="Times New Roman" panose="02020603050405020304" pitchFamily="18" charset="0"/>
                <a:cs typeface="Times New Roman" panose="02020603050405020304" pitchFamily="18" charset="0"/>
              </a:rPr>
              <a:t>, 1903-1904 </a:t>
            </a:r>
            <a:r>
              <a:rPr lang="ru-RU" sz="1600" i="1" dirty="0" err="1">
                <a:latin typeface="Times New Roman" panose="02020603050405020304" pitchFamily="18" charset="0"/>
                <a:cs typeface="Times New Roman" panose="02020603050405020304" pitchFamily="18" charset="0"/>
              </a:rPr>
              <a:t>жж</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оқытушылар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семинариясында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ұстаз</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еткен</a:t>
            </a:r>
            <a:r>
              <a:rPr lang="ru-RU" sz="1600" i="1" dirty="0">
                <a:latin typeface="Times New Roman" panose="02020603050405020304" pitchFamily="18" charset="0"/>
                <a:cs typeface="Times New Roman" panose="02020603050405020304" pitchFamily="18" charset="0"/>
              </a:rPr>
              <a:t>. </a:t>
            </a:r>
            <a:br>
              <a:rPr lang="ru-RU" sz="1600" i="1" dirty="0">
                <a:latin typeface="Times New Roman" panose="02020603050405020304" pitchFamily="18" charset="0"/>
                <a:cs typeface="Times New Roman" panose="02020603050405020304" pitchFamily="18" charset="0"/>
              </a:rPr>
            </a:br>
            <a:r>
              <a:rPr lang="ru-RU" sz="1600" i="1" dirty="0" smtClean="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Нәзипаның</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өтініші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бойынша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орыс</a:t>
            </a:r>
            <a:r>
              <a:rPr lang="ru-RU" sz="1600" i="1" dirty="0">
                <a:latin typeface="Times New Roman" panose="02020603050405020304" pitchFamily="18" charset="0"/>
                <a:cs typeface="Times New Roman" panose="02020603050405020304" pitchFamily="18" charset="0"/>
              </a:rPr>
              <a:t> композиторы Александр </a:t>
            </a:r>
            <a:r>
              <a:rPr lang="ru-RU" sz="1600" i="1" dirty="0" err="1">
                <a:latin typeface="Times New Roman" panose="02020603050405020304" pitchFamily="18" charset="0"/>
                <a:cs typeface="Times New Roman" panose="02020603050405020304" pitchFamily="18" charset="0"/>
              </a:rPr>
              <a:t>Затаевич</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Қадыр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зары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Ғайни</a:t>
            </a:r>
            <a:r>
              <a:rPr lang="ru-RU" sz="1600" i="1" dirty="0">
                <a:latin typeface="Times New Roman" panose="02020603050405020304" pitchFamily="18" charset="0"/>
                <a:cs typeface="Times New Roman" panose="02020603050405020304" pitchFamily="18" charset="0"/>
              </a:rPr>
              <a:t>-ау, </a:t>
            </a:r>
            <a:r>
              <a:rPr lang="ru-RU" sz="1600" i="1" dirty="0" err="1">
                <a:latin typeface="Times New Roman" panose="02020603050405020304" pitchFamily="18" charset="0"/>
                <a:cs typeface="Times New Roman" panose="02020603050405020304" pitchFamily="18" charset="0"/>
              </a:rPr>
              <a:t>сәулем</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әндеріне</a:t>
            </a:r>
            <a:r>
              <a:rPr lang="ru-RU" sz="1600" i="1" dirty="0">
                <a:latin typeface="Times New Roman" panose="02020603050405020304" pitchFamily="18" charset="0"/>
                <a:cs typeface="Times New Roman" panose="02020603050405020304" pitchFamily="18" charset="0"/>
              </a:rPr>
              <a:t> музыка </a:t>
            </a:r>
            <a:r>
              <a:rPr lang="ru-RU" sz="1600" i="1" dirty="0" err="1">
                <a:latin typeface="Times New Roman" panose="02020603050405020304" pitchFamily="18" charset="0"/>
                <a:cs typeface="Times New Roman" panose="02020603050405020304" pitchFamily="18" charset="0"/>
              </a:rPr>
              <a:t>жазды</a:t>
            </a:r>
            <a:r>
              <a:rPr lang="ru-RU" sz="1600" i="1" dirty="0">
                <a:latin typeface="Times New Roman" panose="02020603050405020304" pitchFamily="18" charset="0"/>
                <a:cs typeface="Times New Roman" panose="02020603050405020304" pitchFamily="18" charset="0"/>
              </a:rPr>
              <a:t>.  1920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Н. </a:t>
            </a:r>
            <a:r>
              <a:rPr lang="ru-RU" sz="1600" i="1" dirty="0" err="1">
                <a:latin typeface="Times New Roman" panose="02020603050405020304" pitchFamily="18" charset="0"/>
                <a:cs typeface="Times New Roman" panose="02020603050405020304" pitchFamily="18" charset="0"/>
              </a:rPr>
              <a:t>Құлжанова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АКСР </a:t>
            </a:r>
            <a:r>
              <a:rPr lang="ru-RU" sz="1600" i="1" dirty="0" err="1">
                <a:latin typeface="Times New Roman" panose="02020603050405020304" pitchFamily="18" charset="0"/>
                <a:cs typeface="Times New Roman" panose="02020603050405020304" pitchFamily="18" charset="0"/>
              </a:rPr>
              <a:t>Халық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ағарту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комиссариатының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оқулықтар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кітаптар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шығару</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бойынша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арнайы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комиссияның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құрамында</a:t>
            </a:r>
            <a:r>
              <a:rPr lang="ru-RU" sz="1600" i="1" dirty="0">
                <a:latin typeface="Times New Roman" panose="02020603050405020304" pitchFamily="18" charset="0"/>
                <a:cs typeface="Times New Roman" panose="02020603050405020304" pitchFamily="18" charset="0"/>
              </a:rPr>
              <a:t> да </a:t>
            </a:r>
            <a:endParaRPr lang="ru-RU" sz="1600" i="1" dirty="0" smtClean="0">
              <a:latin typeface="Times New Roman" panose="02020603050405020304" pitchFamily="18" charset="0"/>
              <a:cs typeface="Times New Roman" panose="02020603050405020304" pitchFamily="18" charset="0"/>
            </a:endParaRPr>
          </a:p>
          <a:p>
            <a:r>
              <a:rPr lang="ru-RU" sz="1600" i="1" dirty="0" err="1" smtClean="0">
                <a:latin typeface="Times New Roman" panose="02020603050405020304" pitchFamily="18" charset="0"/>
                <a:cs typeface="Times New Roman" panose="02020603050405020304" pitchFamily="18" charset="0"/>
              </a:rPr>
              <a:t>жұмыс</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істеді</a:t>
            </a:r>
            <a:r>
              <a:rPr lang="ru-RU" sz="1600" i="1" dirty="0">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4788024" y="-356651"/>
            <a:ext cx="4248472" cy="7540526"/>
          </a:xfrm>
          <a:prstGeom prst="rect">
            <a:avLst/>
          </a:prstGeom>
        </p:spPr>
        <p:txBody>
          <a:bodyPr wrap="square">
            <a:spAutoFit/>
          </a:bodyPr>
          <a:lstStyle/>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r>
              <a:rPr lang="ru-RU" sz="1600" i="1" dirty="0" err="1" smtClean="0">
                <a:latin typeface="Times New Roman" panose="02020603050405020304" pitchFamily="18" charset="0"/>
                <a:cs typeface="Times New Roman" panose="02020603050405020304" pitchFamily="18" charset="0"/>
              </a:rPr>
              <a:t>Сонымен</a:t>
            </a:r>
            <a:r>
              <a:rPr lang="ru-RU" sz="1600" i="1" dirty="0" smtClean="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бірге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Нәзипа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әліппесін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дайындаған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маман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ретінде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белгілі</a:t>
            </a:r>
            <a:r>
              <a:rPr lang="ru-RU" sz="1600" i="1" dirty="0">
                <a:latin typeface="Times New Roman" panose="02020603050405020304" pitchFamily="18" charset="0"/>
                <a:cs typeface="Times New Roman" panose="02020603050405020304" pitchFamily="18" charset="0"/>
              </a:rPr>
              <a:t>.  1923-1925 </a:t>
            </a:r>
            <a:r>
              <a:rPr lang="ru-RU" sz="1600" i="1" dirty="0" err="1">
                <a:latin typeface="Times New Roman" panose="02020603050405020304" pitchFamily="18" charset="0"/>
                <a:cs typeface="Times New Roman" panose="02020603050405020304" pitchFamily="18" charset="0"/>
              </a:rPr>
              <a:t>жылдары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Қызыл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Қазақстан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Әйел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теңдігі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Айқап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журналдарында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жұмыс</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істеп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Бірлік</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туы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Алаш</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басылымдарында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өз</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мақалаларын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жариялаған</a:t>
            </a:r>
            <a:r>
              <a:rPr lang="ru-RU" sz="1600" i="1" dirty="0">
                <a:latin typeface="Times New Roman" panose="02020603050405020304" pitchFamily="18" charset="0"/>
                <a:cs typeface="Times New Roman" panose="02020603050405020304" pitchFamily="18" charset="0"/>
              </a:rPr>
              <a:t>. 1922 </a:t>
            </a:r>
            <a:r>
              <a:rPr lang="ru-RU" sz="1600" i="1" dirty="0" err="1">
                <a:latin typeface="Times New Roman" panose="02020603050405020304" pitchFamily="18" charset="0"/>
                <a:cs typeface="Times New Roman" panose="02020603050405020304" pitchFamily="18" charset="0"/>
              </a:rPr>
              <a:t>жылы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Сәкен</a:t>
            </a:r>
            <a:r>
              <a:rPr lang="ru-RU" sz="1600" i="1" dirty="0">
                <a:latin typeface="Times New Roman" panose="02020603050405020304" pitchFamily="18" charset="0"/>
                <a:cs typeface="Times New Roman" panose="02020603050405020304" pitchFamily="18" charset="0"/>
              </a:rPr>
              <a:t> Сейфуллин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АКСР </a:t>
            </a:r>
            <a:r>
              <a:rPr lang="ru-RU" sz="1600" i="1" dirty="0" err="1">
                <a:latin typeface="Times New Roman" panose="02020603050405020304" pitchFamily="18" charset="0"/>
                <a:cs typeface="Times New Roman" panose="02020603050405020304" pitchFamily="18" charset="0"/>
              </a:rPr>
              <a:t>Халық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Комиссарлары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Кеңесінің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төрағасы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және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Еңбекші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қазақ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газетінің</a:t>
            </a:r>
            <a:r>
              <a:rPr lang="ru-RU" sz="1600" i="1" dirty="0">
                <a:latin typeface="Times New Roman" panose="02020603050405020304" pitchFamily="18" charset="0"/>
                <a:cs typeface="Times New Roman" panose="02020603050405020304" pitchFamily="18" charset="0"/>
              </a:rPr>
              <a:t> редакторы </a:t>
            </a:r>
            <a:r>
              <a:rPr lang="ru-RU" sz="1600" i="1" dirty="0" err="1">
                <a:latin typeface="Times New Roman" panose="02020603050405020304" pitchFamily="18" charset="0"/>
                <a:cs typeface="Times New Roman" panose="02020603050405020304" pitchFamily="18" charset="0"/>
              </a:rPr>
              <a:t>тағайындалды</a:t>
            </a:r>
            <a:r>
              <a:rPr lang="ru-RU" sz="1600" i="1" dirty="0">
                <a:latin typeface="Times New Roman" panose="02020603050405020304" pitchFamily="18" charset="0"/>
                <a:cs typeface="Times New Roman" panose="02020603050405020304" pitchFamily="18" charset="0"/>
              </a:rPr>
              <a:t>. Сейфуллин </a:t>
            </a:r>
            <a:r>
              <a:rPr lang="ru-RU" sz="1600" i="1" dirty="0" err="1">
                <a:latin typeface="Times New Roman" panose="02020603050405020304" pitchFamily="18" charset="0"/>
                <a:cs typeface="Times New Roman" panose="02020603050405020304" pitchFamily="18" charset="0"/>
              </a:rPr>
              <a:t>Нәзипаны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аталмыш</a:t>
            </a:r>
            <a:r>
              <a:rPr lang="ru-RU" sz="1600" i="1" dirty="0">
                <a:latin typeface="Times New Roman" panose="02020603050405020304" pitchFamily="18" charset="0"/>
                <a:cs typeface="Times New Roman" panose="02020603050405020304" pitchFamily="18" charset="0"/>
              </a:rPr>
              <a:t> газетке </a:t>
            </a:r>
            <a:r>
              <a:rPr lang="ru-RU" sz="1600" i="1" dirty="0" err="1">
                <a:latin typeface="Times New Roman" panose="02020603050405020304" pitchFamily="18" charset="0"/>
                <a:cs typeface="Times New Roman" panose="02020603050405020304" pitchFamily="18" charset="0"/>
              </a:rPr>
              <a:t>жұмысқа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шақырды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Қызмет</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барысында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әріптестердің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арасында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беделі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артып</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Нәзипа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Сегізбайқызы</a:t>
            </a:r>
            <a:r>
              <a:rPr lang="ru-RU" sz="1600" i="1" dirty="0">
                <a:latin typeface="Times New Roman" panose="02020603050405020304" pitchFamily="18" charset="0"/>
                <a:cs typeface="Times New Roman" panose="02020603050405020304" pitchFamily="18" charset="0"/>
              </a:rPr>
              <a:t> тез </a:t>
            </a:r>
            <a:r>
              <a:rPr lang="ru-RU" sz="1600" i="1" dirty="0" err="1">
                <a:latin typeface="Times New Roman" panose="02020603050405020304" pitchFamily="18" charset="0"/>
                <a:cs typeface="Times New Roman" panose="02020603050405020304" pitchFamily="18" charset="0"/>
              </a:rPr>
              <a:t>арада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танымал</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авторлардың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біріне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айналды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Сонымен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бірге</a:t>
            </a:r>
            <a:r>
              <a:rPr lang="ru-RU" sz="1600" i="1" dirty="0">
                <a:latin typeface="Times New Roman" panose="02020603050405020304" pitchFamily="18" charset="0"/>
                <a:cs typeface="Times New Roman" panose="02020603050405020304" pitchFamily="18" charset="0"/>
              </a:rPr>
              <a:t> педагогика </a:t>
            </a:r>
            <a:r>
              <a:rPr lang="ru-RU" sz="1600" i="1" dirty="0" err="1">
                <a:latin typeface="Times New Roman" panose="02020603050405020304" pitchFamily="18" charset="0"/>
                <a:cs typeface="Times New Roman" panose="02020603050405020304" pitchFamily="18" charset="0"/>
              </a:rPr>
              <a:t>саласында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көптеген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кітаптардың</a:t>
            </a:r>
            <a:r>
              <a:rPr lang="ru-RU" sz="1600" i="1" dirty="0">
                <a:latin typeface="Times New Roman" panose="02020603050405020304" pitchFamily="18" charset="0"/>
                <a:cs typeface="Times New Roman" panose="02020603050405020304" pitchFamily="18" charset="0"/>
              </a:rPr>
              <a:t> авторы: «</a:t>
            </a:r>
            <a:r>
              <a:rPr lang="ru-RU" sz="1600" i="1" dirty="0" err="1">
                <a:latin typeface="Times New Roman" panose="02020603050405020304" pitchFamily="18" charset="0"/>
                <a:cs typeface="Times New Roman" panose="02020603050405020304" pitchFamily="18" charset="0"/>
              </a:rPr>
              <a:t>Мектептегі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дәстүрлі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тәрбие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Ана</a:t>
            </a:r>
            <a:r>
              <a:rPr lang="ru-RU" sz="1600" i="1" dirty="0">
                <a:latin typeface="Times New Roman" panose="02020603050405020304" pitchFamily="18" charset="0"/>
                <a:cs typeface="Times New Roman" panose="02020603050405020304" pitchFamily="18" charset="0"/>
              </a:rPr>
              <a:t> мен бала </a:t>
            </a:r>
            <a:r>
              <a:rPr lang="ru-RU" sz="1600" i="1" dirty="0" err="1">
                <a:latin typeface="Times New Roman" panose="02020603050405020304" pitchFamily="18" charset="0"/>
                <a:cs typeface="Times New Roman" panose="02020603050405020304" pitchFamily="18" charset="0"/>
              </a:rPr>
              <a:t>тәрбиесі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т.б</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Қазіргі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кезде</a:t>
            </a:r>
            <a:r>
              <a:rPr lang="ru-RU" sz="1600" i="1" dirty="0">
                <a:latin typeface="Times New Roman" panose="02020603050405020304" pitchFamily="18" charset="0"/>
                <a:cs typeface="Times New Roman" panose="02020603050405020304" pitchFamily="18" charset="0"/>
              </a:rPr>
              <a:t> де </a:t>
            </a:r>
            <a:r>
              <a:rPr lang="ru-RU" sz="1600" i="1" dirty="0" err="1">
                <a:latin typeface="Times New Roman" panose="02020603050405020304" pitchFamily="18" charset="0"/>
                <a:cs typeface="Times New Roman" panose="02020603050405020304" pitchFamily="18" charset="0"/>
              </a:rPr>
              <a:t>ғалымның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еңбектері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өзінің</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өзектілігінен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айырған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жоқ</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Нәзипа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Сегізбайқызы</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Сәкен</a:t>
            </a:r>
            <a:r>
              <a:rPr lang="ru-RU" sz="1600" i="1" dirty="0">
                <a:latin typeface="Times New Roman" panose="02020603050405020304" pitchFamily="18" charset="0"/>
                <a:cs typeface="Times New Roman" panose="02020603050405020304" pitchFamily="18" charset="0"/>
              </a:rPr>
              <a:t> Сейфуллин, </a:t>
            </a:r>
            <a:r>
              <a:rPr lang="ru-RU" sz="1600" i="1" dirty="0" err="1">
                <a:latin typeface="Times New Roman" panose="02020603050405020304" pitchFamily="18" charset="0"/>
                <a:cs typeface="Times New Roman" panose="02020603050405020304" pitchFamily="18" charset="0"/>
              </a:rPr>
              <a:t>Бейімбет</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Майлин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Мұхтар</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Әуезов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Сәбит</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Мұқанов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Ғабит</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Мүсірепов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Молдағали</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Молдабаев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Аманғали</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Сегізбаев</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секілді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әдебиет</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және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қоғам</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қайраткерлерімен</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көп</a:t>
            </a:r>
            <a:r>
              <a:rPr lang="ru-RU" sz="1600" i="1" dirty="0">
                <a:latin typeface="Times New Roman" panose="02020603050405020304" pitchFamily="18" charset="0"/>
                <a:cs typeface="Times New Roman" panose="02020603050405020304" pitchFamily="18" charset="0"/>
              </a:rPr>
              <a:t> </a:t>
            </a:r>
            <a:r>
              <a:rPr lang="ru-RU" sz="1600" i="1" dirty="0" err="1" smtClean="0">
                <a:latin typeface="Times New Roman" panose="02020603050405020304" pitchFamily="18" charset="0"/>
                <a:cs typeface="Times New Roman" panose="02020603050405020304" pitchFamily="18" charset="0"/>
              </a:rPr>
              <a:t>араласқан</a:t>
            </a: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
            </a:r>
            <a:br>
              <a:rPr lang="ru-RU" sz="1600" i="1" dirty="0">
                <a:latin typeface="Times New Roman" panose="02020603050405020304" pitchFamily="18" charset="0"/>
                <a:cs typeface="Times New Roman" panose="02020603050405020304" pitchFamily="18" charset="0"/>
              </a:rPr>
            </a:br>
            <a:r>
              <a:rPr lang="ru-RU" dirty="0"/>
              <a:t/>
            </a:r>
            <a:br>
              <a:rPr lang="ru-RU" dirty="0"/>
            </a:br>
            <a:endParaRPr lang="ru-RU" dirty="0"/>
          </a:p>
        </p:txBody>
      </p:sp>
    </p:spTree>
    <p:extLst>
      <p:ext uri="{BB962C8B-B14F-4D97-AF65-F5344CB8AC3E}">
        <p14:creationId xmlns:p14="http://schemas.microsoft.com/office/powerpoint/2010/main" val="911308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Documents and Settings\Пользователь\Рабочий стол\картинки\Казакстан\Рисунок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109464" y="981338"/>
            <a:ext cx="7488832" cy="954107"/>
          </a:xfrm>
          <a:prstGeom prst="rect">
            <a:avLst/>
          </a:prstGeom>
        </p:spPr>
        <p:txBody>
          <a:bodyPr wrap="square">
            <a:spAutoFit/>
          </a:bodyPr>
          <a:lstStyle/>
          <a:p>
            <a:pPr algn="ctr"/>
            <a:endParaRPr lang="ru-RU" sz="2800" b="1" i="1" dirty="0" smtClean="0">
              <a:solidFill>
                <a:srgbClr val="2209B7"/>
              </a:solidFill>
              <a:latin typeface="Times New Roman" panose="02020603050405020304" pitchFamily="18" charset="0"/>
              <a:cs typeface="Times New Roman" panose="02020603050405020304" pitchFamily="18" charset="0"/>
            </a:endParaRPr>
          </a:p>
          <a:p>
            <a:pPr algn="ctr"/>
            <a:endParaRPr lang="ru-RU" sz="2800" b="1" i="1" dirty="0">
              <a:solidFill>
                <a:srgbClr val="2209B7"/>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99592" y="1124744"/>
            <a:ext cx="7488832" cy="3170099"/>
          </a:xfrm>
          <a:prstGeom prst="rect">
            <a:avLst/>
          </a:prstGeom>
        </p:spPr>
        <p:txBody>
          <a:bodyPr wrap="square">
            <a:spAutoFit/>
          </a:bodyPr>
          <a:lstStyle/>
          <a:p>
            <a:pPr lvl="0" algn="ctr"/>
            <a:r>
              <a:rPr lang="ru-RU" sz="4000" b="1" i="1" dirty="0">
                <a:solidFill>
                  <a:srgbClr val="FF0000"/>
                </a:solidFill>
                <a:latin typeface="Times New Roman" panose="02020603050405020304" pitchFamily="18" charset="0"/>
                <a:cs typeface="Times New Roman" panose="02020603050405020304" pitchFamily="18" charset="0"/>
              </a:rPr>
              <a:t>«</a:t>
            </a:r>
            <a:r>
              <a:rPr lang="ru-RU" sz="4000" b="1" i="1" dirty="0" err="1">
                <a:solidFill>
                  <a:srgbClr val="FF0000"/>
                </a:solidFill>
                <a:latin typeface="Times New Roman" panose="02020603050405020304" pitchFamily="18" charset="0"/>
                <a:cs typeface="Times New Roman" panose="02020603050405020304" pitchFamily="18" charset="0"/>
              </a:rPr>
              <a:t>Алаш</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партиясы</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және</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оның</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айбарлы</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қайраткерлері</a:t>
            </a:r>
            <a:r>
              <a:rPr lang="ru-RU" sz="4000" b="1" i="1">
                <a:solidFill>
                  <a:srgbClr val="FF0000"/>
                </a:solidFill>
                <a:latin typeface="Times New Roman" panose="02020603050405020304" pitchFamily="18" charset="0"/>
                <a:cs typeface="Times New Roman" panose="02020603050405020304" pitchFamily="18" charset="0"/>
              </a:rPr>
              <a:t> </a:t>
            </a:r>
            <a:endParaRPr lang="ru-RU" sz="4000" b="1" i="1" smtClean="0">
              <a:solidFill>
                <a:srgbClr val="FF0000"/>
              </a:solidFill>
              <a:latin typeface="Times New Roman" panose="02020603050405020304" pitchFamily="18" charset="0"/>
              <a:cs typeface="Times New Roman" panose="02020603050405020304" pitchFamily="18" charset="0"/>
            </a:endParaRPr>
          </a:p>
          <a:p>
            <a:pPr lvl="0" algn="ctr"/>
            <a:r>
              <a:rPr lang="ru-RU" sz="4000" b="1" i="1" smtClean="0">
                <a:solidFill>
                  <a:srgbClr val="FF0000"/>
                </a:solidFill>
                <a:latin typeface="Times New Roman" panose="02020603050405020304" pitchFamily="18" charset="0"/>
                <a:cs typeface="Times New Roman" panose="02020603050405020304" pitchFamily="18" charset="0"/>
              </a:rPr>
              <a:t>ел </a:t>
            </a:r>
            <a:r>
              <a:rPr lang="ru-RU" sz="4000" b="1" i="1" dirty="0" err="1">
                <a:solidFill>
                  <a:srgbClr val="FF0000"/>
                </a:solidFill>
                <a:latin typeface="Times New Roman" panose="02020603050405020304" pitchFamily="18" charset="0"/>
                <a:cs typeface="Times New Roman" panose="02020603050405020304" pitchFamily="18" charset="0"/>
              </a:rPr>
              <a:t>тарихынан</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үлкен</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орын</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алып</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халықтың</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жүрегіне</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елдікке</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деген</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сенім</a:t>
            </a:r>
            <a:r>
              <a:rPr lang="ru-RU" sz="4000" b="1" i="1" dirty="0">
                <a:solidFill>
                  <a:srgbClr val="FF0000"/>
                </a:solidFill>
                <a:latin typeface="Times New Roman" panose="02020603050405020304" pitchFamily="18" charset="0"/>
                <a:cs typeface="Times New Roman" panose="02020603050405020304" pitchFamily="18" charset="0"/>
              </a:rPr>
              <a:t> мен </a:t>
            </a:r>
            <a:r>
              <a:rPr lang="ru-RU" sz="4000" b="1" i="1" dirty="0" err="1">
                <a:solidFill>
                  <a:srgbClr val="FF0000"/>
                </a:solidFill>
                <a:latin typeface="Times New Roman" panose="02020603050405020304" pitchFamily="18" charset="0"/>
                <a:cs typeface="Times New Roman" panose="02020603050405020304" pitchFamily="18" charset="0"/>
              </a:rPr>
              <a:t>үміт</a:t>
            </a:r>
            <a:r>
              <a:rPr lang="ru-RU" sz="4000" b="1" i="1" dirty="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ұялатты</a:t>
            </a:r>
            <a:r>
              <a:rPr lang="ru-RU" sz="40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84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8" y="-177254"/>
            <a:ext cx="936307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Заголовок 2"/>
          <p:cNvSpPr>
            <a:spLocks noGrp="1"/>
          </p:cNvSpPr>
          <p:nvPr>
            <p:ph type="title"/>
          </p:nvPr>
        </p:nvSpPr>
        <p:spPr>
          <a:xfrm>
            <a:off x="2771800" y="0"/>
            <a:ext cx="6372200" cy="1268760"/>
          </a:xfrm>
        </p:spPr>
        <p:txBody>
          <a:bodyPr>
            <a:normAutofit/>
          </a:bodyPr>
          <a:lstStyle/>
          <a:p>
            <a:pPr fontAlgn="auto">
              <a:spcAft>
                <a:spcPts val="0"/>
              </a:spcAft>
              <a:defRPr/>
            </a:pPr>
            <a:r>
              <a:rPr lang="kk-KZ" altLang="ru-RU" sz="3600" b="1" dirty="0" smtClean="0">
                <a:solidFill>
                  <a:srgbClr val="002060"/>
                </a:solidFill>
                <a:latin typeface="Times New Roman" panose="02020603050405020304" pitchFamily="18" charset="0"/>
                <a:cs typeface="Times New Roman" panose="02020603050405020304" pitchFamily="18" charset="0"/>
              </a:rPr>
              <a:t>                                                </a:t>
            </a:r>
            <a:r>
              <a:rPr lang="kk-KZ" altLang="ru-RU" sz="3200" b="1" dirty="0" smtClean="0">
                <a:solidFill>
                  <a:srgbClr val="002060"/>
                </a:solidFill>
                <a:latin typeface="Times New Roman" panose="02020603050405020304" pitchFamily="18" charset="0"/>
                <a:cs typeface="Times New Roman" panose="02020603050405020304" pitchFamily="18" charset="0"/>
              </a:rPr>
              <a:t>Нұ</a:t>
            </a:r>
            <a:r>
              <a:rPr lang="en-US" altLang="ru-RU" sz="3200" b="1" dirty="0" smtClean="0">
                <a:solidFill>
                  <a:srgbClr val="002060"/>
                </a:solidFill>
                <a:latin typeface="Times New Roman" panose="02020603050405020304" pitchFamily="18" charset="0"/>
                <a:cs typeface="Times New Roman" panose="02020603050405020304" pitchFamily="18" charset="0"/>
              </a:rPr>
              <a:t>p</a:t>
            </a:r>
            <a:r>
              <a:rPr lang="kk-KZ" altLang="ru-RU" sz="3200" b="1" dirty="0" smtClean="0">
                <a:solidFill>
                  <a:srgbClr val="002060"/>
                </a:solidFill>
                <a:latin typeface="Times New Roman" panose="02020603050405020304" pitchFamily="18" charset="0"/>
                <a:cs typeface="Times New Roman" panose="02020603050405020304" pitchFamily="18" charset="0"/>
              </a:rPr>
              <a:t>сұлтан  Әбішұлы  Наза</a:t>
            </a:r>
            <a:r>
              <a:rPr lang="en-US" altLang="ru-RU" sz="3200" b="1" dirty="0" smtClean="0">
                <a:solidFill>
                  <a:srgbClr val="002060"/>
                </a:solidFill>
                <a:latin typeface="Times New Roman" panose="02020603050405020304" pitchFamily="18" charset="0"/>
                <a:cs typeface="Times New Roman" panose="02020603050405020304" pitchFamily="18" charset="0"/>
              </a:rPr>
              <a:t>p</a:t>
            </a:r>
            <a:r>
              <a:rPr lang="kk-KZ" altLang="ru-RU" sz="3200" b="1" dirty="0" smtClean="0">
                <a:solidFill>
                  <a:srgbClr val="002060"/>
                </a:solidFill>
                <a:latin typeface="Times New Roman" panose="02020603050405020304" pitchFamily="18" charset="0"/>
                <a:cs typeface="Times New Roman" panose="02020603050405020304" pitchFamily="18" charset="0"/>
              </a:rPr>
              <a:t>баев:</a:t>
            </a:r>
            <a:endParaRPr lang="ru-RU" altLang="ru-RU" sz="6000" b="1" dirty="0" smtClean="0">
              <a:solidFill>
                <a:srgbClr val="002060"/>
              </a:solidFill>
              <a:latin typeface="Times New Roman" panose="02020603050405020304" pitchFamily="18" charset="0"/>
              <a:cs typeface="Times New Roman" panose="02020603050405020304" pitchFamily="18" charset="0"/>
            </a:endParaRPr>
          </a:p>
        </p:txBody>
      </p:sp>
      <p:sp>
        <p:nvSpPr>
          <p:cNvPr id="2" name="Содержимое 1"/>
          <p:cNvSpPr>
            <a:spLocks noGrp="1"/>
          </p:cNvSpPr>
          <p:nvPr>
            <p:ph idx="1"/>
          </p:nvPr>
        </p:nvSpPr>
        <p:spPr>
          <a:xfrm>
            <a:off x="3707904" y="1196752"/>
            <a:ext cx="5328591" cy="3816424"/>
          </a:xfrm>
        </p:spPr>
        <p:txBody>
          <a:bodyPr rtlCol="0">
            <a:noAutofit/>
          </a:bodyPr>
          <a:lstStyle/>
          <a:p>
            <a:pPr marL="0" indent="0" algn="ctr" fontAlgn="auto">
              <a:spcAft>
                <a:spcPts val="0"/>
              </a:spcAft>
              <a:buClr>
                <a:schemeClr val="accent3"/>
              </a:buClr>
              <a:buNone/>
              <a:defRPr/>
            </a:pPr>
            <a:r>
              <a:rPr lang="ru-RU" sz="2400" b="1" dirty="0" smtClean="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A</a:t>
            </a:r>
            <a:r>
              <a:rPr lang="ru-RU" sz="2400" b="1" i="1" dirty="0" smtClean="0">
                <a:solidFill>
                  <a:srgbClr val="FF0000"/>
                </a:solidFill>
                <a:latin typeface="Times New Roman" panose="02020603050405020304" pitchFamily="18" charset="0"/>
                <a:cs typeface="Times New Roman" panose="02020603050405020304" pitchFamily="18" charset="0"/>
              </a:rPr>
              <a:t>л</a:t>
            </a:r>
            <a:r>
              <a:rPr lang="en-US" sz="2400" b="1" i="1" dirty="0" smtClean="0">
                <a:solidFill>
                  <a:srgbClr val="FF0000"/>
                </a:solidFill>
                <a:latin typeface="Times New Roman" panose="02020603050405020304" pitchFamily="18" charset="0"/>
                <a:cs typeface="Times New Roman" panose="02020603050405020304" pitchFamily="18" charset="0"/>
              </a:rPr>
              <a:t>a</a:t>
            </a:r>
            <a:r>
              <a:rPr lang="ru-RU" sz="2400" b="1" i="1" dirty="0" err="1" smtClean="0">
                <a:solidFill>
                  <a:srgbClr val="FF0000"/>
                </a:solidFill>
                <a:latin typeface="Times New Roman" panose="02020603050405020304" pitchFamily="18" charset="0"/>
                <a:cs typeface="Times New Roman" panose="02020603050405020304" pitchFamily="18" charset="0"/>
              </a:rPr>
              <a:t>штың</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басты</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мақсаты</a:t>
            </a:r>
            <a:r>
              <a:rPr lang="ru-RU" sz="2400" i="1" dirty="0" smtClean="0">
                <a:solidFill>
                  <a:srgbClr val="2209B7"/>
                </a:solidFill>
                <a:latin typeface="Times New Roman" panose="02020603050405020304" pitchFamily="18" charset="0"/>
                <a:cs typeface="Times New Roman" panose="02020603050405020304" pitchFamily="18" charset="0"/>
              </a:rPr>
              <a:t> - </a:t>
            </a:r>
            <a:r>
              <a:rPr lang="ru-RU" sz="2400" i="1" dirty="0" err="1" smtClean="0">
                <a:solidFill>
                  <a:srgbClr val="2209B7"/>
                </a:solidFill>
                <a:latin typeface="Times New Roman" panose="02020603050405020304" pitchFamily="18" charset="0"/>
                <a:cs typeface="Times New Roman" panose="02020603050405020304" pitchFamily="18" charset="0"/>
              </a:rPr>
              <a:t>қазақ</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қоғамын</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бі</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smtClean="0">
                <a:solidFill>
                  <a:srgbClr val="2209B7"/>
                </a:solidFill>
                <a:latin typeface="Times New Roman" panose="02020603050405020304" pitchFamily="18" charset="0"/>
                <a:cs typeface="Times New Roman" panose="02020603050405020304" pitchFamily="18" charset="0"/>
              </a:rPr>
              <a:t>те-</a:t>
            </a:r>
            <a:r>
              <a:rPr lang="ru-RU" sz="2400" i="1" dirty="0" err="1" smtClean="0">
                <a:solidFill>
                  <a:srgbClr val="2209B7"/>
                </a:solidFill>
                <a:latin typeface="Times New Roman" panose="02020603050405020304" pitchFamily="18" charset="0"/>
                <a:cs typeface="Times New Roman" panose="02020603050405020304" pitchFamily="18" charset="0"/>
              </a:rPr>
              <a:t>бі</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smtClean="0">
                <a:solidFill>
                  <a:srgbClr val="2209B7"/>
                </a:solidFill>
                <a:latin typeface="Times New Roman" panose="02020603050405020304" pitchFamily="18" charset="0"/>
                <a:cs typeface="Times New Roman" panose="02020603050405020304" pitchFamily="18" charset="0"/>
              </a:rPr>
              <a:t>те </a:t>
            </a:r>
            <a:r>
              <a:rPr lang="ru-RU" sz="2400" i="1" dirty="0" err="1" smtClean="0">
                <a:solidFill>
                  <a:srgbClr val="2209B7"/>
                </a:solidFill>
                <a:latin typeface="Times New Roman" panose="02020603050405020304" pitchFamily="18" charset="0"/>
                <a:cs typeface="Times New Roman" panose="02020603050405020304" pitchFamily="18" charset="0"/>
              </a:rPr>
              <a:t>өзге</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тіп</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заманға</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бейімдеу</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еді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Бұл</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біздің</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жедел</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жаңғы</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smtClean="0">
                <a:solidFill>
                  <a:srgbClr val="2209B7"/>
                </a:solidFill>
                <a:latin typeface="Times New Roman" panose="02020603050405020304" pitchFamily="18" charset="0"/>
                <a:cs typeface="Times New Roman" panose="02020603050405020304" pitchFamily="18" charset="0"/>
              </a:rPr>
              <a:t>у, </a:t>
            </a:r>
            <a:r>
              <a:rPr lang="ru-RU" sz="2400" i="1" dirty="0" err="1" smtClean="0">
                <a:solidFill>
                  <a:srgbClr val="2209B7"/>
                </a:solidFill>
                <a:latin typeface="Times New Roman" panose="02020603050405020304" pitchFamily="18" charset="0"/>
                <a:cs typeface="Times New Roman" panose="02020603050405020304" pitchFamily="18" charset="0"/>
              </a:rPr>
              <a:t>яғни</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smtClean="0">
                <a:solidFill>
                  <a:srgbClr val="2209B7"/>
                </a:solidFill>
                <a:latin typeface="Times New Roman" panose="02020603050405020304" pitchFamily="18" charset="0"/>
                <a:cs typeface="Times New Roman" panose="02020603050405020304" pitchFamily="18" charset="0"/>
              </a:rPr>
              <a:t>моде</a:t>
            </a:r>
            <a:r>
              <a:rPr lang="en-US" sz="2400" i="1" dirty="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низация</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бағытымызға</a:t>
            </a:r>
            <a:r>
              <a:rPr lang="ru-RU" sz="2400" i="1" dirty="0" smtClean="0">
                <a:solidFill>
                  <a:srgbClr val="2209B7"/>
                </a:solidFill>
                <a:latin typeface="Times New Roman" panose="02020603050405020304" pitchFamily="18" charset="0"/>
                <a:cs typeface="Times New Roman" panose="02020603050405020304" pitchFamily="18" charset="0"/>
              </a:rPr>
              <a:t> да </a:t>
            </a:r>
            <a:r>
              <a:rPr lang="ru-RU" sz="2400" i="1" dirty="0" err="1" smtClean="0">
                <a:solidFill>
                  <a:srgbClr val="2209B7"/>
                </a:solidFill>
                <a:latin typeface="Times New Roman" panose="02020603050405020304" pitchFamily="18" charset="0"/>
                <a:cs typeface="Times New Roman" panose="02020603050405020304" pitchFamily="18" charset="0"/>
              </a:rPr>
              <a:t>сай</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келеді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Алаш</a:t>
            </a:r>
            <a:r>
              <a:rPr lang="ru-RU" sz="2400" i="1" dirty="0" smtClean="0">
                <a:solidFill>
                  <a:srgbClr val="2209B7"/>
                </a:solidFill>
                <a:latin typeface="Times New Roman" panose="02020603050405020304" pitchFamily="18" charset="0"/>
                <a:cs typeface="Times New Roman" panose="02020603050405020304" pitchFamily="18" charset="0"/>
              </a:rPr>
              <a:t> а</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ыста</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smtClean="0">
                <a:solidFill>
                  <a:srgbClr val="2209B7"/>
                </a:solidFill>
                <a:latin typeface="Times New Roman" panose="02020603050405020304" pitchFamily="18" charset="0"/>
                <a:cs typeface="Times New Roman" panose="02020603050405020304" pitchFamily="18" charset="0"/>
              </a:rPr>
              <a:t>ы </a:t>
            </a:r>
            <a:r>
              <a:rPr lang="ru-RU" sz="2400" i="1" dirty="0" err="1" smtClean="0">
                <a:solidFill>
                  <a:srgbClr val="2209B7"/>
                </a:solidFill>
                <a:latin typeface="Times New Roman" panose="02020603050405020304" pitchFamily="18" charset="0"/>
                <a:cs typeface="Times New Roman" panose="02020603050405020304" pitchFamily="18" charset="0"/>
              </a:rPr>
              <a:t>бізге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мемлекеттік</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идеясын</a:t>
            </a:r>
            <a:r>
              <a:rPr lang="ru-RU" sz="2400" i="1" dirty="0" smtClean="0">
                <a:solidFill>
                  <a:srgbClr val="2209B7"/>
                </a:solidFill>
                <a:latin typeface="Times New Roman" panose="02020603050405020304" pitchFamily="18" charset="0"/>
                <a:cs typeface="Times New Roman" panose="02020603050405020304" pitchFamily="18" charset="0"/>
              </a:rPr>
              <a:t> ту </a:t>
            </a:r>
            <a:r>
              <a:rPr lang="ru-RU" sz="2400" i="1" dirty="0" err="1" smtClean="0">
                <a:solidFill>
                  <a:srgbClr val="2209B7"/>
                </a:solidFill>
                <a:latin typeface="Times New Roman" panose="02020603050405020304" pitchFamily="18" charset="0"/>
                <a:cs typeface="Times New Roman" panose="02020603050405020304" pitchFamily="18" charset="0"/>
              </a:rPr>
              <a:t>етіп</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көте</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уді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табыстап</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кетті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Алаштың</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асыл</a:t>
            </a:r>
            <a:r>
              <a:rPr lang="ru-RU" sz="2400" i="1" dirty="0" smtClean="0">
                <a:solidFill>
                  <a:srgbClr val="2209B7"/>
                </a:solidFill>
                <a:latin typeface="Times New Roman" panose="02020603050405020304" pitchFamily="18" charset="0"/>
                <a:cs typeface="Times New Roman" panose="02020603050405020304" pitchFamily="18" charset="0"/>
              </a:rPr>
              <a:t> аманаты </a:t>
            </a:r>
            <a:r>
              <a:rPr lang="ru-RU" sz="2400" i="1" dirty="0" err="1" smtClean="0">
                <a:solidFill>
                  <a:srgbClr val="2209B7"/>
                </a:solidFill>
                <a:latin typeface="Times New Roman" panose="02020603050405020304" pitchFamily="18" charset="0"/>
                <a:cs typeface="Times New Roman" panose="02020603050405020304" pitchFamily="18" charset="0"/>
              </a:rPr>
              <a:t>бізге</a:t>
            </a:r>
            <a:r>
              <a:rPr lang="ru-RU" sz="2400" i="1" dirty="0" smtClean="0">
                <a:solidFill>
                  <a:srgbClr val="2209B7"/>
                </a:solidFill>
                <a:latin typeface="Times New Roman" panose="02020603050405020304" pitchFamily="18" charset="0"/>
                <a:cs typeface="Times New Roman" panose="02020603050405020304" pitchFamily="18" charset="0"/>
              </a:rPr>
              <a:t> та</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ихи-мәдени</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бі</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егейлігімізді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қа</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апайым</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тілмен</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айтсақ</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қазақы</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қалпымызды</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қасиеттеп</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сақтауға</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міндеттейді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Алаштың</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асыл</a:t>
            </a:r>
            <a:r>
              <a:rPr lang="ru-RU" sz="2400" i="1" dirty="0" smtClean="0">
                <a:solidFill>
                  <a:srgbClr val="2209B7"/>
                </a:solidFill>
                <a:latin typeface="Times New Roman" panose="02020603050405020304" pitchFamily="18" charset="0"/>
                <a:cs typeface="Times New Roman" panose="02020603050405020304" pitchFamily="18" charset="0"/>
              </a:rPr>
              <a:t> аманаты </a:t>
            </a:r>
            <a:r>
              <a:rPr lang="ru-RU" sz="2400" i="1" dirty="0" err="1" smtClean="0">
                <a:solidFill>
                  <a:srgbClr val="2209B7"/>
                </a:solidFill>
                <a:latin typeface="Times New Roman" panose="02020603050405020304" pitchFamily="18" charset="0"/>
                <a:cs typeface="Times New Roman" panose="02020603050405020304" pitchFamily="18" charset="0"/>
              </a:rPr>
              <a:t>бізді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ауызбі</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лігімізді</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күшейтуге</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шақы</a:t>
            </a:r>
            <a:r>
              <a:rPr lang="en-US" sz="2400" i="1" dirty="0" smtClean="0">
                <a:solidFill>
                  <a:srgbClr val="2209B7"/>
                </a:solidFill>
                <a:latin typeface="Times New Roman" panose="02020603050405020304" pitchFamily="18" charset="0"/>
                <a:cs typeface="Times New Roman" panose="02020603050405020304" pitchFamily="18" charset="0"/>
              </a:rPr>
              <a:t>p</a:t>
            </a:r>
            <a:r>
              <a:rPr lang="ru-RU" sz="2400" i="1" dirty="0" err="1" smtClean="0">
                <a:solidFill>
                  <a:srgbClr val="2209B7"/>
                </a:solidFill>
                <a:latin typeface="Times New Roman" panose="02020603050405020304" pitchFamily="18" charset="0"/>
                <a:cs typeface="Times New Roman" panose="02020603050405020304" pitchFamily="18" charset="0"/>
              </a:rPr>
              <a:t>ады</a:t>
            </a:r>
            <a:r>
              <a:rPr lang="ru-RU" sz="2400" i="1" dirty="0" smtClean="0">
                <a:solidFill>
                  <a:srgbClr val="2209B7"/>
                </a:solidFill>
                <a:latin typeface="Times New Roman" panose="02020603050405020304" pitchFamily="18" charset="0"/>
                <a:cs typeface="Times New Roman" panose="02020603050405020304" pitchFamily="18" charset="0"/>
              </a:rPr>
              <a:t>».</a:t>
            </a:r>
            <a:endParaRPr lang="ru-RU" sz="2400" i="1" dirty="0">
              <a:solidFill>
                <a:srgbClr val="2209B7"/>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531" b="4202"/>
          <a:stretch/>
        </p:blipFill>
        <p:spPr bwMode="auto">
          <a:xfrm>
            <a:off x="158974" y="1271877"/>
            <a:ext cx="3548930" cy="4595523"/>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999619"/>
      </p:ext>
    </p:extLst>
  </p:cSld>
  <p:clrMapOvr>
    <a:masterClrMapping/>
  </p:clrMapOvr>
  <p:transition spd="med">
    <p:fade/>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307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idx="1"/>
          </p:nvPr>
        </p:nvSpPr>
        <p:spPr/>
        <p:txBody>
          <a:bodyPr>
            <a:normAutofit/>
          </a:bodyPr>
          <a:lstStyle/>
          <a:p>
            <a:pPr marL="0" indent="0" algn="ctr">
              <a:buNone/>
            </a:pPr>
            <a:r>
              <a:rPr lang="kk-KZ" sz="8000" b="1" i="1" dirty="0" smtClean="0">
                <a:solidFill>
                  <a:srgbClr val="7030A0"/>
                </a:solidFill>
              </a:rPr>
              <a:t>Назарларыңызға рахмет</a:t>
            </a:r>
            <a:r>
              <a:rPr lang="kk-KZ" sz="7200" b="1" i="1" dirty="0" smtClean="0">
                <a:solidFill>
                  <a:srgbClr val="7030A0"/>
                </a:solidFill>
              </a:rPr>
              <a:t>!</a:t>
            </a:r>
            <a:endParaRPr lang="ru-RU" sz="7200" b="1" i="1" dirty="0">
              <a:solidFill>
                <a:srgbClr val="7030A0"/>
              </a:solidFill>
            </a:endParaRPr>
          </a:p>
        </p:txBody>
      </p:sp>
      <p:pic>
        <p:nvPicPr>
          <p:cNvPr id="5" name="Рисунок 8" descr="ornament-12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81128"/>
            <a:ext cx="75612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0" descr="10512yd82509v7j-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889" y="476672"/>
            <a:ext cx="7848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473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67" y="0"/>
            <a:ext cx="9279367" cy="69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0" y="260648"/>
            <a:ext cx="8964488" cy="6597352"/>
          </a:xfrm>
          <a:prstGeom prst="rect">
            <a:avLst/>
          </a:prstGeom>
        </p:spPr>
        <p:txBody>
          <a:bodyPr>
            <a:normAutofit fontScale="70000" lnSpcReduction="20000"/>
          </a:bodyPr>
          <a:lstStyle/>
          <a:p>
            <a:pPr marL="45720" indent="0">
              <a:buNone/>
            </a:pPr>
            <a:r>
              <a:rPr lang="ru-RU" sz="3600" b="1" i="1" dirty="0" err="1">
                <a:solidFill>
                  <a:srgbClr val="FF0000"/>
                </a:solidFill>
                <a:latin typeface="Times New Roman" panose="02020603050405020304" pitchFamily="18" charset="0"/>
                <a:cs typeface="Times New Roman" panose="02020603050405020304" pitchFamily="18" charset="0"/>
              </a:rPr>
              <a:t>Алаш</a:t>
            </a:r>
            <a:r>
              <a:rPr lang="ru-RU" sz="3600" b="1" i="1" dirty="0">
                <a:solidFill>
                  <a:srgbClr val="FF0000"/>
                </a:solidFill>
                <a:latin typeface="Times New Roman" panose="02020603050405020304" pitchFamily="18" charset="0"/>
                <a:cs typeface="Times New Roman" panose="02020603050405020304" pitchFamily="18" charset="0"/>
              </a:rPr>
              <a:t> </a:t>
            </a:r>
            <a:r>
              <a:rPr lang="ru-RU" sz="3600" b="1" i="1" dirty="0" err="1">
                <a:solidFill>
                  <a:srgbClr val="FF0000"/>
                </a:solidFill>
                <a:latin typeface="Times New Roman" panose="02020603050405020304" pitchFamily="18" charset="0"/>
                <a:cs typeface="Times New Roman" panose="02020603050405020304" pitchFamily="18" charset="0"/>
              </a:rPr>
              <a:t>қозғалысы</a:t>
            </a:r>
            <a:r>
              <a:rPr lang="ru-RU" sz="3600" i="1" dirty="0">
                <a:solidFill>
                  <a:srgbClr val="2C0CEA"/>
                </a:solidFill>
                <a:latin typeface="Times New Roman" panose="02020603050405020304" pitchFamily="18" charset="0"/>
                <a:cs typeface="Times New Roman" panose="02020603050405020304" pitchFamily="18" charset="0"/>
              </a:rPr>
              <a:t> — </a:t>
            </a:r>
            <a:r>
              <a:rPr lang="ru-RU" i="1" dirty="0">
                <a:solidFill>
                  <a:srgbClr val="2C0CEA"/>
                </a:solidFill>
                <a:latin typeface="Times New Roman" panose="02020603050405020304" pitchFamily="18" charset="0"/>
                <a:cs typeface="Times New Roman" panose="02020603050405020304" pitchFamily="18" charset="0"/>
              </a:rPr>
              <a:t>20 ғ-</a:t>
            </a:r>
            <a:r>
              <a:rPr lang="ru-RU" i="1" dirty="0" err="1">
                <a:solidFill>
                  <a:srgbClr val="2C0CEA"/>
                </a:solidFill>
                <a:latin typeface="Times New Roman" panose="02020603050405020304" pitchFamily="18" charset="0"/>
                <a:cs typeface="Times New Roman" panose="02020603050405020304" pitchFamily="18" charset="0"/>
              </a:rPr>
              <a:t>дың</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алғашқы</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ширегінде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smtClean="0">
                <a:solidFill>
                  <a:srgbClr val="2C0CEA"/>
                </a:solidFill>
                <a:latin typeface="Times New Roman" panose="02020603050405020304" pitchFamily="18" charset="0"/>
                <a:cs typeface="Times New Roman" panose="02020603050405020304" pitchFamily="18" charset="0"/>
              </a:rPr>
              <a:t>Ресей</a:t>
            </a:r>
            <a:r>
              <a:rPr lang="ru-RU" i="1" dirty="0" smtClean="0">
                <a:solidFill>
                  <a:srgbClr val="2C0CEA"/>
                </a:solidFill>
                <a:latin typeface="Times New Roman" panose="02020603050405020304" pitchFamily="18" charset="0"/>
                <a:cs typeface="Times New Roman" panose="02020603050405020304" pitchFamily="18" charset="0"/>
              </a:rPr>
              <a:t> </a:t>
            </a:r>
            <a:r>
              <a:rPr lang="ru-RU" i="1" dirty="0" err="1" smtClean="0">
                <a:solidFill>
                  <a:srgbClr val="2C0CEA"/>
                </a:solidFill>
                <a:latin typeface="Times New Roman" panose="02020603050405020304" pitchFamily="18" charset="0"/>
                <a:cs typeface="Times New Roman" panose="02020603050405020304" pitchFamily="18" charset="0"/>
              </a:rPr>
              <a:t>империясының</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отарлық</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билік</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жүйесіне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қарсы</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бағытталған</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ұлт-азаттық</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қозғалыс</a:t>
            </a:r>
            <a:r>
              <a:rPr lang="ru-RU" i="1" dirty="0">
                <a:solidFill>
                  <a:srgbClr val="2C0CEA"/>
                </a:solidFill>
                <a:latin typeface="Times New Roman" panose="02020603050405020304" pitchFamily="18" charset="0"/>
                <a:cs typeface="Times New Roman" panose="02020603050405020304" pitchFamily="18" charset="0"/>
              </a:rPr>
              <a:t>.</a:t>
            </a:r>
          </a:p>
          <a:p>
            <a:pPr marL="0" indent="0">
              <a:buNone/>
            </a:pPr>
            <a:r>
              <a:rPr lang="ru-RU" i="1" dirty="0" smtClean="0">
                <a:solidFill>
                  <a:srgbClr val="2C0CEA"/>
                </a:solidFill>
                <a:latin typeface="Times New Roman" panose="02020603050405020304" pitchFamily="18" charset="0"/>
                <a:cs typeface="Times New Roman" panose="02020603050405020304" pitchFamily="18" charset="0"/>
              </a:rPr>
              <a:t> </a:t>
            </a:r>
            <a:r>
              <a:rPr lang="ru-RU" i="1" dirty="0" err="1" smtClean="0">
                <a:solidFill>
                  <a:srgbClr val="2C0CEA"/>
                </a:solidFill>
                <a:latin typeface="Times New Roman" panose="02020603050405020304" pitchFamily="18" charset="0"/>
                <a:cs typeface="Times New Roman" panose="02020603050405020304" pitchFamily="18" charset="0"/>
              </a:rPr>
              <a:t>Ғасырдың</a:t>
            </a:r>
            <a:r>
              <a:rPr lang="ru-RU" i="1" dirty="0" smtClean="0">
                <a:solidFill>
                  <a:srgbClr val="2C0CEA"/>
                </a:solidFill>
                <a:latin typeface="Times New Roman" panose="02020603050405020304" pitchFamily="18" charset="0"/>
                <a:cs typeface="Times New Roman" panose="02020603050405020304" pitchFamily="18" charset="0"/>
              </a:rPr>
              <a:t> </a:t>
            </a:r>
            <a:r>
              <a:rPr lang="ru-RU" i="1" dirty="0">
                <a:solidFill>
                  <a:srgbClr val="2C0CEA"/>
                </a:solidFill>
                <a:latin typeface="Times New Roman" panose="02020603050405020304" pitchFamily="18" charset="0"/>
                <a:cs typeface="Times New Roman" panose="02020603050405020304" pitchFamily="18" charset="0"/>
              </a:rPr>
              <a:t>бас </a:t>
            </a:r>
            <a:r>
              <a:rPr lang="ru-RU" i="1" dirty="0" err="1">
                <a:solidFill>
                  <a:srgbClr val="2C0CEA"/>
                </a:solidFill>
                <a:latin typeface="Times New Roman" panose="02020603050405020304" pitchFamily="18" charset="0"/>
                <a:cs typeface="Times New Roman" panose="02020603050405020304" pitchFamily="18" charset="0"/>
              </a:rPr>
              <a:t>кезінде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қазақ</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қоғамында</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мүлдем</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жаңа</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жағдай</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қалыптасты</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Ресейлік</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әскери-монархиялық басқару жүйесі, қазақ жерінің орыс</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мемл-нің меншігі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етіп</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жариялануы</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осыған орай</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ішкі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Ресейден</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қоныс аударушылар</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легінің күрт өсуі, қазақ бұқарасының зорлықпен егіншілікке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жарамды</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жерлерден</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ығыстырылуы, дәстүрлі қазақ шаруашылығының терең дағдарысқа ұшырауы сол</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қалыптасқан жағдайдың нақты көріністері еді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Сол</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кездегі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қазақ қоғамы дамуының күн тәртібінде қазақ халқының ұлт ретінде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жоғалуы, </a:t>
            </a:r>
            <a:r>
              <a:rPr lang="ru-RU" i="1" dirty="0">
                <a:solidFill>
                  <a:srgbClr val="2C0CEA"/>
                </a:solidFill>
                <a:latin typeface="Times New Roman" panose="02020603050405020304" pitchFamily="18" charset="0"/>
                <a:cs typeface="Times New Roman" panose="02020603050405020304" pitchFamily="18" charset="0"/>
              </a:rPr>
              <a:t>не </a:t>
            </a:r>
            <a:r>
              <a:rPr lang="ru-RU" i="1" dirty="0" err="1">
                <a:solidFill>
                  <a:srgbClr val="2C0CEA"/>
                </a:solidFill>
                <a:latin typeface="Times New Roman" panose="02020603050405020304" pitchFamily="18" charset="0"/>
                <a:cs typeface="Times New Roman" panose="02020603050405020304" pitchFamily="18" charset="0"/>
              </a:rPr>
              <a:t>өзін-өзі сақтауы үшін күреске шығу мәселесі тұрды</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Бірақ ендігі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уақытта жеке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батырлар</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бастаған қол түзіп, қару асынып</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көтеріліске шығу нәтиже бере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қоймайтын еді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Қалыптасқан жаңа саяси</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ахуалға лайық жаңа күрес құралдары, әдіс-айла қажет болды</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ең негізгісі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халыққа оның алдында</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тұрған негізгі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мақсат-мүдделерін түсіндіріп жеткізетін</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сөйтіп </a:t>
            </a:r>
            <a:r>
              <a:rPr lang="ru-RU" i="1" dirty="0">
                <a:solidFill>
                  <a:srgbClr val="2C0CEA"/>
                </a:solidFill>
                <a:latin typeface="Times New Roman" panose="02020603050405020304" pitchFamily="18" charset="0"/>
                <a:cs typeface="Times New Roman" panose="02020603050405020304" pitchFamily="18" charset="0"/>
              </a:rPr>
              <a:t>оны </a:t>
            </a:r>
            <a:r>
              <a:rPr lang="ru-RU" i="1" dirty="0" err="1">
                <a:solidFill>
                  <a:srgbClr val="2C0CEA"/>
                </a:solidFill>
                <a:latin typeface="Times New Roman" panose="02020603050405020304" pitchFamily="18" charset="0"/>
                <a:cs typeface="Times New Roman" panose="02020603050405020304" pitchFamily="18" charset="0"/>
              </a:rPr>
              <a:t>заман</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талабына</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сай</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күрес құралдарымен қаруландырып</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азаттық үшін қоғамдық қозғалысты бастап</a:t>
            </a:r>
            <a:r>
              <a:rPr lang="ru-RU" i="1" dirty="0">
                <a:solidFill>
                  <a:srgbClr val="2C0CEA"/>
                </a:solidFill>
                <a:latin typeface="Times New Roman" panose="02020603050405020304" pitchFamily="18" charset="0"/>
                <a:cs typeface="Times New Roman" panose="02020603050405020304" pitchFamily="18" charset="0"/>
              </a:rPr>
              <a:t> кете </a:t>
            </a:r>
            <a:r>
              <a:rPr lang="ru-RU" i="1" dirty="0" err="1">
                <a:solidFill>
                  <a:srgbClr val="2C0CEA"/>
                </a:solidFill>
                <a:latin typeface="Times New Roman" panose="02020603050405020304" pitchFamily="18" charset="0"/>
                <a:cs typeface="Times New Roman" panose="02020603050405020304" pitchFamily="18" charset="0"/>
              </a:rPr>
              <a:t>алатын</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мүлдем жаңа саяси-әлеум</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күшке сұраныс үлкен еді</a:t>
            </a:r>
            <a:r>
              <a:rPr lang="ru-RU" i="1" dirty="0">
                <a:solidFill>
                  <a:srgbClr val="2C0CEA"/>
                </a:solidFill>
                <a:latin typeface="Times New Roman" panose="02020603050405020304" pitchFamily="18" charset="0"/>
                <a:cs typeface="Times New Roman" panose="02020603050405020304" pitchFamily="18" charset="0"/>
              </a:rPr>
              <a:t>. Ал </a:t>
            </a:r>
            <a:r>
              <a:rPr lang="ru-RU" i="1" dirty="0" err="1">
                <a:solidFill>
                  <a:srgbClr val="2C0CEA"/>
                </a:solidFill>
                <a:latin typeface="Times New Roman" panose="02020603050405020304" pitchFamily="18" charset="0"/>
                <a:cs typeface="Times New Roman" panose="02020603050405020304" pitchFamily="18" charset="0"/>
              </a:rPr>
              <a:t>ондай</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саяси</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күштің қалыптасып келе</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жатқанын </a:t>
            </a:r>
            <a:r>
              <a:rPr lang="ru-RU" i="1" dirty="0">
                <a:solidFill>
                  <a:srgbClr val="2C0CEA"/>
                </a:solidFill>
                <a:latin typeface="Times New Roman" panose="02020603050405020304" pitchFamily="18" charset="0"/>
                <a:cs typeface="Times New Roman" panose="02020603050405020304" pitchFamily="18" charset="0"/>
              </a:rPr>
              <a:t>1905 — 07 </a:t>
            </a:r>
            <a:r>
              <a:rPr lang="ru-RU" i="1" dirty="0" err="1">
                <a:solidFill>
                  <a:srgbClr val="2C0CEA"/>
                </a:solidFill>
                <a:latin typeface="Times New Roman" panose="02020603050405020304" pitchFamily="18" charset="0"/>
                <a:cs typeface="Times New Roman" panose="02020603050405020304" pitchFamily="18" charset="0"/>
              </a:rPr>
              <a:t>жылдардағы оқиғалар көрсетіп берді</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Ол</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күш </a:t>
            </a:r>
            <a:r>
              <a:rPr lang="ru-RU" i="1" dirty="0">
                <a:solidFill>
                  <a:srgbClr val="2C0CEA"/>
                </a:solidFill>
                <a:latin typeface="Times New Roman" panose="02020603050405020304" pitchFamily="18" charset="0"/>
                <a:cs typeface="Times New Roman" panose="02020603050405020304" pitchFamily="18" charset="0"/>
              </a:rPr>
              <a:t>— сан </a:t>
            </a:r>
            <a:r>
              <a:rPr lang="ru-RU" i="1" dirty="0" err="1">
                <a:solidFill>
                  <a:srgbClr val="2C0CEA"/>
                </a:solidFill>
                <a:latin typeface="Times New Roman" panose="02020603050405020304" pitchFamily="18" charset="0"/>
                <a:cs typeface="Times New Roman" panose="02020603050405020304" pitchFamily="18" charset="0"/>
              </a:rPr>
              <a:t>жағынан </a:t>
            </a:r>
            <a:r>
              <a:rPr lang="ru-RU" i="1" dirty="0">
                <a:solidFill>
                  <a:srgbClr val="2C0CEA"/>
                </a:solidFill>
                <a:latin typeface="Times New Roman" panose="02020603050405020304" pitchFamily="18" charset="0"/>
                <a:cs typeface="Times New Roman" panose="02020603050405020304" pitchFamily="18" charset="0"/>
              </a:rPr>
              <a:t>аз </a:t>
            </a:r>
            <a:r>
              <a:rPr lang="ru-RU" i="1" dirty="0" err="1">
                <a:solidFill>
                  <a:srgbClr val="2C0CEA"/>
                </a:solidFill>
                <a:latin typeface="Times New Roman" panose="02020603050405020304" pitchFamily="18" charset="0"/>
                <a:cs typeface="Times New Roman" panose="02020603050405020304" pitchFamily="18" charset="0"/>
              </a:rPr>
              <a:t>болғанымен</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бірақ саяси</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күрес қазанында қайнап</a:t>
            </a:r>
            <a:r>
              <a:rPr lang="ru-RU" i="1" dirty="0">
                <a:solidFill>
                  <a:srgbClr val="2C0CEA"/>
                </a:solidFill>
                <a:latin typeface="Times New Roman" panose="02020603050405020304" pitchFamily="18" charset="0"/>
                <a:cs typeface="Times New Roman" panose="02020603050405020304" pitchFamily="18" charset="0"/>
              </a:rPr>
              <a:t>, тез </a:t>
            </a:r>
            <a:r>
              <a:rPr lang="ru-RU" i="1" dirty="0" err="1">
                <a:solidFill>
                  <a:srgbClr val="2C0CEA"/>
                </a:solidFill>
                <a:latin typeface="Times New Roman" panose="02020603050405020304" pitchFamily="18" charset="0"/>
                <a:cs typeface="Times New Roman" panose="02020603050405020304" pitchFamily="18" charset="0"/>
              </a:rPr>
              <a:t>ысыла</a:t>
            </a:r>
            <a:r>
              <a:rPr lang="ru-RU" i="1" dirty="0">
                <a:solidFill>
                  <a:srgbClr val="2C0CEA"/>
                </a:solidFill>
                <a:latin typeface="Times New Roman" panose="02020603050405020304" pitchFamily="18" charset="0"/>
                <a:cs typeface="Times New Roman" panose="02020603050405020304" pitchFamily="18" charset="0"/>
              </a:rPr>
              <a:t> </a:t>
            </a:r>
            <a:r>
              <a:rPr lang="ru-RU" i="1" dirty="0" err="1">
                <a:solidFill>
                  <a:srgbClr val="2C0CEA"/>
                </a:solidFill>
                <a:latin typeface="Times New Roman" panose="02020603050405020304" pitchFamily="18" charset="0"/>
                <a:cs typeface="Times New Roman" panose="02020603050405020304" pitchFamily="18" charset="0"/>
              </a:rPr>
              <a:t>бастаған ұлттық </a:t>
            </a:r>
            <a:r>
              <a:rPr lang="ru-RU" i="1" dirty="0">
                <a:solidFill>
                  <a:srgbClr val="2C0CEA"/>
                </a:solidFill>
                <a:latin typeface="Times New Roman" panose="02020603050405020304" pitchFamily="18" charset="0"/>
                <a:cs typeface="Times New Roman" panose="02020603050405020304" pitchFamily="18" charset="0"/>
              </a:rPr>
              <a:t>интеллигенция </a:t>
            </a:r>
            <a:r>
              <a:rPr lang="ru-RU" i="1" dirty="0" err="1">
                <a:solidFill>
                  <a:srgbClr val="2C0CEA"/>
                </a:solidFill>
                <a:latin typeface="Times New Roman" panose="02020603050405020304" pitchFamily="18" charset="0"/>
                <a:cs typeface="Times New Roman" panose="02020603050405020304" pitchFamily="18" charset="0"/>
              </a:rPr>
              <a:t>болатын</a:t>
            </a:r>
            <a:r>
              <a:rPr lang="ru-RU" i="1" dirty="0">
                <a:solidFill>
                  <a:srgbClr val="2C0CEA"/>
                </a:solidFill>
                <a:latin typeface="Times New Roman" panose="02020603050405020304" pitchFamily="18" charset="0"/>
                <a:cs typeface="Times New Roman" panose="02020603050405020304" pitchFamily="18" charset="0"/>
              </a:rPr>
              <a:t>.</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67" y="0"/>
            <a:ext cx="9279367" cy="69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179512" y="188640"/>
            <a:ext cx="8712968" cy="6669360"/>
          </a:xfrm>
          <a:prstGeom prst="rect">
            <a:avLst/>
          </a:prstGeom>
        </p:spPr>
        <p:txBody>
          <a:bodyPr>
            <a:noAutofit/>
          </a:bodyPr>
          <a:lstStyle/>
          <a:p>
            <a:pPr marL="0" indent="0">
              <a:buNone/>
            </a:pPr>
            <a:r>
              <a:rPr lang="ru-RU" sz="1700" i="1" dirty="0" smtClean="0">
                <a:solidFill>
                  <a:srgbClr val="2209B7"/>
                </a:solidFill>
                <a:latin typeface="Times New Roman" panose="02020603050405020304" pitchFamily="18" charset="0"/>
                <a:cs typeface="Times New Roman" panose="02020603050405020304" pitchFamily="18" charset="0"/>
              </a:rPr>
              <a:t>Осы </a:t>
            </a:r>
            <a:r>
              <a:rPr lang="ru-RU" sz="1700" i="1" dirty="0" err="1">
                <a:solidFill>
                  <a:srgbClr val="2209B7"/>
                </a:solidFill>
                <a:latin typeface="Times New Roman" panose="02020603050405020304" pitchFamily="18" charset="0"/>
                <a:cs typeface="Times New Roman" panose="02020603050405020304" pitchFamily="18" charset="0"/>
              </a:rPr>
              <a:t>бірінші</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орыс</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революциясы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жылдары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ұлттық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зиялылар</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кейін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атанған қоғамдық қозғалыстың негізін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қалады.</a:t>
            </a:r>
            <a:r>
              <a:rPr lang="ru-RU" sz="1700" i="1" dirty="0">
                <a:solidFill>
                  <a:srgbClr val="2209B7"/>
                </a:solidFill>
                <a:latin typeface="Times New Roman" panose="02020603050405020304" pitchFamily="18" charset="0"/>
                <a:cs typeface="Times New Roman" panose="02020603050405020304" pitchFamily="18" charset="0"/>
              </a:rPr>
              <a:t> 1905 ж. </a:t>
            </a:r>
            <a:r>
              <a:rPr lang="ru-RU" sz="1700" i="1" dirty="0" err="1">
                <a:solidFill>
                  <a:srgbClr val="2209B7"/>
                </a:solidFill>
                <a:latin typeface="Times New Roman" panose="02020603050405020304" pitchFamily="18" charset="0"/>
                <a:cs typeface="Times New Roman" panose="02020603050405020304" pitchFamily="18" charset="0"/>
              </a:rPr>
              <a:t>Қоянды жәрмеңкесінде дүниеге келген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Қарақаралы хұзырхаты </a:t>
            </a:r>
            <a:r>
              <a:rPr lang="ru-RU" sz="1700" i="1" dirty="0">
                <a:solidFill>
                  <a:srgbClr val="2209B7"/>
                </a:solidFill>
                <a:latin typeface="Times New Roman" panose="02020603050405020304" pitchFamily="18" charset="0"/>
                <a:cs typeface="Times New Roman" panose="02020603050405020304" pitchFamily="18" charset="0"/>
              </a:rPr>
              <a:t>(</a:t>
            </a:r>
            <a:r>
              <a:rPr lang="ru-RU" sz="1700" i="1" dirty="0" err="1">
                <a:solidFill>
                  <a:srgbClr val="2209B7"/>
                </a:solidFill>
                <a:latin typeface="Times New Roman" panose="02020603050405020304" pitchFamily="18" charset="0"/>
                <a:cs typeface="Times New Roman" panose="02020603050405020304" pitchFamily="18" charset="0"/>
              </a:rPr>
              <a:t>петициясы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оның бағдарламалық құжаты болатын</a:t>
            </a:r>
            <a:r>
              <a:rPr lang="ru-RU" sz="1700" i="1" dirty="0">
                <a:solidFill>
                  <a:srgbClr val="2209B7"/>
                </a:solidFill>
                <a:latin typeface="Times New Roman" panose="02020603050405020304" pitchFamily="18" charset="0"/>
                <a:cs typeface="Times New Roman" panose="02020603050405020304" pitchFamily="18" charset="0"/>
              </a:rPr>
              <a:t>. Осы </a:t>
            </a:r>
            <a:r>
              <a:rPr lang="ru-RU" sz="1700" i="1" dirty="0" err="1" smtClean="0">
                <a:solidFill>
                  <a:srgbClr val="2209B7"/>
                </a:solidFill>
                <a:latin typeface="Times New Roman" panose="02020603050405020304" pitchFamily="18" charset="0"/>
                <a:cs typeface="Times New Roman" panose="02020603050405020304" pitchFamily="18" charset="0"/>
              </a:rPr>
              <a:t>мезгілден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smtClean="0">
                <a:solidFill>
                  <a:srgbClr val="2209B7"/>
                </a:solidFill>
                <a:latin typeface="Times New Roman" panose="02020603050405020304" pitchFamily="18" charset="0"/>
                <a:cs typeface="Times New Roman" panose="02020603050405020304" pitchFamily="18" charset="0"/>
              </a:rPr>
              <a:t>бастап</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smtClean="0">
                <a:solidFill>
                  <a:srgbClr val="2209B7"/>
                </a:solidFill>
                <a:latin typeface="Times New Roman" panose="02020603050405020304" pitchFamily="18" charset="0"/>
                <a:cs typeface="Times New Roman" panose="02020603050405020304" pitchFamily="18" charset="0"/>
              </a:rPr>
              <a:t>Ә.Бөкейханов</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smtClean="0">
                <a:solidFill>
                  <a:srgbClr val="2209B7"/>
                </a:solidFill>
                <a:latin typeface="Times New Roman" panose="02020603050405020304" pitchFamily="18" charset="0"/>
                <a:cs typeface="Times New Roman" panose="02020603050405020304" pitchFamily="18" charset="0"/>
              </a:rPr>
              <a:t>А.Байтұрсынов</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smtClean="0">
                <a:solidFill>
                  <a:srgbClr val="2209B7"/>
                </a:solidFill>
                <a:latin typeface="Times New Roman" panose="02020603050405020304" pitchFamily="18" charset="0"/>
                <a:cs typeface="Times New Roman" panose="02020603050405020304" pitchFamily="18" charset="0"/>
              </a:rPr>
              <a:t>М.Дулатов</a:t>
            </a:r>
            <a:r>
              <a:rPr lang="ru-RU" sz="1700" i="1" dirty="0" smtClean="0">
                <a:solidFill>
                  <a:srgbClr val="2209B7"/>
                </a:solidFill>
                <a:latin typeface="Times New Roman" panose="02020603050405020304" pitchFamily="18" charset="0"/>
                <a:cs typeface="Times New Roman" panose="02020603050405020304" pitchFamily="18" charset="0"/>
              </a:rPr>
              <a:t> </a:t>
            </a:r>
            <a:r>
              <a:rPr lang="ru-RU" sz="1700" i="1" dirty="0" err="1" smtClean="0">
                <a:solidFill>
                  <a:srgbClr val="2209B7"/>
                </a:solidFill>
                <a:latin typeface="Times New Roman" panose="02020603050405020304" pitchFamily="18" charset="0"/>
                <a:cs typeface="Times New Roman" panose="02020603050405020304" pitchFamily="18" charset="0"/>
              </a:rPr>
              <a:t>жетекшілік</a:t>
            </a:r>
            <a:r>
              <a:rPr lang="ru-RU" sz="1700" i="1" dirty="0" smtClean="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еткен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ұлттық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зиялылар</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жаңа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өрлеу</a:t>
            </a:r>
            <a:r>
              <a:rPr lang="ru-RU" sz="1700" i="1" dirty="0">
                <a:solidFill>
                  <a:srgbClr val="2209B7"/>
                </a:solidFill>
                <a:latin typeface="Times New Roman" panose="02020603050405020304" pitchFamily="18" charset="0"/>
                <a:cs typeface="Times New Roman" panose="02020603050405020304" pitchFamily="18" charset="0"/>
              </a:rPr>
              <a:t> ала </a:t>
            </a:r>
            <a:r>
              <a:rPr lang="ru-RU" sz="1700" i="1" dirty="0" err="1">
                <a:solidFill>
                  <a:srgbClr val="2209B7"/>
                </a:solidFill>
                <a:latin typeface="Times New Roman" panose="02020603050405020304" pitchFamily="18" charset="0"/>
                <a:cs typeface="Times New Roman" panose="02020603050405020304" pitchFamily="18" charset="0"/>
              </a:rPr>
              <a:t>бастаған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ұлт-азаттық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қозғалысқа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нысаналы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сипат</a:t>
            </a:r>
            <a:r>
              <a:rPr lang="ru-RU" sz="1700" i="1" dirty="0">
                <a:solidFill>
                  <a:srgbClr val="2209B7"/>
                </a:solidFill>
                <a:latin typeface="Times New Roman" panose="02020603050405020304" pitchFamily="18" charset="0"/>
                <a:cs typeface="Times New Roman" panose="02020603050405020304" pitchFamily="18" charset="0"/>
              </a:rPr>
              <a:t> беру </a:t>
            </a:r>
            <a:r>
              <a:rPr lang="ru-RU" sz="1700" i="1" dirty="0" err="1">
                <a:solidFill>
                  <a:srgbClr val="2209B7"/>
                </a:solidFill>
                <a:latin typeface="Times New Roman" panose="02020603050405020304" pitchFamily="18" charset="0"/>
                <a:cs typeface="Times New Roman" panose="02020603050405020304" pitchFamily="18" charset="0"/>
              </a:rPr>
              <a:t>үшін</a:t>
            </a:r>
            <a:r>
              <a:rPr lang="ru-RU" sz="1700" i="1" dirty="0">
                <a:solidFill>
                  <a:srgbClr val="2209B7"/>
                </a:solidFill>
                <a:latin typeface="Times New Roman" panose="02020603050405020304" pitchFamily="18" charset="0"/>
                <a:cs typeface="Times New Roman" panose="02020603050405020304" pitchFamily="18" charset="0"/>
              </a:rPr>
              <a:t> газет </a:t>
            </a:r>
            <a:r>
              <a:rPr lang="ru-RU" sz="1700" i="1" dirty="0" err="1">
                <a:solidFill>
                  <a:srgbClr val="2209B7"/>
                </a:solidFill>
                <a:latin typeface="Times New Roman" panose="02020603050405020304" pitchFamily="18" charset="0"/>
                <a:cs typeface="Times New Roman" panose="02020603050405020304" pitchFamily="18" charset="0"/>
              </a:rPr>
              <a:t>шығару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азаттыққа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үндеген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кітаптар</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бастырып</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тарату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Мемл</a:t>
            </a:r>
            <a:r>
              <a:rPr lang="ru-RU" sz="1700" i="1" dirty="0">
                <a:solidFill>
                  <a:srgbClr val="2209B7"/>
                </a:solidFill>
                <a:latin typeface="Times New Roman" panose="02020603050405020304" pitchFamily="18" charset="0"/>
                <a:cs typeface="Times New Roman" panose="02020603050405020304" pitchFamily="18" charset="0"/>
              </a:rPr>
              <a:t>. Дума </a:t>
            </a:r>
            <a:r>
              <a:rPr lang="ru-RU" sz="1700" i="1" dirty="0" err="1">
                <a:solidFill>
                  <a:srgbClr val="2209B7"/>
                </a:solidFill>
                <a:latin typeface="Times New Roman" panose="02020603050405020304" pitchFamily="18" charset="0"/>
                <a:cs typeface="Times New Roman" panose="02020603050405020304" pitchFamily="18" charset="0"/>
              </a:rPr>
              <a:t>жанындағы мұсылман фракциясы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жұмысына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жалпыресейлік</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мұсылман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түркішілдік қозғалыстарға атсалысу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сияқты қазақ қоғамына бейтаныс</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күрес әдістерін игере</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бастады</a:t>
            </a:r>
            <a:r>
              <a:rPr lang="ru-RU" sz="1700" i="1" dirty="0">
                <a:solidFill>
                  <a:srgbClr val="2209B7"/>
                </a:solidFill>
                <a:latin typeface="Times New Roman" panose="02020603050405020304" pitchFamily="18" charset="0"/>
                <a:cs typeface="Times New Roman" panose="02020603050405020304" pitchFamily="18" charset="0"/>
              </a:rPr>
              <a:t>. Ал 1911 </a:t>
            </a:r>
            <a:r>
              <a:rPr lang="ru-RU" sz="1700" i="1" dirty="0" err="1">
                <a:solidFill>
                  <a:srgbClr val="2209B7"/>
                </a:solidFill>
                <a:latin typeface="Times New Roman" panose="02020603050405020304" pitchFamily="18" charset="0"/>
                <a:cs typeface="Times New Roman" panose="02020603050405020304" pitchFamily="18" charset="0"/>
              </a:rPr>
              <a:t>жылдан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шыға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бастаған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smtClean="0">
                <a:solidFill>
                  <a:srgbClr val="2209B7"/>
                </a:solidFill>
                <a:latin typeface="Times New Roman" panose="02020603050405020304" pitchFamily="18" charset="0"/>
                <a:cs typeface="Times New Roman" panose="02020603050405020304" pitchFamily="18" charset="0"/>
              </a:rPr>
              <a:t> «</a:t>
            </a:r>
            <a:r>
              <a:rPr lang="ru-RU" sz="1700" i="1" dirty="0" err="1" smtClean="0">
                <a:solidFill>
                  <a:srgbClr val="2209B7"/>
                </a:solidFill>
                <a:latin typeface="Times New Roman" panose="02020603050405020304" pitchFamily="18" charset="0"/>
                <a:cs typeface="Times New Roman" panose="02020603050405020304" pitchFamily="18" charset="0"/>
              </a:rPr>
              <a:t>Айқап</a:t>
            </a:r>
            <a:r>
              <a:rPr lang="ru-RU" sz="1700" i="1" dirty="0" smtClean="0">
                <a:solidFill>
                  <a:srgbClr val="2209B7"/>
                </a:solidFill>
                <a:latin typeface="Times New Roman" panose="02020603050405020304" pitchFamily="18" charset="0"/>
                <a:cs typeface="Times New Roman" panose="02020603050405020304" pitchFamily="18" charset="0"/>
              </a:rPr>
              <a:t>»</a:t>
            </a:r>
            <a:r>
              <a:rPr lang="ru-RU" sz="1700" i="1" dirty="0">
                <a:solidFill>
                  <a:srgbClr val="2209B7"/>
                </a:solidFill>
                <a:latin typeface="Times New Roman" panose="02020603050405020304" pitchFamily="18" charset="0"/>
                <a:cs typeface="Times New Roman" panose="02020603050405020304" pitchFamily="18" charset="0"/>
              </a:rPr>
              <a:t> журналы, 1913 </a:t>
            </a:r>
            <a:r>
              <a:rPr lang="ru-RU" sz="1700" i="1" dirty="0" err="1">
                <a:solidFill>
                  <a:srgbClr val="2209B7"/>
                </a:solidFill>
                <a:latin typeface="Times New Roman" panose="02020603050405020304" pitchFamily="18" charset="0"/>
                <a:cs typeface="Times New Roman" panose="02020603050405020304" pitchFamily="18" charset="0"/>
              </a:rPr>
              <a:t>жылдан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жарық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көріп</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жалпыхалықтық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басылымға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айналған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Қазақ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оның</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артын</a:t>
            </a:r>
            <a:r>
              <a:rPr lang="ru-RU" sz="1700" i="1" dirty="0">
                <a:solidFill>
                  <a:srgbClr val="2209B7"/>
                </a:solidFill>
                <a:latin typeface="Times New Roman" panose="02020603050405020304" pitchFamily="18" charset="0"/>
                <a:cs typeface="Times New Roman" panose="02020603050405020304" pitchFamily="18" charset="0"/>
              </a:rPr>
              <a:t> ала </a:t>
            </a:r>
            <a:r>
              <a:rPr lang="ru-RU" sz="1700" i="1" dirty="0" err="1">
                <a:solidFill>
                  <a:srgbClr val="2209B7"/>
                </a:solidFill>
                <a:latin typeface="Times New Roman" panose="02020603050405020304" pitchFamily="18" charset="0"/>
                <a:cs typeface="Times New Roman" panose="02020603050405020304" pitchFamily="18" charset="0"/>
              </a:rPr>
              <a:t>өмірге</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келген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Бірлік</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туы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Сарыарқа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Ақжол</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газеттері</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ұлт-азаттық</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күрес</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идеологиясының</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қалыптасуына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қызмет</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етті</a:t>
            </a:r>
            <a:r>
              <a:rPr lang="ru-RU" sz="1700" i="1" dirty="0">
                <a:solidFill>
                  <a:srgbClr val="2209B7"/>
                </a:solidFill>
                <a:latin typeface="Times New Roman" panose="02020603050405020304" pitchFamily="18" charset="0"/>
                <a:cs typeface="Times New Roman" panose="02020603050405020304" pitchFamily="18" charset="0"/>
              </a:rPr>
              <a:t>. А. </a:t>
            </a:r>
            <a:r>
              <a:rPr lang="ru-RU" sz="1700" i="1" dirty="0" err="1">
                <a:solidFill>
                  <a:srgbClr val="2209B7"/>
                </a:solidFill>
                <a:latin typeface="Times New Roman" panose="02020603050405020304" pitchFamily="18" charset="0"/>
                <a:cs typeface="Times New Roman" panose="02020603050405020304" pitchFamily="18" charset="0"/>
              </a:rPr>
              <a:t>қ-ның басты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мақсаты </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қазақ елінің өзін-өзі басқару, яғни ұлттық мүддесін қорғай алатын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мемл</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жүйе құру құқын метрополияға мойындату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түбінде дербес</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мемл</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құру, қазақ жерлеріне</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ішкі</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Ресейден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қоныс аударуға шек</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қою, әлемдік озық тәжірибені пайдалана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отырып</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дәстүрлі </a:t>
            </a:r>
            <a:r>
              <a:rPr lang="ru-RU" sz="1700" i="1" dirty="0">
                <a:solidFill>
                  <a:srgbClr val="2209B7"/>
                </a:solidFill>
                <a:latin typeface="Times New Roman" panose="02020603050405020304" pitchFamily="18" charset="0"/>
                <a:cs typeface="Times New Roman" panose="02020603050405020304" pitchFamily="18" charset="0"/>
              </a:rPr>
              <a:t>мал </a:t>
            </a:r>
            <a:r>
              <a:rPr lang="ru-RU" sz="1700" i="1" dirty="0" err="1">
                <a:solidFill>
                  <a:srgbClr val="2209B7"/>
                </a:solidFill>
                <a:latin typeface="Times New Roman" panose="02020603050405020304" pitchFamily="18" charset="0"/>
                <a:cs typeface="Times New Roman" panose="02020603050405020304" pitchFamily="18" charset="0"/>
              </a:rPr>
              <a:t>ш-н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өркендету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сонымен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қатар егіншіліктің</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өнеркәсіптің дамуын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қамтамасыз ету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рыноктық қатынастарға жол</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ашу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жеке</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адам</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құқын және басқа демокр</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принциптерді</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қадір тұту, ұлттық мәдениетті өркендету, оқу жүйесінің, тілдің дамуына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қажет шарттар</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түзу болды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Бірінші</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орыс</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рев-сы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жылдарынан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бастау</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алатын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Алаш</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ұлт-азаттық қозғалысы </a:t>
            </a:r>
            <a:r>
              <a:rPr lang="ru-RU" sz="1700" i="1" dirty="0">
                <a:solidFill>
                  <a:srgbClr val="2209B7"/>
                </a:solidFill>
                <a:latin typeface="Times New Roman" panose="02020603050405020304" pitchFamily="18" charset="0"/>
                <a:cs typeface="Times New Roman" panose="02020603050405020304" pitchFamily="18" charset="0"/>
              </a:rPr>
              <a:t>1917 ж. </a:t>
            </a:r>
            <a:r>
              <a:rPr lang="ru-RU" sz="1700" i="1" dirty="0" err="1">
                <a:solidFill>
                  <a:srgbClr val="2209B7"/>
                </a:solidFill>
                <a:latin typeface="Times New Roman" panose="02020603050405020304" pitchFamily="18" charset="0"/>
                <a:cs typeface="Times New Roman" panose="02020603050405020304" pitchFamily="18" charset="0"/>
              </a:rPr>
              <a:t>ақпан және желтоқсан айлары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аралығында өзінің шарықтау шегіне</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жетті</a:t>
            </a:r>
            <a:r>
              <a:rPr lang="ru-RU" sz="1700" i="1" dirty="0">
                <a:solidFill>
                  <a:srgbClr val="2209B7"/>
                </a:solidFill>
                <a:latin typeface="Times New Roman" panose="02020603050405020304" pitchFamily="18" charset="0"/>
                <a:cs typeface="Times New Roman" panose="02020603050405020304" pitchFamily="18" charset="0"/>
              </a:rPr>
              <a:t>. Осы </a:t>
            </a:r>
            <a:r>
              <a:rPr lang="ru-RU" sz="1700" i="1" dirty="0" err="1">
                <a:solidFill>
                  <a:srgbClr val="2209B7"/>
                </a:solidFill>
                <a:latin typeface="Times New Roman" panose="02020603050405020304" pitchFamily="18" charset="0"/>
                <a:cs typeface="Times New Roman" panose="02020603050405020304" pitchFamily="18" charset="0"/>
              </a:rPr>
              <a:t>жылдың жазы</a:t>
            </a:r>
            <a:r>
              <a:rPr lang="ru-RU" sz="1700" i="1" dirty="0">
                <a:solidFill>
                  <a:srgbClr val="2209B7"/>
                </a:solidFill>
                <a:latin typeface="Times New Roman" panose="02020603050405020304" pitchFamily="18" charset="0"/>
                <a:cs typeface="Times New Roman" panose="02020603050405020304" pitchFamily="18" charset="0"/>
              </a:rPr>
              <a:t> мен </a:t>
            </a:r>
            <a:r>
              <a:rPr lang="ru-RU" sz="1700" i="1" dirty="0" err="1">
                <a:solidFill>
                  <a:srgbClr val="2209B7"/>
                </a:solidFill>
                <a:latin typeface="Times New Roman" panose="02020603050405020304" pitchFamily="18" charset="0"/>
                <a:cs typeface="Times New Roman" panose="02020603050405020304" pitchFamily="18" charset="0"/>
              </a:rPr>
              <a:t>көктемінде Қазақ к-ттерінің пайда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болуы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күзіне қарай Алаш</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партиясының</a:t>
            </a:r>
            <a:r>
              <a:rPr lang="ru-RU" sz="1700" i="1" dirty="0">
                <a:solidFill>
                  <a:srgbClr val="2209B7"/>
                </a:solidFill>
                <a:latin typeface="Times New Roman" panose="02020603050405020304" pitchFamily="18" charset="0"/>
                <a:cs typeface="Times New Roman" panose="02020603050405020304" pitchFamily="18" charset="0"/>
              </a:rPr>
              <a:t>, ал </a:t>
            </a:r>
            <a:r>
              <a:rPr lang="ru-RU" sz="1700" i="1" dirty="0" err="1">
                <a:solidFill>
                  <a:srgbClr val="2209B7"/>
                </a:solidFill>
                <a:latin typeface="Times New Roman" panose="02020603050405020304" pitchFamily="18" charset="0"/>
                <a:cs typeface="Times New Roman" panose="02020603050405020304" pitchFamily="18" charset="0"/>
              </a:rPr>
              <a:t>соңына қарай Түркістан автономиясы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Қоқан автономиясы</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және Алашорда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үкіметтерінің құрылуы бұл қозғалыстың нақты нәтижелері болатын</a:t>
            </a:r>
            <a:r>
              <a:rPr lang="ru-RU" sz="1700" i="1" dirty="0">
                <a:solidFill>
                  <a:srgbClr val="2209B7"/>
                </a:solidFill>
                <a:latin typeface="Times New Roman" panose="02020603050405020304" pitchFamily="18" charset="0"/>
                <a:cs typeface="Times New Roman" panose="02020603050405020304" pitchFamily="18" charset="0"/>
              </a:rPr>
              <a:t>. 1917 ж. </a:t>
            </a:r>
            <a:r>
              <a:rPr lang="ru-RU" sz="1700" i="1" dirty="0" err="1">
                <a:solidFill>
                  <a:srgbClr val="2209B7"/>
                </a:solidFill>
                <a:latin typeface="Times New Roman" panose="02020603050405020304" pitchFamily="18" charset="0"/>
                <a:cs typeface="Times New Roman" panose="02020603050405020304" pitchFamily="18" charset="0"/>
              </a:rPr>
              <a:t>пайда</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болған бұл саяси</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құрылымдар большевиктер</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тарапынан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күшпен таратылғанымен, ұлт-азаттық қозғалыс күштері саяси</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күрес сахнасынан</a:t>
            </a:r>
            <a:r>
              <a:rPr lang="ru-RU" sz="1700" i="1" dirty="0">
                <a:solidFill>
                  <a:srgbClr val="2209B7"/>
                </a:solidFill>
                <a:latin typeface="Times New Roman" panose="02020603050405020304" pitchFamily="18" charset="0"/>
                <a:cs typeface="Times New Roman" panose="02020603050405020304" pitchFamily="18" charset="0"/>
              </a:rPr>
              <a:t> </a:t>
            </a:r>
            <a:r>
              <a:rPr lang="ru-RU" sz="1700" i="1" dirty="0" err="1">
                <a:solidFill>
                  <a:srgbClr val="2209B7"/>
                </a:solidFill>
                <a:latin typeface="Times New Roman" panose="02020603050405020304" pitchFamily="18" charset="0"/>
                <a:cs typeface="Times New Roman" panose="02020603050405020304" pitchFamily="18" charset="0"/>
              </a:rPr>
              <a:t>бірден</a:t>
            </a:r>
            <a:r>
              <a:rPr lang="ru-RU" sz="1700" i="1" dirty="0">
                <a:solidFill>
                  <a:srgbClr val="2209B7"/>
                </a:solidFill>
                <a:latin typeface="Times New Roman" panose="02020603050405020304" pitchFamily="18" charset="0"/>
                <a:cs typeface="Times New Roman" panose="02020603050405020304" pitchFamily="18" charset="0"/>
              </a:rPr>
              <a:t> кете </a:t>
            </a:r>
            <a:r>
              <a:rPr lang="ru-RU" sz="1700" i="1" dirty="0" err="1">
                <a:solidFill>
                  <a:srgbClr val="2209B7"/>
                </a:solidFill>
                <a:latin typeface="Times New Roman" panose="02020603050405020304" pitchFamily="18" charset="0"/>
                <a:cs typeface="Times New Roman" panose="02020603050405020304" pitchFamily="18" charset="0"/>
              </a:rPr>
              <a:t>қойған </a:t>
            </a:r>
            <a:r>
              <a:rPr lang="ru-RU" sz="1700" i="1" dirty="0" err="1" smtClean="0">
                <a:solidFill>
                  <a:srgbClr val="2209B7"/>
                </a:solidFill>
                <a:latin typeface="Times New Roman" panose="02020603050405020304" pitchFamily="18" charset="0"/>
                <a:cs typeface="Times New Roman" panose="02020603050405020304" pitchFamily="18" charset="0"/>
              </a:rPr>
              <a:t>жоқ</a:t>
            </a:r>
            <a:endParaRPr lang="ru-RU" sz="1700" i="1" dirty="0">
              <a:solidFill>
                <a:srgbClr val="2209B7"/>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19" y="0"/>
            <a:ext cx="9722908" cy="729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51520" y="476672"/>
            <a:ext cx="9073008" cy="940966"/>
          </a:xfrm>
        </p:spPr>
        <p:txBody>
          <a:bodyPr anchor="t">
            <a:noAutofit/>
          </a:bodyPr>
          <a:lstStyle/>
          <a:p>
            <a:pPr algn="l"/>
            <a:r>
              <a:rPr lang="ru-RU" sz="2000" i="1" dirty="0">
                <a:solidFill>
                  <a:srgbClr val="2209B7"/>
                </a:solidFill>
                <a:latin typeface="Times New Roman" panose="02020603050405020304" pitchFamily="18" charset="0"/>
                <a:cs typeface="Times New Roman" panose="02020603050405020304" pitchFamily="18" charset="0"/>
              </a:rPr>
              <a:t>«</a:t>
            </a:r>
            <a:r>
              <a:rPr lang="ru-RU" sz="2000" i="1" dirty="0" err="1">
                <a:solidFill>
                  <a:srgbClr val="2209B7"/>
                </a:solidFill>
                <a:latin typeface="Times New Roman" panose="02020603050405020304" pitchFamily="18" charset="0"/>
                <a:cs typeface="Times New Roman" panose="02020603050405020304" pitchFamily="18" charset="0"/>
              </a:rPr>
              <a:t>Алаш</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партиясының</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өмірге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smtClean="0">
                <a:solidFill>
                  <a:srgbClr val="2209B7"/>
                </a:solidFill>
                <a:latin typeface="Times New Roman" panose="02020603050405020304" pitchFamily="18" charset="0"/>
                <a:cs typeface="Times New Roman" panose="02020603050405020304" pitchFamily="18" charset="0"/>
              </a:rPr>
              <a:t>келуі</a:t>
            </a:r>
            <a:r>
              <a:rPr lang="ru-RU" sz="2000" i="1" dirty="0" smtClean="0">
                <a:solidFill>
                  <a:srgbClr val="2209B7"/>
                </a:solidFill>
                <a:latin typeface="Times New Roman" panose="02020603050405020304" pitchFamily="18" charset="0"/>
                <a:cs typeface="Times New Roman" panose="02020603050405020304" pitchFamily="18" charset="0"/>
              </a:rPr>
              <a:t> 1917 </a:t>
            </a:r>
            <a:r>
              <a:rPr lang="ru-RU" sz="2000" i="1" dirty="0" err="1">
                <a:solidFill>
                  <a:srgbClr val="2209B7"/>
                </a:solidFill>
                <a:latin typeface="Times New Roman" panose="02020603050405020304" pitchFamily="18" charset="0"/>
                <a:cs typeface="Times New Roman" panose="02020603050405020304" pitchFamily="18" charset="0"/>
              </a:rPr>
              <a:t>жылдың</a:t>
            </a:r>
            <a:r>
              <a:rPr lang="ru-RU" sz="2000" i="1" dirty="0">
                <a:solidFill>
                  <a:srgbClr val="2209B7"/>
                </a:solidFill>
                <a:latin typeface="Times New Roman" panose="02020603050405020304" pitchFamily="18" charset="0"/>
                <a:cs typeface="Times New Roman" panose="02020603050405020304" pitchFamily="18" charset="0"/>
              </a:rPr>
              <a:t> 21 </a:t>
            </a:r>
            <a:r>
              <a:rPr lang="ru-RU" sz="2000" i="1" dirty="0" err="1">
                <a:solidFill>
                  <a:srgbClr val="2209B7"/>
                </a:solidFill>
                <a:latin typeface="Times New Roman" panose="02020603050405020304" pitchFamily="18" charset="0"/>
                <a:cs typeface="Times New Roman" panose="02020603050405020304" pitchFamily="18" charset="0"/>
              </a:rPr>
              <a:t>қараша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күні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Қазақ</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газетінде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Алаш</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партиясы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бағдарламасының</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жобасы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және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съез</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материалдары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жарияланды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Алаш</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партиясының</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өмірге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келуі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үлкен</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саяси</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мәселе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еді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Сол</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кездегі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қазақ</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зияларының</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ғылыми</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жұмыстарымен</a:t>
            </a:r>
            <a:r>
              <a:rPr lang="ru-RU" sz="2000" i="1" dirty="0">
                <a:solidFill>
                  <a:srgbClr val="2209B7"/>
                </a:solidFill>
                <a:latin typeface="Times New Roman" panose="02020603050405020304" pitchFamily="18" charset="0"/>
                <a:cs typeface="Times New Roman" panose="02020603050405020304" pitchFamily="18" charset="0"/>
              </a:rPr>
              <a:t> де, </a:t>
            </a:r>
            <a:r>
              <a:rPr lang="ru-RU" sz="2000" i="1" dirty="0" err="1">
                <a:solidFill>
                  <a:srgbClr val="2209B7"/>
                </a:solidFill>
                <a:latin typeface="Times New Roman" panose="02020603050405020304" pitchFamily="18" charset="0"/>
                <a:cs typeface="Times New Roman" panose="02020603050405020304" pitchFamily="18" charset="0"/>
              </a:rPr>
              <a:t>оқу-ағарту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ісімен</a:t>
            </a:r>
            <a:r>
              <a:rPr lang="ru-RU" sz="2000" i="1" dirty="0">
                <a:solidFill>
                  <a:srgbClr val="2209B7"/>
                </a:solidFill>
                <a:latin typeface="Times New Roman" panose="02020603050405020304" pitchFamily="18" charset="0"/>
                <a:cs typeface="Times New Roman" panose="02020603050405020304" pitchFamily="18" charset="0"/>
              </a:rPr>
              <a:t> де, </a:t>
            </a:r>
            <a:r>
              <a:rPr lang="ru-RU" sz="2000" i="1" dirty="0" err="1">
                <a:solidFill>
                  <a:srgbClr val="2209B7"/>
                </a:solidFill>
                <a:latin typeface="Times New Roman" panose="02020603050405020304" pitchFamily="18" charset="0"/>
                <a:cs typeface="Times New Roman" panose="02020603050405020304" pitchFamily="18" charset="0"/>
              </a:rPr>
              <a:t>алғашқы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қазақ</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тілінде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басылымдар</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шығару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әрекетімен</a:t>
            </a:r>
            <a:r>
              <a:rPr lang="ru-RU" sz="2000" i="1" dirty="0">
                <a:solidFill>
                  <a:srgbClr val="2209B7"/>
                </a:solidFill>
                <a:latin typeface="Times New Roman" panose="02020603050405020304" pitchFamily="18" charset="0"/>
                <a:cs typeface="Times New Roman" panose="02020603050405020304" pitchFamily="18" charset="0"/>
              </a:rPr>
              <a:t> де, </a:t>
            </a:r>
            <a:r>
              <a:rPr lang="ru-RU" sz="2000" i="1" dirty="0" err="1">
                <a:solidFill>
                  <a:srgbClr val="2209B7"/>
                </a:solidFill>
                <a:latin typeface="Times New Roman" panose="02020603050405020304" pitchFamily="18" charset="0"/>
                <a:cs typeface="Times New Roman" panose="02020603050405020304" pitchFamily="18" charset="0"/>
              </a:rPr>
              <a:t>көркем</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әдебиетімен</a:t>
            </a:r>
            <a:r>
              <a:rPr lang="ru-RU" sz="2000" i="1" dirty="0">
                <a:solidFill>
                  <a:srgbClr val="2209B7"/>
                </a:solidFill>
                <a:latin typeface="Times New Roman" panose="02020603050405020304" pitchFamily="18" charset="0"/>
                <a:cs typeface="Times New Roman" panose="02020603050405020304" pitchFamily="18" charset="0"/>
              </a:rPr>
              <a:t> де </a:t>
            </a:r>
            <a:r>
              <a:rPr lang="ru-RU" sz="2000" i="1" dirty="0" err="1">
                <a:solidFill>
                  <a:srgbClr val="2209B7"/>
                </a:solidFill>
                <a:latin typeface="Times New Roman" panose="02020603050405020304" pitchFamily="18" charset="0"/>
                <a:cs typeface="Times New Roman" panose="02020603050405020304" pitchFamily="18" charset="0"/>
              </a:rPr>
              <a:t>айналысқанын</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көруге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болады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Алаш</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партиясы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бағдарламасының</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жобасындағы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тоғызыншы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тарауда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Ғылым-білім</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үйрету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жөнінде</a:t>
            </a:r>
            <a:r>
              <a:rPr lang="ru-RU" sz="2000" i="1" dirty="0">
                <a:solidFill>
                  <a:srgbClr val="2209B7"/>
                </a:solidFill>
                <a:latin typeface="Times New Roman" panose="02020603050405020304" pitchFamily="18" charset="0"/>
                <a:cs typeface="Times New Roman" panose="02020603050405020304" pitchFamily="18" charset="0"/>
              </a:rPr>
              <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оқу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ордаларының</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есігі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кімге</a:t>
            </a:r>
            <a:r>
              <a:rPr lang="ru-RU" sz="2000" i="1" dirty="0">
                <a:solidFill>
                  <a:srgbClr val="2209B7"/>
                </a:solidFill>
                <a:latin typeface="Times New Roman" panose="02020603050405020304" pitchFamily="18" charset="0"/>
                <a:cs typeface="Times New Roman" panose="02020603050405020304" pitchFamily="18" charset="0"/>
              </a:rPr>
              <a:t> де </a:t>
            </a:r>
            <a:r>
              <a:rPr lang="ru-RU" sz="2000" i="1" dirty="0" err="1">
                <a:solidFill>
                  <a:srgbClr val="2209B7"/>
                </a:solidFill>
                <a:latin typeface="Times New Roman" panose="02020603050405020304" pitchFamily="18" charset="0"/>
                <a:cs typeface="Times New Roman" panose="02020603050405020304" pitchFamily="18" charset="0"/>
              </a:rPr>
              <a:t>болса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ашық</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ақысыз</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болуы</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жұртқа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жалпы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оқу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жайлы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бастауыш</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мектептер</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ана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тілінде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оқылады</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қазақ</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өз</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тілінде</a:t>
            </a:r>
            <a:r>
              <a:rPr lang="ru-RU" sz="2000" i="1" dirty="0">
                <a:solidFill>
                  <a:srgbClr val="2209B7"/>
                </a:solidFill>
                <a:latin typeface="Times New Roman" panose="02020603050405020304" pitchFamily="18" charset="0"/>
                <a:cs typeface="Times New Roman" panose="02020603050405020304" pitchFamily="18" charset="0"/>
              </a:rPr>
              <a:t> орта </a:t>
            </a:r>
            <a:r>
              <a:rPr lang="ru-RU" sz="2000" i="1" dirty="0" err="1">
                <a:solidFill>
                  <a:srgbClr val="2209B7"/>
                </a:solidFill>
                <a:latin typeface="Times New Roman" panose="02020603050405020304" pitchFamily="18" charset="0"/>
                <a:cs typeface="Times New Roman" panose="02020603050405020304" pitchFamily="18" charset="0"/>
              </a:rPr>
              <a:t>мектеп</a:t>
            </a:r>
            <a:r>
              <a:rPr lang="ru-RU" sz="2000" i="1" dirty="0">
                <a:solidFill>
                  <a:srgbClr val="2209B7"/>
                </a:solidFill>
                <a:latin typeface="Times New Roman" panose="02020603050405020304" pitchFamily="18" charset="0"/>
                <a:cs typeface="Times New Roman" panose="02020603050405020304" pitchFamily="18" charset="0"/>
              </a:rPr>
              <a:t>, университет </a:t>
            </a:r>
            <a:r>
              <a:rPr lang="ru-RU" sz="2000" i="1" dirty="0" err="1">
                <a:solidFill>
                  <a:srgbClr val="2209B7"/>
                </a:solidFill>
                <a:latin typeface="Times New Roman" panose="02020603050405020304" pitchFamily="18" charset="0"/>
                <a:cs typeface="Times New Roman" panose="02020603050405020304" pitchFamily="18" charset="0"/>
              </a:rPr>
              <a:t>ашуға</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оқу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жолы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өз</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алдына</a:t>
            </a:r>
            <a:r>
              <a:rPr lang="ru-RU" sz="2000" i="1" dirty="0">
                <a:solidFill>
                  <a:srgbClr val="2209B7"/>
                </a:solidFill>
                <a:latin typeface="Times New Roman" panose="02020603050405020304" pitchFamily="18" charset="0"/>
                <a:cs typeface="Times New Roman" panose="02020603050405020304" pitchFamily="18" charset="0"/>
              </a:rPr>
              <a:t> автономия </a:t>
            </a:r>
            <a:r>
              <a:rPr lang="ru-RU" sz="2000" i="1" dirty="0" err="1">
                <a:solidFill>
                  <a:srgbClr val="2209B7"/>
                </a:solidFill>
                <a:latin typeface="Times New Roman" panose="02020603050405020304" pitchFamily="18" charset="0"/>
                <a:cs typeface="Times New Roman" panose="02020603050405020304" pitchFamily="18" charset="0"/>
              </a:rPr>
              <a:t>түрінде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болуы</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үкімет</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оқу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ісіне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кіріспеуі</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мұғалімдер-профессорлар</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өзара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сайлаумен</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қойылуы</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ел </a:t>
            </a:r>
            <a:r>
              <a:rPr lang="ru-RU" sz="2000" i="1" dirty="0" err="1">
                <a:solidFill>
                  <a:srgbClr val="2209B7"/>
                </a:solidFill>
                <a:latin typeface="Times New Roman" panose="02020603050405020304" pitchFamily="18" charset="0"/>
                <a:cs typeface="Times New Roman" panose="02020603050405020304" pitchFamily="18" charset="0"/>
              </a:rPr>
              <a:t>ішінде</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кітапханалар</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ашылу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туралы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айтылады</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r>
              <a:rPr lang="ru-RU" sz="2000" i="1" dirty="0">
                <a:solidFill>
                  <a:srgbClr val="2209B7"/>
                </a:solidFill>
                <a:latin typeface="Times New Roman" panose="02020603050405020304" pitchFamily="18" charset="0"/>
                <a:cs typeface="Times New Roman" panose="02020603050405020304" pitchFamily="18" charset="0"/>
              </a:rPr>
              <a:t>- газет </a:t>
            </a:r>
            <a:r>
              <a:rPr lang="ru-RU" sz="2000" i="1" dirty="0" err="1">
                <a:solidFill>
                  <a:srgbClr val="2209B7"/>
                </a:solidFill>
                <a:latin typeface="Times New Roman" panose="02020603050405020304" pitchFamily="18" charset="0"/>
                <a:cs typeface="Times New Roman" panose="02020603050405020304" pitchFamily="18" charset="0"/>
              </a:rPr>
              <a:t>шығаруға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кітап</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бастыруға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еркіншілік</a:t>
            </a:r>
            <a:r>
              <a:rPr lang="ru-RU" sz="2000" i="1" dirty="0">
                <a:solidFill>
                  <a:srgbClr val="2209B7"/>
                </a:solidFill>
                <a:latin typeface="Times New Roman" panose="02020603050405020304" pitchFamily="18" charset="0"/>
                <a:cs typeface="Times New Roman" panose="02020603050405020304" pitchFamily="18" charset="0"/>
              </a:rPr>
              <a:t> - </a:t>
            </a:r>
            <a:r>
              <a:rPr lang="ru-RU" sz="2000" i="1" dirty="0" err="1">
                <a:solidFill>
                  <a:srgbClr val="2209B7"/>
                </a:solidFill>
                <a:latin typeface="Times New Roman" panose="02020603050405020304" pitchFamily="18" charset="0"/>
                <a:cs typeface="Times New Roman" panose="02020603050405020304" pitchFamily="18" charset="0"/>
              </a:rPr>
              <a:t>деп</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көрсетілген</a:t>
            </a:r>
            <a:r>
              <a:rPr lang="ru-RU" sz="2000" i="1" dirty="0">
                <a:solidFill>
                  <a:srgbClr val="2209B7"/>
                </a:solidFill>
                <a:latin typeface="Times New Roman" panose="02020603050405020304" pitchFamily="18" charset="0"/>
                <a:cs typeface="Times New Roman" panose="02020603050405020304" pitchFamily="18" charset="0"/>
              </a:rPr>
              <a:t>.</a:t>
            </a:r>
            <a:r>
              <a:rPr lang="ru-RU" sz="2400" i="1" dirty="0">
                <a:solidFill>
                  <a:srgbClr val="2209B7"/>
                </a:solidFill>
                <a:latin typeface="Times New Roman" panose="02020603050405020304" pitchFamily="18" charset="0"/>
                <a:cs typeface="Times New Roman" panose="02020603050405020304" pitchFamily="18" charset="0"/>
              </a:rPr>
              <a:t/>
            </a:r>
            <a:br>
              <a:rPr lang="ru-RU" sz="2400" i="1" dirty="0">
                <a:solidFill>
                  <a:srgbClr val="2209B7"/>
                </a:solidFill>
                <a:latin typeface="Times New Roman" panose="02020603050405020304" pitchFamily="18" charset="0"/>
                <a:cs typeface="Times New Roman" panose="02020603050405020304" pitchFamily="18" charset="0"/>
              </a:rPr>
            </a:br>
            <a:r>
              <a:rPr lang="en-US" sz="2400" i="1" dirty="0">
                <a:solidFill>
                  <a:srgbClr val="2209B7"/>
                </a:solidFill>
                <a:latin typeface="Times New Roman" panose="02020603050405020304" pitchFamily="18" charset="0"/>
                <a:cs typeface="Times New Roman" panose="02020603050405020304" pitchFamily="18" charset="0"/>
              </a:rPr>
              <a:t/>
            </a:r>
            <a:br>
              <a:rPr lang="en-US" sz="2400" i="1" dirty="0">
                <a:solidFill>
                  <a:srgbClr val="2209B7"/>
                </a:solidFill>
                <a:latin typeface="Times New Roman" panose="02020603050405020304" pitchFamily="18" charset="0"/>
                <a:cs typeface="Times New Roman" panose="02020603050405020304" pitchFamily="18" charset="0"/>
              </a:rPr>
            </a:br>
            <a:r>
              <a:rPr lang="en-US" sz="2400" i="1" dirty="0">
                <a:solidFill>
                  <a:srgbClr val="2209B7"/>
                </a:solidFill>
                <a:latin typeface="Times New Roman" panose="02020603050405020304" pitchFamily="18" charset="0"/>
                <a:cs typeface="Times New Roman" panose="02020603050405020304" pitchFamily="18" charset="0"/>
              </a:rPr>
              <a:t> </a:t>
            </a:r>
            <a:r>
              <a:rPr lang="en-US" sz="2400" i="1" dirty="0" smtClean="0">
                <a:solidFill>
                  <a:srgbClr val="2209B7"/>
                </a:solidFill>
                <a:latin typeface="Times New Roman" panose="02020603050405020304" pitchFamily="18" charset="0"/>
                <a:cs typeface="Times New Roman" panose="02020603050405020304" pitchFamily="18" charset="0"/>
              </a:rPr>
              <a:t>     </a:t>
            </a:r>
            <a:r>
              <a:rPr lang="ru-RU" sz="2000" i="1" dirty="0" smtClean="0">
                <a:solidFill>
                  <a:srgbClr val="2209B7"/>
                </a:solidFill>
                <a:latin typeface="Times New Roman" panose="02020603050405020304" pitchFamily="18" charset="0"/>
                <a:cs typeface="Times New Roman" panose="02020603050405020304" pitchFamily="18" charset="0"/>
              </a:rPr>
              <a:t>1917 </a:t>
            </a:r>
            <a:r>
              <a:rPr lang="ru-RU" sz="2000" i="1" dirty="0" err="1">
                <a:solidFill>
                  <a:srgbClr val="2209B7"/>
                </a:solidFill>
                <a:latin typeface="Times New Roman" panose="02020603050405020304" pitchFamily="18" charset="0"/>
                <a:cs typeface="Times New Roman" panose="02020603050405020304" pitchFamily="18" charset="0"/>
              </a:rPr>
              <a:t>жылғы</a:t>
            </a:r>
            <a:r>
              <a:rPr lang="ru-RU" sz="2000" i="1" dirty="0">
                <a:solidFill>
                  <a:srgbClr val="2209B7"/>
                </a:solidFill>
                <a:latin typeface="Times New Roman" panose="02020603050405020304" pitchFamily="18" charset="0"/>
                <a:cs typeface="Times New Roman" panose="02020603050405020304" pitchFamily="18" charset="0"/>
              </a:rPr>
              <a:t> 5-13 </a:t>
            </a:r>
            <a:r>
              <a:rPr lang="ru-RU" sz="2000" i="1" dirty="0" err="1">
                <a:solidFill>
                  <a:srgbClr val="2209B7"/>
                </a:solidFill>
                <a:latin typeface="Times New Roman" panose="02020603050405020304" pitchFamily="18" charset="0"/>
                <a:cs typeface="Times New Roman" panose="02020603050405020304" pitchFamily="18" charset="0"/>
              </a:rPr>
              <a:t>желтоқсанда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Орынбор</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қаласында</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Екінші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жалпықазақ</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съезі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өтеді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Съездегі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қаралған</a:t>
            </a:r>
            <a:r>
              <a:rPr lang="ru-RU" sz="2000" i="1" dirty="0">
                <a:solidFill>
                  <a:srgbClr val="2209B7"/>
                </a:solidFill>
                <a:latin typeface="Times New Roman" panose="02020603050405020304" pitchFamily="18" charset="0"/>
                <a:cs typeface="Times New Roman" panose="02020603050405020304" pitchFamily="18" charset="0"/>
              </a:rPr>
              <a:t> аса </a:t>
            </a:r>
            <a:r>
              <a:rPr lang="ru-RU" sz="2000" i="1" dirty="0" err="1">
                <a:solidFill>
                  <a:srgbClr val="2209B7"/>
                </a:solidFill>
                <a:latin typeface="Times New Roman" panose="02020603050405020304" pitchFamily="18" charset="0"/>
                <a:cs typeface="Times New Roman" panose="02020603050405020304" pitchFamily="18" charset="0"/>
              </a:rPr>
              <a:t>маңызды</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мәселелер</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қазақ-қырғыз</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автономиясы</a:t>
            </a:r>
            <a:r>
              <a:rPr lang="ru-RU" sz="2000" i="1" dirty="0">
                <a:solidFill>
                  <a:srgbClr val="2209B7"/>
                </a:solidFill>
                <a:latin typeface="Times New Roman" panose="02020603050405020304" pitchFamily="18" charset="0"/>
                <a:cs typeface="Times New Roman" panose="02020603050405020304" pitchFamily="18" charset="0"/>
              </a:rPr>
              <a:t>; милиция </a:t>
            </a:r>
            <a:r>
              <a:rPr lang="ru-RU" sz="2000" i="1" dirty="0" err="1">
                <a:solidFill>
                  <a:srgbClr val="2209B7"/>
                </a:solidFill>
                <a:latin typeface="Times New Roman" panose="02020603050405020304" pitchFamily="18" charset="0"/>
                <a:cs typeface="Times New Roman" panose="02020603050405020304" pitchFamily="18" charset="0"/>
              </a:rPr>
              <a:t>құру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ұлт</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кеңесі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оқу</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мәселесі</a:t>
            </a:r>
            <a:r>
              <a:rPr lang="ru-RU" sz="2000" i="1" dirty="0">
                <a:solidFill>
                  <a:srgbClr val="2209B7"/>
                </a:solidFill>
                <a:latin typeface="Times New Roman" panose="02020603050405020304" pitchFamily="18" charset="0"/>
                <a:cs typeface="Times New Roman" panose="02020603050405020304" pitchFamily="18" charset="0"/>
              </a:rPr>
              <a:t> </a:t>
            </a:r>
            <a:r>
              <a:rPr lang="ru-RU" sz="2000" i="1" dirty="0" err="1">
                <a:solidFill>
                  <a:srgbClr val="2209B7"/>
                </a:solidFill>
                <a:latin typeface="Times New Roman" panose="02020603050405020304" pitchFamily="18" charset="0"/>
                <a:cs typeface="Times New Roman" panose="02020603050405020304" pitchFamily="18" charset="0"/>
              </a:rPr>
              <a:t>т.б</a:t>
            </a:r>
            <a:r>
              <a:rPr lang="ru-RU" sz="2000" i="1" dirty="0">
                <a:solidFill>
                  <a:srgbClr val="2209B7"/>
                </a:solidFill>
                <a:latin typeface="Times New Roman" panose="02020603050405020304" pitchFamily="18" charset="0"/>
                <a:cs typeface="Times New Roman" panose="02020603050405020304" pitchFamily="18" charset="0"/>
              </a:rPr>
              <a:t>..</a:t>
            </a:r>
            <a:br>
              <a:rPr lang="ru-RU" sz="2000" i="1" dirty="0">
                <a:solidFill>
                  <a:srgbClr val="2209B7"/>
                </a:solidFill>
                <a:latin typeface="Times New Roman" panose="02020603050405020304" pitchFamily="18" charset="0"/>
                <a:cs typeface="Times New Roman" panose="02020603050405020304" pitchFamily="18" charset="0"/>
              </a:rPr>
            </a:br>
            <a:endParaRPr lang="ru-RU" sz="2000" i="1" dirty="0">
              <a:solidFill>
                <a:srgbClr val="2209B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982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X4PrDRBf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307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251520" y="2564905"/>
            <a:ext cx="8892480" cy="4320480"/>
          </a:xfrm>
          <a:prstGeom prst="rect">
            <a:avLst/>
          </a:prstGeom>
        </p:spPr>
        <p:txBody>
          <a:bodyPr>
            <a:noAutofit/>
          </a:bodyPr>
          <a:lstStyle/>
          <a:p>
            <a:pPr marL="45720" indent="0" algn="ctr">
              <a:buNone/>
            </a:pPr>
            <a:r>
              <a:rPr lang="ru-RU" sz="2400" i="1" dirty="0" err="1">
                <a:solidFill>
                  <a:srgbClr val="2209B7"/>
                </a:solidFill>
                <a:latin typeface="Times New Roman" panose="02020603050405020304" pitchFamily="18" charset="0"/>
                <a:cs typeface="Times New Roman" panose="02020603050405020304" pitchFamily="18" charset="0"/>
              </a:rPr>
              <a:t>Алаш</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қозғалысының көрнекті басшыларының бірі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Міржақып Дулатов</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сол</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кезде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«Қазақ» газетіне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"Қайтсек жұрт боламыз</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деген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мақала жазып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Жауап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біреу-ақ, әскеріміз бол­са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ғана жұрт боламыз</a:t>
            </a:r>
            <a:r>
              <a:rPr lang="ru-RU" sz="2400" i="1" dirty="0">
                <a:solidFill>
                  <a:srgbClr val="2209B7"/>
                </a:solidFill>
                <a:latin typeface="Times New Roman" panose="02020603050405020304" pitchFamily="18" charset="0"/>
                <a:cs typeface="Times New Roman" panose="02020603050405020304" pitchFamily="18" charset="0"/>
              </a:rPr>
              <a:t>" - </a:t>
            </a:r>
            <a:r>
              <a:rPr lang="ru-RU" sz="2400" i="1" dirty="0" err="1">
                <a:solidFill>
                  <a:srgbClr val="2209B7"/>
                </a:solidFill>
                <a:latin typeface="Times New Roman" panose="02020603050405020304" pitchFamily="18" charset="0"/>
                <a:cs typeface="Times New Roman" panose="02020603050405020304" pitchFamily="18" charset="0"/>
              </a:rPr>
              <a:t>деп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өзі жолын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көрсетеді.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Алаштың көрнекті қайраткерлерінің бірі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Жақып Ақбаев «Әскер құрамы </a:t>
            </a:r>
            <a:r>
              <a:rPr lang="ru-RU" sz="2400" i="1" dirty="0">
                <a:solidFill>
                  <a:srgbClr val="2209B7"/>
                </a:solidFill>
                <a:latin typeface="Times New Roman" panose="02020603050405020304" pitchFamily="18" charset="0"/>
                <a:cs typeface="Times New Roman" panose="02020603050405020304" pitchFamily="18" charset="0"/>
              </a:rPr>
              <a:t>26,5 </a:t>
            </a:r>
            <a:r>
              <a:rPr lang="ru-RU" sz="2400" i="1" dirty="0" err="1">
                <a:solidFill>
                  <a:srgbClr val="2209B7"/>
                </a:solidFill>
                <a:latin typeface="Times New Roman" panose="02020603050405020304" pitchFamily="18" charset="0"/>
                <a:cs typeface="Times New Roman" panose="02020603050405020304" pitchFamily="18" charset="0"/>
              </a:rPr>
              <a:t>мың адам</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болуы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қажет</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деген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ұсыныс жасай­ды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Алаш</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әскерінің атқаратын басты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міндеті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ақтар </a:t>
            </a:r>
            <a:r>
              <a:rPr lang="ru-RU" sz="2400" i="1" dirty="0">
                <a:solidFill>
                  <a:srgbClr val="2209B7"/>
                </a:solidFill>
                <a:latin typeface="Times New Roman" panose="02020603050405020304" pitchFamily="18" charset="0"/>
                <a:cs typeface="Times New Roman" panose="02020603050405020304" pitchFamily="18" charset="0"/>
              </a:rPr>
              <a:t>мен </a:t>
            </a:r>
            <a:r>
              <a:rPr lang="ru-RU" sz="2400" i="1" dirty="0" err="1">
                <a:solidFill>
                  <a:srgbClr val="2209B7"/>
                </a:solidFill>
                <a:latin typeface="Times New Roman" panose="02020603050405020304" pitchFamily="18" charset="0"/>
                <a:cs typeface="Times New Roman" panose="02020603050405020304" pitchFamily="18" charset="0"/>
              </a:rPr>
              <a:t>қызылдардың арасындағы соғысқа </a:t>
            </a:r>
            <a:r>
              <a:rPr lang="ru-RU" sz="2400" i="1" dirty="0">
                <a:solidFill>
                  <a:srgbClr val="2209B7"/>
                </a:solidFill>
                <a:latin typeface="Times New Roman" panose="02020603050405020304" pitchFamily="18" charset="0"/>
                <a:cs typeface="Times New Roman" panose="02020603050405020304" pitchFamily="18" charset="0"/>
              </a:rPr>
              <a:t>бару </a:t>
            </a:r>
            <a:r>
              <a:rPr lang="ru-RU" sz="2400" i="1" dirty="0" err="1">
                <a:solidFill>
                  <a:srgbClr val="2209B7"/>
                </a:solidFill>
                <a:latin typeface="Times New Roman" panose="02020603050405020304" pitchFamily="18" charset="0"/>
                <a:cs typeface="Times New Roman" panose="02020603050405020304" pitchFamily="18" charset="0"/>
              </a:rPr>
              <a:t>емес</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елінің тыныштығын сақтау</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сырттан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келген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жауға қарсы тұрып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еліне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қорған </a:t>
            </a:r>
            <a:r>
              <a:rPr lang="ru-RU" sz="2400" i="1" dirty="0">
                <a:solidFill>
                  <a:srgbClr val="2209B7"/>
                </a:solidFill>
                <a:latin typeface="Times New Roman" panose="02020603050405020304" pitchFamily="18" charset="0"/>
                <a:cs typeface="Times New Roman" panose="02020603050405020304" pitchFamily="18" charset="0"/>
              </a:rPr>
              <a:t>болу, </a:t>
            </a:r>
            <a:r>
              <a:rPr lang="ru-RU" sz="2400" i="1" dirty="0" err="1">
                <a:solidFill>
                  <a:srgbClr val="2209B7"/>
                </a:solidFill>
                <a:latin typeface="Times New Roman" panose="02020603050405020304" pitchFamily="18" charset="0"/>
                <a:cs typeface="Times New Roman" panose="02020603050405020304" pitchFamily="18" charset="0"/>
              </a:rPr>
              <a:t>делінген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Әскердің түрі </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атты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һәм тұрақты әскер принципімен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құрылады.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Патшалық Ресей</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қарулы күштерінің құрылымы үлгі ретінде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алынады</a:t>
            </a:r>
            <a:r>
              <a:rPr lang="ru-RU" sz="2000" i="1" dirty="0">
                <a:solidFill>
                  <a:srgbClr val="2209B7"/>
                </a:solidFill>
                <a:latin typeface="Times New Roman" panose="02020603050405020304" pitchFamily="18" charset="0"/>
                <a:cs typeface="Times New Roman" panose="02020603050405020304" pitchFamily="18" charset="0"/>
              </a:rPr>
              <a:t>.</a:t>
            </a:r>
          </a:p>
        </p:txBody>
      </p:sp>
      <p:pic>
        <p:nvPicPr>
          <p:cNvPr id="4" name="Рисунок 3" descr="alash_askeri1.jpg"/>
          <p:cNvPicPr>
            <a:picLocks noChangeAspect="1"/>
          </p:cNvPicPr>
          <p:nvPr/>
        </p:nvPicPr>
        <p:blipFill rotWithShape="1">
          <a:blip r:embed="rId3"/>
          <a:srcRect t="9954" b="20737"/>
          <a:stretch/>
        </p:blipFill>
        <p:spPr>
          <a:xfrm>
            <a:off x="1619672" y="44625"/>
            <a:ext cx="5256584" cy="2571326"/>
          </a:xfrm>
          <a:prstGeom prst="rect">
            <a:avLst/>
          </a:prstGeom>
          <a:ln>
            <a:noFill/>
          </a:ln>
          <a:effectLst>
            <a:softEdge rad="112500"/>
          </a:effectLst>
        </p:spPr>
      </p:pic>
    </p:spTree>
    <p:extLst>
      <p:ext uri="{BB962C8B-B14F-4D97-AF65-F5344CB8AC3E}">
        <p14:creationId xmlns:p14="http://schemas.microsoft.com/office/powerpoint/2010/main" val="226262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307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179512" y="0"/>
            <a:ext cx="8964488" cy="6858001"/>
          </a:xfrm>
          <a:prstGeom prst="rect">
            <a:avLst/>
          </a:prstGeom>
        </p:spPr>
        <p:txBody>
          <a:bodyPr>
            <a:noAutofit/>
          </a:bodyPr>
          <a:lstStyle/>
          <a:p>
            <a:pPr marL="0" indent="0" algn="ctr">
              <a:buNone/>
            </a:pPr>
            <a:r>
              <a:rPr lang="ru-RU" sz="2400" i="1" dirty="0" smtClean="0">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Ұлттық</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құруда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ақгвардияшылдардан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көмек</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алу</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ұйғарылып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ақгвардияшылар</a:t>
            </a:r>
            <a:r>
              <a:rPr lang="ru-RU" sz="2400" i="1" dirty="0">
                <a:solidFill>
                  <a:srgbClr val="2209B7"/>
                </a:solidFill>
                <a:latin typeface="Times New Roman" panose="02020603050405020304" pitchFamily="18" charset="0"/>
                <a:cs typeface="Times New Roman" panose="02020603050405020304" pitchFamily="18" charset="0"/>
              </a:rPr>
              <a:t> мен казак </a:t>
            </a:r>
            <a:r>
              <a:rPr lang="ru-RU" sz="2400" i="1" dirty="0" err="1">
                <a:solidFill>
                  <a:srgbClr val="2209B7"/>
                </a:solidFill>
                <a:latin typeface="Times New Roman" panose="02020603050405020304" pitchFamily="18" charset="0"/>
                <a:cs typeface="Times New Roman" panose="02020603050405020304" pitchFamily="18" charset="0"/>
              </a:rPr>
              <a:t>офицерлері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алаш</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әскерін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құруға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нұсқаушы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ретінде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тартылды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Оларға жы­лына</a:t>
            </a:r>
            <a:r>
              <a:rPr lang="ru-RU" sz="2400" i="1" dirty="0">
                <a:solidFill>
                  <a:srgbClr val="2209B7"/>
                </a:solidFill>
                <a:latin typeface="Times New Roman" panose="02020603050405020304" pitchFamily="18" charset="0"/>
                <a:cs typeface="Times New Roman" panose="02020603050405020304" pitchFamily="18" charset="0"/>
              </a:rPr>
              <a:t> 810 </a:t>
            </a:r>
            <a:r>
              <a:rPr lang="ru-RU" sz="2400" i="1" dirty="0" err="1">
                <a:solidFill>
                  <a:srgbClr val="2209B7"/>
                </a:solidFill>
                <a:latin typeface="Times New Roman" panose="02020603050405020304" pitchFamily="18" charset="0"/>
                <a:cs typeface="Times New Roman" panose="02020603050405020304" pitchFamily="18" charset="0"/>
              </a:rPr>
              <a:t>мың </a:t>
            </a:r>
            <a:r>
              <a:rPr lang="ru-RU" sz="2400" i="1" dirty="0">
                <a:solidFill>
                  <a:srgbClr val="2209B7"/>
                </a:solidFill>
                <a:latin typeface="Times New Roman" panose="02020603050405020304" pitchFamily="18" charset="0"/>
                <a:cs typeface="Times New Roman" panose="02020603050405020304" pitchFamily="18" charset="0"/>
              </a:rPr>
              <a:t>сом </a:t>
            </a:r>
            <a:r>
              <a:rPr lang="ru-RU" sz="2400" i="1" dirty="0" err="1">
                <a:solidFill>
                  <a:srgbClr val="2209B7"/>
                </a:solidFill>
                <a:latin typeface="Times New Roman" panose="02020603050405020304" pitchFamily="18" charset="0"/>
                <a:cs typeface="Times New Roman" panose="02020603050405020304" pitchFamily="18" charset="0"/>
              </a:rPr>
              <a:t>жалақы тағайындалады</a:t>
            </a:r>
            <a:r>
              <a:rPr lang="ru-RU" sz="2400" i="1" dirty="0">
                <a:solidFill>
                  <a:srgbClr val="2209B7"/>
                </a:solidFill>
                <a:latin typeface="Times New Roman" panose="02020603050405020304" pitchFamily="18" charset="0"/>
                <a:cs typeface="Times New Roman" panose="02020603050405020304" pitchFamily="18" charset="0"/>
              </a:rPr>
              <a:t>. 100 </a:t>
            </a:r>
            <a:r>
              <a:rPr lang="ru-RU" sz="2400" i="1" dirty="0" err="1">
                <a:solidFill>
                  <a:srgbClr val="2209B7"/>
                </a:solidFill>
                <a:latin typeface="Times New Roman" panose="02020603050405020304" pitchFamily="18" charset="0"/>
                <a:cs typeface="Times New Roman" panose="02020603050405020304" pitchFamily="18" charset="0"/>
              </a:rPr>
              <a:t>мили­ционерге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жауынгерге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бір</a:t>
            </a:r>
            <a:r>
              <a:rPr lang="ru-RU" sz="2400" i="1" dirty="0">
                <a:solidFill>
                  <a:srgbClr val="2209B7"/>
                </a:solidFill>
                <a:latin typeface="Times New Roman" panose="02020603050405020304" pitchFamily="18" charset="0"/>
                <a:cs typeface="Times New Roman" panose="02020603050405020304" pitchFamily="18" charset="0"/>
              </a:rPr>
              <a:t> офицер, </a:t>
            </a:r>
            <a:r>
              <a:rPr lang="ru-RU" sz="2400" i="1" dirty="0" err="1">
                <a:solidFill>
                  <a:srgbClr val="2209B7"/>
                </a:solidFill>
                <a:latin typeface="Times New Roman" panose="02020603050405020304" pitchFamily="18" charset="0"/>
                <a:cs typeface="Times New Roman" panose="02020603050405020304" pitchFamily="18" charset="0"/>
              </a:rPr>
              <a:t>елу</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милиционерге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бір</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нұсқаушы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бекітіледі</a:t>
            </a:r>
            <a:r>
              <a:rPr lang="ru-RU" sz="2400" i="1" dirty="0">
                <a:solidFill>
                  <a:srgbClr val="2209B7"/>
                </a:solidFill>
                <a:latin typeface="Times New Roman" panose="02020603050405020304" pitchFamily="18" charset="0"/>
                <a:cs typeface="Times New Roman" panose="02020603050405020304" pitchFamily="18" charset="0"/>
              </a:rPr>
              <a:t>. </a:t>
            </a:r>
            <a:r>
              <a:rPr lang="en-US" sz="2400" i="1" dirty="0" smtClean="0">
                <a:solidFill>
                  <a:srgbClr val="2209B7"/>
                </a:solidFill>
                <a:latin typeface="Times New Roman" panose="02020603050405020304" pitchFamily="18" charset="0"/>
                <a:cs typeface="Times New Roman" panose="02020603050405020304" pitchFamily="18" charset="0"/>
              </a:rPr>
              <a:t>                                  </a:t>
            </a:r>
            <a:r>
              <a:rPr lang="ru-RU" sz="2400" i="1" dirty="0" smtClean="0">
                <a:solidFill>
                  <a:srgbClr val="2209B7"/>
                </a:solidFill>
                <a:latin typeface="Times New Roman" panose="02020603050405020304" pitchFamily="18" charset="0"/>
                <a:cs typeface="Times New Roman" panose="02020603050405020304" pitchFamily="18" charset="0"/>
              </a:rPr>
              <a:t>30- </a:t>
            </a:r>
            <a:r>
              <a:rPr lang="ru-RU" sz="2400" i="1" dirty="0">
                <a:solidFill>
                  <a:srgbClr val="2209B7"/>
                </a:solidFill>
                <a:latin typeface="Times New Roman" panose="02020603050405020304" pitchFamily="18" charset="0"/>
                <a:cs typeface="Times New Roman" panose="02020603050405020304" pitchFamily="18" charset="0"/>
              </a:rPr>
              <a:t>35 </a:t>
            </a:r>
            <a:r>
              <a:rPr lang="ru-RU" sz="2400" i="1" dirty="0" err="1">
                <a:solidFill>
                  <a:srgbClr val="2209B7"/>
                </a:solidFill>
                <a:latin typeface="Times New Roman" panose="02020603050405020304" pitchFamily="18" charset="0"/>
                <a:cs typeface="Times New Roman" panose="02020603050405020304" pitchFamily="18" charset="0"/>
              </a:rPr>
              <a:t>жастағы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қазақ</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азаматтары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ерікті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түрде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әскерге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алынатын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болады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Сарбаздарға Алаш</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үкіметі қазынасынан жалақы төленеді.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Оның мөлшері жергілікті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жердің қаржы мүмкіндігіне байланыс-ты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шешілді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Мысалы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Қостанай</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уезінде</a:t>
            </a:r>
            <a:r>
              <a:rPr lang="ru-RU" sz="2400" i="1" dirty="0">
                <a:solidFill>
                  <a:srgbClr val="2209B7"/>
                </a:solidFill>
                <a:latin typeface="Times New Roman" panose="02020603050405020304" pitchFamily="18" charset="0"/>
                <a:cs typeface="Times New Roman" panose="02020603050405020304" pitchFamily="18" charset="0"/>
              </a:rPr>
              <a:t> 650 сом </a:t>
            </a:r>
            <a:r>
              <a:rPr lang="ru-RU" sz="2400" i="1" dirty="0" err="1">
                <a:solidFill>
                  <a:srgbClr val="2209B7"/>
                </a:solidFill>
                <a:latin typeface="Times New Roman" panose="02020603050405020304" pitchFamily="18" charset="0"/>
                <a:cs typeface="Times New Roman" panose="02020603050405020304" pitchFamily="18" charset="0"/>
              </a:rPr>
              <a:t>болса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Ойыл­да</a:t>
            </a:r>
            <a:r>
              <a:rPr lang="ru-RU" sz="2400" i="1" dirty="0">
                <a:solidFill>
                  <a:srgbClr val="2209B7"/>
                </a:solidFill>
                <a:latin typeface="Times New Roman" panose="02020603050405020304" pitchFamily="18" charset="0"/>
                <a:cs typeface="Times New Roman" panose="02020603050405020304" pitchFamily="18" charset="0"/>
              </a:rPr>
              <a:t> 50 сом </a:t>
            </a:r>
            <a:r>
              <a:rPr lang="ru-RU" sz="2400" i="1" dirty="0" err="1">
                <a:solidFill>
                  <a:srgbClr val="2209B7"/>
                </a:solidFill>
                <a:latin typeface="Times New Roman" panose="02020603050405020304" pitchFamily="18" charset="0"/>
                <a:cs typeface="Times New Roman" panose="02020603050405020304" pitchFamily="18" charset="0"/>
              </a:rPr>
              <a:t>болды</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Әр</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жауынгер</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өзіне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қару-жарақ</a:t>
            </a:r>
            <a:r>
              <a:rPr lang="ru-RU" sz="2400" i="1" dirty="0">
                <a:solidFill>
                  <a:srgbClr val="2209B7"/>
                </a:solidFill>
                <a:latin typeface="Times New Roman" panose="02020603050405020304" pitchFamily="18" charset="0"/>
                <a:cs typeface="Times New Roman" panose="02020603050405020304" pitchFamily="18" charset="0"/>
              </a:rPr>
              <a:t>, ер-</a:t>
            </a:r>
            <a:r>
              <a:rPr lang="ru-RU" sz="2400" i="1" dirty="0" err="1">
                <a:solidFill>
                  <a:srgbClr val="2209B7"/>
                </a:solidFill>
                <a:latin typeface="Times New Roman" panose="02020603050405020304" pitchFamily="18" charset="0"/>
                <a:cs typeface="Times New Roman" panose="02020603050405020304" pitchFamily="18" charset="0"/>
              </a:rPr>
              <a:t>тұрман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жүген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киім</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сатып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алуға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тиісті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делініп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ол</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қаржыны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жергілікті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Алашорда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үкіметінің</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орган­дары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бөлді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Әскери қызмет мерзімі</a:t>
            </a:r>
            <a:r>
              <a:rPr lang="ru-RU" sz="2400" i="1" dirty="0">
                <a:solidFill>
                  <a:srgbClr val="2209B7"/>
                </a:solidFill>
                <a:latin typeface="Times New Roman" panose="02020603050405020304" pitchFamily="18" charset="0"/>
                <a:cs typeface="Times New Roman" panose="02020603050405020304" pitchFamily="18" charset="0"/>
              </a:rPr>
              <a:t> 1 - 1,5 </a:t>
            </a:r>
            <a:r>
              <a:rPr lang="ru-RU" sz="2400" i="1" dirty="0" err="1">
                <a:solidFill>
                  <a:srgbClr val="2209B7"/>
                </a:solidFill>
                <a:latin typeface="Times New Roman" panose="02020603050405020304" pitchFamily="18" charset="0"/>
                <a:cs typeface="Times New Roman" panose="02020603050405020304" pitchFamily="18" charset="0"/>
              </a:rPr>
              <a:t>жыл</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болып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белгіленді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Бірқатар уездерде</a:t>
            </a:r>
            <a:r>
              <a:rPr lang="ru-RU" sz="2400" i="1" dirty="0">
                <a:solidFill>
                  <a:srgbClr val="2209B7"/>
                </a:solidFill>
                <a:latin typeface="Times New Roman" panose="02020603050405020304" pitchFamily="18" charset="0"/>
                <a:cs typeface="Times New Roman" panose="02020603050405020304" pitchFamily="18" charset="0"/>
              </a:rPr>
              <a:t> 19-25 </a:t>
            </a:r>
            <a:r>
              <a:rPr lang="ru-RU" sz="2400" i="1" dirty="0" err="1">
                <a:solidFill>
                  <a:srgbClr val="2209B7"/>
                </a:solidFill>
                <a:latin typeface="Times New Roman" panose="02020603050405020304" pitchFamily="18" charset="0"/>
                <a:cs typeface="Times New Roman" panose="02020603050405020304" pitchFamily="18" charset="0"/>
              </a:rPr>
              <a:t>жастағы қазақ жігіттерін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әскерге мобилизациялау</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жүргізіліп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дені</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сау</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дәрігерлік тексеруден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өткен азаматтар</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алынды</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Әр</a:t>
            </a:r>
            <a:r>
              <a:rPr lang="ru-RU" sz="2400" i="1" dirty="0">
                <a:solidFill>
                  <a:srgbClr val="2209B7"/>
                </a:solidFill>
                <a:latin typeface="Times New Roman" panose="02020603050405020304" pitchFamily="18" charset="0"/>
                <a:cs typeface="Times New Roman" panose="02020603050405020304" pitchFamily="18" charset="0"/>
              </a:rPr>
              <a:t> 25 </a:t>
            </a:r>
            <a:r>
              <a:rPr lang="ru-RU" sz="2400" i="1" dirty="0" err="1">
                <a:solidFill>
                  <a:srgbClr val="2209B7"/>
                </a:solidFill>
                <a:latin typeface="Times New Roman" panose="02020603050405020304" pitchFamily="18" charset="0"/>
                <a:cs typeface="Times New Roman" panose="02020603050405020304" pitchFamily="18" charset="0"/>
              </a:rPr>
              <a:t>үйден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кейбір</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жерлерде</a:t>
            </a:r>
            <a:r>
              <a:rPr lang="ru-RU" sz="2400" i="1" dirty="0">
                <a:solidFill>
                  <a:srgbClr val="2209B7"/>
                </a:solidFill>
                <a:latin typeface="Times New Roman" panose="02020603050405020304" pitchFamily="18" charset="0"/>
                <a:cs typeface="Times New Roman" panose="02020603050405020304" pitchFamily="18" charset="0"/>
              </a:rPr>
              <a:t> 50 </a:t>
            </a:r>
            <a:r>
              <a:rPr lang="ru-RU" sz="2400" i="1" dirty="0" err="1">
                <a:solidFill>
                  <a:srgbClr val="2209B7"/>
                </a:solidFill>
                <a:latin typeface="Times New Roman" panose="02020603050405020304" pitchFamily="18" charset="0"/>
                <a:cs typeface="Times New Roman" panose="02020603050405020304" pitchFamily="18" charset="0"/>
              </a:rPr>
              <a:t>үйден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бір</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азамат</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әскерге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тартылып</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жалғыз</a:t>
            </a:r>
            <a:r>
              <a:rPr lang="ru-RU" sz="2400" i="1" dirty="0">
                <a:solidFill>
                  <a:srgbClr val="2209B7"/>
                </a:solidFill>
                <a:latin typeface="Times New Roman" panose="02020603050405020304" pitchFamily="18" charset="0"/>
                <a:cs typeface="Times New Roman" panose="02020603050405020304" pitchFamily="18" charset="0"/>
              </a:rPr>
              <a:t> ер </a:t>
            </a:r>
            <a:r>
              <a:rPr lang="ru-RU" sz="2400" i="1" dirty="0" err="1">
                <a:solidFill>
                  <a:srgbClr val="2209B7"/>
                </a:solidFill>
                <a:latin typeface="Times New Roman" panose="02020603050405020304" pitchFamily="18" charset="0"/>
                <a:cs typeface="Times New Roman" panose="02020603050405020304" pitchFamily="18" charset="0"/>
              </a:rPr>
              <a:t>азаматы</a:t>
            </a:r>
            <a:r>
              <a:rPr lang="ru-RU" sz="2400" i="1" dirty="0">
                <a:solidFill>
                  <a:srgbClr val="2209B7"/>
                </a:solidFill>
                <a:latin typeface="Times New Roman" panose="02020603050405020304" pitchFamily="18" charset="0"/>
                <a:cs typeface="Times New Roman" panose="02020603050405020304" pitchFamily="18" charset="0"/>
              </a:rPr>
              <a:t> бар </a:t>
            </a:r>
            <a:r>
              <a:rPr lang="ru-RU" sz="2400" i="1" dirty="0" err="1">
                <a:solidFill>
                  <a:srgbClr val="2209B7"/>
                </a:solidFill>
                <a:latin typeface="Times New Roman" panose="02020603050405020304" pitchFamily="18" charset="0"/>
                <a:cs typeface="Times New Roman" panose="02020603050405020304" pitchFamily="18" charset="0"/>
              </a:rPr>
              <a:t>үйлер</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басқа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smtClean="0">
                <a:solidFill>
                  <a:srgbClr val="2209B7"/>
                </a:solidFill>
                <a:latin typeface="Times New Roman" panose="02020603050405020304" pitchFamily="18" charset="0"/>
                <a:cs typeface="Times New Roman" panose="02020603050405020304" pitchFamily="18" charset="0"/>
              </a:rPr>
              <a:t>асы­раушысы</a:t>
            </a:r>
            <a:r>
              <a:rPr lang="ru-RU" sz="2400" i="1" dirty="0" smtClean="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болмаса</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әскерге</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алынбайтын</a:t>
            </a:r>
            <a:r>
              <a:rPr lang="ru-RU" sz="2400" i="1" dirty="0">
                <a:solidFill>
                  <a:srgbClr val="2209B7"/>
                </a:solidFill>
                <a:latin typeface="Times New Roman" panose="02020603050405020304" pitchFamily="18" charset="0"/>
                <a:cs typeface="Times New Roman" panose="02020603050405020304" pitchFamily="18" charset="0"/>
              </a:rPr>
              <a:t> </a:t>
            </a:r>
            <a:r>
              <a:rPr lang="ru-RU" sz="2400" i="1" dirty="0" err="1">
                <a:solidFill>
                  <a:srgbClr val="2209B7"/>
                </a:solidFill>
                <a:latin typeface="Times New Roman" panose="02020603050405020304" pitchFamily="18" charset="0"/>
                <a:cs typeface="Times New Roman" panose="02020603050405020304" pitchFamily="18" charset="0"/>
              </a:rPr>
              <a:t>болды</a:t>
            </a:r>
            <a:r>
              <a:rPr lang="ru-RU" sz="2400" i="1" dirty="0">
                <a:solidFill>
                  <a:srgbClr val="2209B7"/>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9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X4PrDRBf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67" y="0"/>
            <a:ext cx="9279367" cy="69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251520" y="731520"/>
            <a:ext cx="8568952" cy="5577800"/>
          </a:xfrm>
        </p:spPr>
        <p:txBody>
          <a:bodyPr>
            <a:normAutofit fontScale="47500" lnSpcReduction="20000"/>
          </a:bodyPr>
          <a:lstStyle/>
          <a:p>
            <a:pPr>
              <a:buFont typeface="Wingdings" panose="05000000000000000000" pitchFamily="2" charset="2"/>
              <a:buChar char="Ø"/>
            </a:pPr>
            <a:r>
              <a:rPr lang="ru-RU" sz="6000" b="1" dirty="0" smtClean="0">
                <a:solidFill>
                  <a:srgbClr val="2209B7"/>
                </a:solidFill>
                <a:latin typeface="Times New Roman" panose="02020603050405020304" pitchFamily="18" charset="0"/>
                <a:cs typeface="Times New Roman" panose="02020603050405020304" pitchFamily="18" charset="0"/>
              </a:rPr>
              <a:t>1917жылы </a:t>
            </a:r>
            <a:r>
              <a:rPr lang="kk-KZ" sz="6000" b="1" dirty="0" smtClean="0">
                <a:solidFill>
                  <a:srgbClr val="2209B7"/>
                </a:solidFill>
                <a:latin typeface="Times New Roman" panose="02020603050405020304" pitchFamily="18" charset="0"/>
                <a:cs typeface="Times New Roman" panose="02020603050405020304" pitchFamily="18" charset="0"/>
              </a:rPr>
              <a:t>қазаннан 1918 жылы наурызға дейін </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smtClean="0">
                <a:solidFill>
                  <a:srgbClr val="2209B7"/>
                </a:solidFill>
                <a:latin typeface="Times New Roman" panose="02020603050405020304" pitchFamily="18" charset="0"/>
                <a:cs typeface="Times New Roman" panose="02020603050405020304" pitchFamily="18" charset="0"/>
              </a:rPr>
              <a:t>Қазақстанның</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smtClean="0">
                <a:solidFill>
                  <a:srgbClr val="2209B7"/>
                </a:solidFill>
                <a:latin typeface="Times New Roman" panose="02020603050405020304" pitchFamily="18" charset="0"/>
                <a:cs typeface="Times New Roman" panose="02020603050405020304" pitchFamily="18" charset="0"/>
              </a:rPr>
              <a:t>көптеген</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smtClean="0">
                <a:solidFill>
                  <a:srgbClr val="2209B7"/>
                </a:solidFill>
                <a:latin typeface="Times New Roman" panose="02020603050405020304" pitchFamily="18" charset="0"/>
                <a:cs typeface="Times New Roman" panose="02020603050405020304" pitchFamily="18" charset="0"/>
              </a:rPr>
              <a:t>аудандарында</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smtClean="0">
                <a:solidFill>
                  <a:srgbClr val="2209B7"/>
                </a:solidFill>
                <a:latin typeface="Times New Roman" panose="02020603050405020304" pitchFamily="18" charset="0"/>
                <a:cs typeface="Times New Roman" panose="02020603050405020304" pitchFamily="18" charset="0"/>
              </a:rPr>
              <a:t>Кеңес</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smtClean="0">
                <a:solidFill>
                  <a:srgbClr val="2209B7"/>
                </a:solidFill>
                <a:latin typeface="Times New Roman" panose="02020603050405020304" pitchFamily="18" charset="0"/>
                <a:cs typeface="Times New Roman" panose="02020603050405020304" pitchFamily="18" charset="0"/>
              </a:rPr>
              <a:t>үкіметі</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smtClean="0">
                <a:solidFill>
                  <a:srgbClr val="2209B7"/>
                </a:solidFill>
                <a:latin typeface="Times New Roman" panose="02020603050405020304" pitchFamily="18" charset="0"/>
                <a:cs typeface="Times New Roman" panose="02020603050405020304" pitchFamily="18" charset="0"/>
              </a:rPr>
              <a:t>орнады</a:t>
            </a:r>
            <a:r>
              <a:rPr lang="ru-RU" sz="6000" b="1" dirty="0" smtClean="0">
                <a:solidFill>
                  <a:srgbClr val="2209B7"/>
                </a:solidFill>
                <a:latin typeface="Times New Roman" panose="02020603050405020304" pitchFamily="18" charset="0"/>
                <a:cs typeface="Times New Roman" panose="02020603050405020304" pitchFamily="18" charset="0"/>
              </a:rPr>
              <a:t>.</a:t>
            </a:r>
          </a:p>
          <a:p>
            <a:pPr marL="45720" indent="0">
              <a:buNone/>
            </a:pPr>
            <a:endParaRPr lang="ru-RU" sz="6000" b="1" dirty="0" smtClean="0">
              <a:solidFill>
                <a:srgbClr val="2209B7"/>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kk-KZ" sz="6000" b="1" dirty="0" smtClean="0">
                <a:solidFill>
                  <a:srgbClr val="2209B7"/>
                </a:solidFill>
                <a:latin typeface="Times New Roman" panose="02020603050405020304" pitchFamily="18" charset="0"/>
                <a:cs typeface="Times New Roman" panose="02020603050405020304" pitchFamily="18" charset="0"/>
              </a:rPr>
              <a:t>Кеңес үкіметі орнаған қала Перовск (Қызылорда) болды.</a:t>
            </a:r>
          </a:p>
          <a:p>
            <a:pPr marL="45720" indent="0">
              <a:buNone/>
            </a:pPr>
            <a:endParaRPr lang="ru-RU" sz="6000" b="1" dirty="0" smtClean="0">
              <a:solidFill>
                <a:srgbClr val="2209B7"/>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smtClean="0">
                <a:solidFill>
                  <a:srgbClr val="2209B7"/>
                </a:solidFill>
                <a:latin typeface="Times New Roman" panose="02020603050405020304" pitchFamily="18" charset="0"/>
                <a:cs typeface="Times New Roman" panose="02020603050405020304" pitchFamily="18" charset="0"/>
              </a:rPr>
              <a:t>Қазақ</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халқының</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өкілдерінен</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Уақытша</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үкіметтің</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комиссарлары</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болып</a:t>
            </a:r>
            <a:r>
              <a:rPr lang="ru-RU" sz="6000" b="1" dirty="0">
                <a:solidFill>
                  <a:srgbClr val="2209B7"/>
                </a:solidFill>
                <a:latin typeface="Times New Roman" panose="02020603050405020304" pitchFamily="18" charset="0"/>
                <a:cs typeface="Times New Roman" panose="02020603050405020304" pitchFamily="18" charset="0"/>
              </a:rPr>
              <a:t>: </a:t>
            </a:r>
            <a:endParaRPr lang="ru-RU" sz="6000" b="1" dirty="0" smtClean="0">
              <a:solidFill>
                <a:srgbClr val="2209B7"/>
              </a:solidFill>
              <a:latin typeface="Times New Roman" panose="02020603050405020304" pitchFamily="18" charset="0"/>
              <a:cs typeface="Times New Roman" panose="02020603050405020304" pitchFamily="18" charset="0"/>
            </a:endParaRPr>
          </a:p>
          <a:p>
            <a:pPr marL="45720" indent="0">
              <a:buNone/>
            </a:pPr>
            <a:r>
              <a:rPr lang="ru-RU" sz="6000" b="1" dirty="0" err="1" smtClean="0">
                <a:solidFill>
                  <a:srgbClr val="2209B7"/>
                </a:solidFill>
                <a:latin typeface="Times New Roman" panose="02020603050405020304" pitchFamily="18" charset="0"/>
                <a:cs typeface="Times New Roman" panose="02020603050405020304" pitchFamily="18" charset="0"/>
              </a:rPr>
              <a:t>Торғай</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облысында</a:t>
            </a:r>
            <a:r>
              <a:rPr lang="ru-RU" sz="6000" b="1" dirty="0">
                <a:solidFill>
                  <a:srgbClr val="2209B7"/>
                </a:solidFill>
                <a:latin typeface="Times New Roman" panose="02020603050405020304" pitchFamily="18" charset="0"/>
                <a:cs typeface="Times New Roman" panose="02020603050405020304" pitchFamily="18" charset="0"/>
              </a:rPr>
              <a:t> - </a:t>
            </a:r>
            <a:r>
              <a:rPr lang="ru-RU" sz="6000" b="1" dirty="0" err="1">
                <a:solidFill>
                  <a:srgbClr val="2209B7"/>
                </a:solidFill>
                <a:latin typeface="Times New Roman" panose="02020603050405020304" pitchFamily="18" charset="0"/>
                <a:cs typeface="Times New Roman" panose="02020603050405020304" pitchFamily="18" charset="0"/>
              </a:rPr>
              <a:t>Ә.Бөкейханов</a:t>
            </a:r>
            <a:r>
              <a:rPr lang="ru-RU" sz="6000" b="1" dirty="0">
                <a:solidFill>
                  <a:srgbClr val="2209B7"/>
                </a:solidFill>
                <a:latin typeface="Times New Roman" panose="02020603050405020304" pitchFamily="18" charset="0"/>
                <a:cs typeface="Times New Roman" panose="02020603050405020304" pitchFamily="18" charset="0"/>
              </a:rPr>
              <a:t>, </a:t>
            </a:r>
            <a:endParaRPr lang="ru-RU" sz="6000" b="1" dirty="0" smtClean="0">
              <a:solidFill>
                <a:srgbClr val="2209B7"/>
              </a:solidFill>
              <a:latin typeface="Times New Roman" panose="02020603050405020304" pitchFamily="18" charset="0"/>
              <a:cs typeface="Times New Roman" panose="02020603050405020304" pitchFamily="18" charset="0"/>
            </a:endParaRPr>
          </a:p>
          <a:p>
            <a:pPr marL="45720" indent="0">
              <a:buNone/>
            </a:pPr>
            <a:r>
              <a:rPr lang="ru-RU" sz="6000" b="1" dirty="0" err="1" smtClean="0">
                <a:solidFill>
                  <a:srgbClr val="2209B7"/>
                </a:solidFill>
                <a:latin typeface="Times New Roman" panose="02020603050405020304" pitchFamily="18" charset="0"/>
                <a:cs typeface="Times New Roman" panose="02020603050405020304" pitchFamily="18" charset="0"/>
              </a:rPr>
              <a:t>Жетісуда</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М.Тынышбаев</a:t>
            </a:r>
            <a:r>
              <a:rPr lang="ru-RU" sz="6000" b="1" dirty="0">
                <a:solidFill>
                  <a:srgbClr val="2209B7"/>
                </a:solidFill>
                <a:latin typeface="Times New Roman" panose="02020603050405020304" pitchFamily="18" charset="0"/>
                <a:cs typeface="Times New Roman" panose="02020603050405020304" pitchFamily="18" charset="0"/>
              </a:rPr>
              <a:t>, </a:t>
            </a:r>
            <a:endParaRPr lang="ru-RU" sz="6000" b="1" dirty="0" smtClean="0">
              <a:solidFill>
                <a:srgbClr val="2209B7"/>
              </a:solidFill>
              <a:latin typeface="Times New Roman" panose="02020603050405020304" pitchFamily="18" charset="0"/>
              <a:cs typeface="Times New Roman" panose="02020603050405020304" pitchFamily="18" charset="0"/>
            </a:endParaRPr>
          </a:p>
          <a:p>
            <a:pPr marL="45720" indent="0">
              <a:buNone/>
            </a:pPr>
            <a:r>
              <a:rPr lang="ru-RU" sz="6000" b="1" dirty="0" err="1" smtClean="0">
                <a:solidFill>
                  <a:srgbClr val="2209B7"/>
                </a:solidFill>
                <a:latin typeface="Times New Roman" panose="02020603050405020304" pitchFamily="18" charset="0"/>
                <a:cs typeface="Times New Roman" panose="02020603050405020304" pitchFamily="18" charset="0"/>
              </a:rPr>
              <a:t>Түркістанда</a:t>
            </a:r>
            <a:r>
              <a:rPr lang="ru-RU" sz="6000" b="1" dirty="0" smtClean="0">
                <a:solidFill>
                  <a:srgbClr val="2209B7"/>
                </a:solidFill>
                <a:latin typeface="Times New Roman" panose="02020603050405020304" pitchFamily="18" charset="0"/>
                <a:cs typeface="Times New Roman" panose="02020603050405020304" pitchFamily="18" charset="0"/>
              </a:rPr>
              <a:t> </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М.Шоқай</a:t>
            </a:r>
            <a:r>
              <a:rPr lang="ru-RU" sz="6000" b="1" dirty="0">
                <a:solidFill>
                  <a:srgbClr val="2209B7"/>
                </a:solidFill>
                <a:latin typeface="Times New Roman" panose="02020603050405020304" pitchFamily="18" charset="0"/>
                <a:cs typeface="Times New Roman" panose="02020603050405020304" pitchFamily="18" charset="0"/>
              </a:rPr>
              <a:t> </a:t>
            </a:r>
            <a:r>
              <a:rPr lang="ru-RU" sz="6000" b="1" dirty="0" err="1">
                <a:solidFill>
                  <a:srgbClr val="2209B7"/>
                </a:solidFill>
                <a:latin typeface="Times New Roman" panose="02020603050405020304" pitchFamily="18" charset="0"/>
                <a:cs typeface="Times New Roman" panose="02020603050405020304" pitchFamily="18" charset="0"/>
              </a:rPr>
              <a:t>тағайындалды</a:t>
            </a:r>
            <a:r>
              <a:rPr lang="ru-RU" sz="6000" b="1" dirty="0">
                <a:solidFill>
                  <a:srgbClr val="2209B7"/>
                </a:solidFill>
                <a:latin typeface="Times New Roman" panose="02020603050405020304" pitchFamily="18" charset="0"/>
                <a:cs typeface="Times New Roman" panose="02020603050405020304" pitchFamily="18" charset="0"/>
              </a:rPr>
              <a:t>.</a:t>
            </a:r>
          </a:p>
          <a:p>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293096"/>
            <a:ext cx="2814240" cy="282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694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Объект 4"/>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46038"/>
            <a:ext cx="9278938"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FX4PrDRBf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7" y="0"/>
            <a:ext cx="9279367" cy="69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23528" y="1052736"/>
            <a:ext cx="8424936" cy="4031873"/>
          </a:xfrm>
          <a:prstGeom prst="rect">
            <a:avLst/>
          </a:prstGeom>
        </p:spPr>
        <p:txBody>
          <a:bodyPr wrap="square">
            <a:spAutoFit/>
          </a:bodyPr>
          <a:lstStyle/>
          <a:p>
            <a:pPr algn="ctr"/>
            <a:r>
              <a:rPr lang="ru-RU" sz="3200" b="1" i="1" dirty="0">
                <a:solidFill>
                  <a:srgbClr val="2209B7"/>
                </a:solidFill>
                <a:latin typeface="Times New Roman" panose="02020603050405020304" pitchFamily="18" charset="0"/>
                <a:cs typeface="Times New Roman" panose="02020603050405020304" pitchFamily="18" charset="0"/>
              </a:rPr>
              <a:t>“</a:t>
            </a:r>
            <a:r>
              <a:rPr lang="ru-RU" sz="3200" b="1" i="1" dirty="0" err="1">
                <a:solidFill>
                  <a:srgbClr val="2209B7"/>
                </a:solidFill>
                <a:latin typeface="Times New Roman" panose="02020603050405020304" pitchFamily="18" charset="0"/>
                <a:cs typeface="Times New Roman" panose="02020603050405020304" pitchFamily="18" charset="0"/>
              </a:rPr>
              <a:t>Алаш</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партиясының</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басшылары</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Ә.Бөкейханов</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А.Байтұрсынов</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т.б</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буржуазиялық-демократиялық</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бағыттағы</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қазақ</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зиялыларының</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өкілдері</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еді</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Алаш</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партиясының</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қатарына</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ғылыми</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және</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шығармашылық</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зиялы</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өкілдері</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М.Тынышбаев</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М.Жұмабаев</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Ш.Құдайбердіұлы</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т.б</a:t>
            </a:r>
            <a:r>
              <a:rPr lang="ru-RU" sz="3200" b="1" i="1" dirty="0">
                <a:solidFill>
                  <a:srgbClr val="2209B7"/>
                </a:solidFill>
                <a:latin typeface="Times New Roman" panose="02020603050405020304" pitchFamily="18" charset="0"/>
                <a:cs typeface="Times New Roman" panose="02020603050405020304" pitchFamily="18" charset="0"/>
              </a:rPr>
              <a:t>. </a:t>
            </a:r>
            <a:r>
              <a:rPr lang="ru-RU" sz="3200" b="1" i="1" dirty="0" err="1">
                <a:solidFill>
                  <a:srgbClr val="2209B7"/>
                </a:solidFill>
                <a:latin typeface="Times New Roman" panose="02020603050405020304" pitchFamily="18" charset="0"/>
                <a:cs typeface="Times New Roman" panose="02020603050405020304" pitchFamily="18" charset="0"/>
              </a:rPr>
              <a:t>кірді</a:t>
            </a:r>
            <a:r>
              <a:rPr lang="ru-RU" sz="3200" b="1" i="1" dirty="0">
                <a:solidFill>
                  <a:srgbClr val="2209B7"/>
                </a:solidFill>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364" y="3645024"/>
            <a:ext cx="3322712" cy="333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406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TotalTime>
  <Words>2622</Words>
  <Application>Microsoft Office PowerPoint</Application>
  <PresentationFormat>Экран (4:3)</PresentationFormat>
  <Paragraphs>175</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«Алаш» партиясының өмірге келуі 1917 жылдың 21 қараша күні «Қазақ» газетінде Алаш партиясы бағдарламасының жобасы және съез материалдары жарияланды. «Алаш» партиясының өмірге келуі үлкен саяси мәселе еді. Сол кездегі қазақ зияларының ғылыми жұмыстарымен де, оқу-ағарту ісімен де, алғашқы қазақ тілінде басылымдар шығару әрекетімен де, көркем әдебиетімен де айналысқанын көруге болады. «Алаш» партиясы бағдарламасының жобасындағы тоғызыншы тарауда «Ғылым-білім үйрету» жөнінде - оқу ордаларының есігі кімге де болса ашық, ақысыз болуы; - жұртқа жалпы оқу жайлы; бастауыш мектептер ана тілінде оқылады; - қазақ өз тілінде орта мектеп, университет ашуға; - оқу жолы өз алдына автономия түрінде болуы; - үкімет оқу ісіне кіріспеуі; - мұғалімдер-профессорлар өзара сайлаумен қойылуы; - ел ішінде кітапханалар ашылу туралы айтылады. - газет шығаруға, кітап бастыруға еркіншілік - деп көрсетілген.        1917 жылғы 5-13 желтоқсанда Орынбор қаласында Екінші жалпықазақ съезі өтеді. Съездегі қаралған аса маңызды мәселелер: қазақ-қырғыз автономиясы; милиция құру; ұлт кеңесі; оқу мәселесі т.б..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1873 жылы қазіргі Қостанай обл. Жангелдин ауд. Сарытүбек ауыл. туған.Ұлт-азаттық қозғалыс жетекшісі, мемлекет қайраткері, ақын, публицист, қазақ тіл білімі мен әдебиеттану ғылымдарының негізін салушы. Ғалым, ұлттық жазудың реформаторы, ағартушы. Торғайда, Орынборда білім алғаннан кейін Ақтөбеде, Қостанайда, Қарқаралыда орыс-қазақ мектептерінде сабақ берген. 1909 жылы саяси белсенділігі үшін Семей түрмесіне жабылады. 1910 жылы Орынборға жер аударылады және сонда 1917 жылға дейін болады. Өзінің сенімді достары Ә.Бөкейханов, М.Дулатовпен бірге 1913 жылдан бастап ұлттық «Қазақ» газетін шығарып, оның жұмысына жетекшілік етті. Ресейде патша билігі құлағаннан кейін қазақ жерінде Алашорда үкіметін құру үшін бар күшін салды. Большевиктерді мойындамады, оларға қарсы шықты. 1921-1928 жылдары Қазақ халық ағарту институтында сабақ береді. 1929 жылы 2 маусымда Алаш қайраткерлерімен бірге Алматыда тұтқынға алынып, Ресейдің солтүстік обылыстарына жер аударылады. Кейіннен босап шығып, бірақ 1937 жылы қайтадан қамауға алынып, атылған.</vt:lpstr>
      <vt:lpstr> Қоғам және мемлекет қайраткері, ұлт-азаттық қозғалыс жетекшісі әрі публицист ғалым, аудармашы. Ол 1866 жылы бұрынғы Семей облысы Қарқаралы уезі Тоқырауын болысының 7 – ауылында дүниеге келген. Әкесі оны бала күнінде Қарқаралыға алып барып, медресеге оқуға берген. Ол онда оқуды қанағат тұтпай, қаладағы үш сыныпты бастауыш мектепті оқып шығады. 1879-1886 жылдары Қарқаралыдағы қазақ балаларына арналған мектепте оқиды. 1886-1890 жылдары Омбыдағы техникалық училищеде оқып, «техник» мамандығын алып шығады. 1890-1894 жылдары Санкт-Петербургтегі Орман институтының экономика факультетінде оқиды. Студент болып жүрген кезінде–ақ саяси талас-тартысқа белсене араласып, ұлт-азаттық қозғалыстарға қатысты.Сол кездің өзінде «саяси белсенділігі үшін» патша жандармериясының қара тізіміне іліккен. Патша үкіметі билігі жылдарында қазақ елінің тәуелсіздік үшін күресін басқарды, сол үшін Павлодарда, Семейде бірнеше рет қамауда отырды. Кеңес үкіметін мойындамады. Қазақтың егеменді ел болуы үшін күресті, сол себептен 1937 жылы ату жазасына кесілген.</vt:lpstr>
      <vt:lpstr>Презентация PowerPoint</vt:lpstr>
      <vt:lpstr>                          </vt:lpstr>
      <vt:lpstr>Презентация PowerPoint</vt:lpstr>
      <vt:lpstr>Презентация PowerPoint</vt:lpstr>
      <vt:lpstr>                 Мағжан Жұмабаев             (1893-1938) - Алаш қозғалысының қайраткері, ақын, қазақ әдебиетінің көрнекті өкілі, аудармашы, педагог. Мұсылманша бастауыш  білім алып, Уфа қаласындағы «Ғалия» медресесін бітірді. Омбы мұғалімдер  семинариясында оқып жүрген кезінде «Бірлік» жастар ұйымының жұмысына белсене араласты. 1923-1927 жылдары Мәскеуде Жоғарғы әдебиет-көркемөнер институтында оқыды. Осы жылдары Д. Н. Мамин-Сибиряк, М.Горький т. б. шығармаларын, В. И. Лениннің бірқатар еңбектерін қазақ тіліне аударды. 1927 жылдан бастап өзін педагогтік кызметке арнады. Бірінші жалпықазақ съезінің шешімі бойынша Бүкілресейлік Құрылтай жиналысына. </vt:lpstr>
      <vt:lpstr>Презентация PowerPoint</vt:lpstr>
      <vt:lpstr>Презентация PowerPoint</vt:lpstr>
      <vt:lpstr>                                                Нұpсұлтан  Әбішұлы  Назаpбаев:</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AdminPC</dc:creator>
  <cp:lastModifiedBy>okushy</cp:lastModifiedBy>
  <cp:revision>97</cp:revision>
  <dcterms:created xsi:type="dcterms:W3CDTF">2017-02-19T13:19:25Z</dcterms:created>
  <dcterms:modified xsi:type="dcterms:W3CDTF">2018-01-23T11:38:07Z</dcterms:modified>
</cp:coreProperties>
</file>