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010103"/>
    <a:srgbClr val="05020B"/>
    <a:srgbClr val="0F243F"/>
    <a:srgbClr val="F7F6F6"/>
    <a:srgbClr val="5A6986"/>
    <a:srgbClr val="365C81"/>
    <a:srgbClr val="500525"/>
    <a:srgbClr val="A2ADE0"/>
    <a:srgbClr val="46A3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1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17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77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0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65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83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88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70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96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82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36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813F-A142-493B-9873-2FE10FE03E96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BB56-EBAA-4B76-B2E1-E44CF349B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1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Бадминтон.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573" y="5974914"/>
            <a:ext cx="4371583" cy="61377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физической культуры Белов В.Б.</a:t>
            </a:r>
            <a:endParaRPr lang="ru-RU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F3D86"/>
            </a:gs>
            <a:gs pos="89000">
              <a:srgbClr val="5D9D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8" y="457200"/>
            <a:ext cx="4684734" cy="6200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Бадминтон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1599" y="1789022"/>
            <a:ext cx="6172200" cy="432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941" y="1678489"/>
            <a:ext cx="5408657" cy="5085566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Бадминтон — олимпийский вид спорта, в котором два игрока или две команды по два человека соперничают между собой. Бадминтон входит в число самых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энергозатратных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видов спорта. Цель каждого из игроков (или команд) – перекинуть ракеткой волан на сторону соперника таким образом, чтобы соперник не смог его отразить. Чтобы было засчитано очко, волан должен коснуться площадки соперника.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38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638" y="457200"/>
            <a:ext cx="2780387" cy="507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История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39868"/>
            <a:ext cx="6501008" cy="5599135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В XIX веке английские офицеры, служившие в Индии, увлеклись старинной индийской игрой пуна, которую можно считать прототипом современного бадминтона. Англичане привезли с собой увлечение игрой на родину.</a:t>
            </a:r>
          </a:p>
          <a:p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Современная традиция игры берёт начало в Англии, в старинной усадьбе Бадминтон-</a:t>
            </a:r>
            <a:r>
              <a:rPr lang="ru-RU" sz="1800" b="1" i="1" dirty="0" err="1" smtClean="0">
                <a:solidFill>
                  <a:srgbClr val="141F1E"/>
                </a:solidFill>
                <a:latin typeface="Corbel" panose="020B0503020204020204" pitchFamily="34" charset="0"/>
              </a:rPr>
              <a:t>хаус</a:t>
            </a:r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, владелец которой, известный спортивный энтузиаст и издатель серии книг о видах спорта, герцог Бофорт, соорудил в 1873 году первую площадку для игры в бадминтон. В 1893 году ассоциация бадминтона Англии опубликовала первый регламент официальных правил игры.</a:t>
            </a:r>
          </a:p>
          <a:p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Всемирная федерация бадминтона (англ. </a:t>
            </a:r>
            <a:r>
              <a:rPr lang="ru-RU" sz="1800" b="1" i="1" dirty="0" err="1" smtClean="0">
                <a:solidFill>
                  <a:srgbClr val="141F1E"/>
                </a:solidFill>
                <a:latin typeface="Corbel" panose="020B0503020204020204" pitchFamily="34" charset="0"/>
              </a:rPr>
              <a:t>Badminton</a:t>
            </a:r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 </a:t>
            </a:r>
            <a:r>
              <a:rPr lang="ru-RU" sz="1800" b="1" i="1" dirty="0" err="1" smtClean="0">
                <a:solidFill>
                  <a:srgbClr val="141F1E"/>
                </a:solidFill>
                <a:latin typeface="Corbel" panose="020B0503020204020204" pitchFamily="34" charset="0"/>
              </a:rPr>
              <a:t>World</a:t>
            </a:r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 </a:t>
            </a:r>
            <a:r>
              <a:rPr lang="ru-RU" sz="1800" b="1" i="1" dirty="0" err="1" smtClean="0">
                <a:solidFill>
                  <a:srgbClr val="141F1E"/>
                </a:solidFill>
                <a:latin typeface="Corbel" panose="020B0503020204020204" pitchFamily="34" charset="0"/>
              </a:rPr>
              <a:t>Federation</a:t>
            </a:r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 (BWF)) была создана в 1934 году. С 1947 года проводится крупнейшее командное соревнование среди мужчин - Кубок Томаса. Среди женщин главный командный старт — Кубок </a:t>
            </a:r>
            <a:r>
              <a:rPr lang="ru-RU" sz="1800" b="1" i="1" dirty="0" err="1" smtClean="0">
                <a:solidFill>
                  <a:srgbClr val="141F1E"/>
                </a:solidFill>
                <a:latin typeface="Corbel" panose="020B0503020204020204" pitchFamily="34" charset="0"/>
              </a:rPr>
              <a:t>Убер</a:t>
            </a:r>
            <a:r>
              <a:rPr lang="ru-RU" sz="1800" b="1" i="1" dirty="0" smtClean="0">
                <a:solidFill>
                  <a:srgbClr val="141F1E"/>
                </a:solidFill>
                <a:latin typeface="Corbel" panose="020B0503020204020204" pitchFamily="34" charset="0"/>
              </a:rPr>
              <a:t> проводится с 1955 года.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9079" y="3369502"/>
            <a:ext cx="4096011" cy="311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008" y="651355"/>
            <a:ext cx="4659682" cy="294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07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427" y="0"/>
            <a:ext cx="3908121" cy="8267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Segoe Script" panose="020B0504020000000003" pitchFamily="34" charset="0"/>
              </a:rPr>
              <a:t>Ракетка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1757" y="826718"/>
            <a:ext cx="5760243" cy="60312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8976" y="400833"/>
            <a:ext cx="6367398" cy="6162805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Первоначально ракетки изготавливались из дерева. Современные ракетки изготавливаются из различных материалов: от углепластика до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алюминия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 стали и титана. Благодаря им снаряд выдерживает натяжение струн и нагрузку ударов. Ракетки для профессиональных игроков, как правило, выполняются из композиционных материалов на основе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углеволокна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с применением встроенных конструктивных элементов из других материалов. Ракетки для любителей и новичков часто можно отличить по наличию «тройника» — визуально заметного Т-образного узла в месте соединения стержня и рамки обода. В среднем масса ракетки составляет 70-100 граммов. К основным физическим характеристикам ракеток, влияющих на их игровые свойства, наряду с массой относятся также расположение центра тяжести (так называемый «баланс»), жёсткость стержня и обода на изгиб, жёсткость стержня на кручение. Нередко в зависимости от этих характеристик одни ракетки чаще рекомендуют игрокам с атакующей и силовой манерой игры, тогда как другие — игрокам, скорее тяготеющим к оборонительным тактическим схемам. В модельных рядах ракеток, предназначенных для профессиональных спортсменов, внутри одной модели возможны вариации исполнения с различающейся на несколько граммов массой и с различной толщиной рукоятки. Большинство профессиональных игроков используют специальные намотки на рукоятку ракетки — так называемый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грип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», предназначенный для обеспечения наилучшего контроля над хватом ракетки.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4721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96D70"/>
            </a:gs>
            <a:gs pos="100000">
              <a:srgbClr val="974D5E"/>
            </a:gs>
            <a:gs pos="44000">
              <a:srgbClr val="46A3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934" y="162838"/>
            <a:ext cx="4697260" cy="8245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7A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Игровая площадка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90" y="1621028"/>
            <a:ext cx="5610225" cy="4207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63014" y="1320403"/>
            <a:ext cx="5092373" cy="5255761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Игра проходит на прямоугольной площадке размером 13,4 на 5,18 метров. Для парной игры используется площадка размером 13,4 (при подаче — 11,88) на 6,10 метров. Высота сетки 1,55 метра у опор, 1,524 метра по центру (провисание); Сетка ограничена сверху лентой шириной в 7,5-8 см, сложенной вдвое, под которой пропускается шнур. Линии шириной 4 см, наносятся на поле яркой (белой или жёлтой) краской и являются неотъемлемой частью того поля, которое они ограничивают (но, например, подавать, находясь на линии запрещено). На расстоянии 1,98 метра от сетки находится линия подачи. Между линией подачи и задней линией находится зона подачи. Центральная линия разделяет зону подачи на правую и левую зоны.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9977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ADE0"/>
            </a:gs>
            <a:gs pos="100000">
              <a:srgbClr val="974D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29" y="193678"/>
            <a:ext cx="5473874" cy="516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987442" y="520511"/>
            <a:ext cx="59992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Матч должен состоять, максимум, из трех геймов, если не оговорено другое.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Гейм выигрывает сторона, первой набравшая 21 очко Стороне, выигравшей розыгрыш, засчитывается очко.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Сторона может выиграть розыгрыш, если соперник(и) допускают ошибку или если волан вышел из игры, коснувшись поверхности корта на стороне соперника(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).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При счете «20-20» сторона, которая первая набирает разницу в 2 очка, выигрывает гейм.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При счёте «29-29» сторона, выигравшая 30-е очко, выигрывает гейм.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Сторона, выигравшая гейм, первой подает в следующем гейме.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Kelson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384" y="1305341"/>
            <a:ext cx="751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987442" y="2916777"/>
            <a:ext cx="5791198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Игроки должны поменяться сторонами: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По окончании первого гейма;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Перед началом третьего гейма (если он нужен);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В третьем гейме, когда одна из сторон наберет 11 очков.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 Если момент смены сторон пропущен, смена делается немедленно, при обнаружении этого, и существующий на этот момент счет сохраняется.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Kelson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29166" y="5041536"/>
            <a:ext cx="5907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Ошибка поля подачи является совершенной, если игрок: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подает или принимает не в очередь; или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подает или принимает не из надлежащего поля подачи;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Kelson"/>
              </a:rPr>
              <a:t> Если была сделана ошибка поля подачи, то она не исправляется и игра в этом гейме продолжается, не меняя игроками поля подачи (также не назначается новый порядок подач).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704833" y="225047"/>
            <a:ext cx="10579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500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Счёт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25417" y="2583351"/>
            <a:ext cx="43628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00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Смена сторон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00525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500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166" y="4700780"/>
            <a:ext cx="584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00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Ошибки при подаче</a:t>
            </a:r>
            <a:endParaRPr lang="ru-RU" sz="2800" b="1" dirty="0">
              <a:solidFill>
                <a:srgbClr val="500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6986"/>
            </a:gs>
            <a:gs pos="100000">
              <a:srgbClr val="F7F6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582" y="488516"/>
            <a:ext cx="5323560" cy="5912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0" y="499051"/>
            <a:ext cx="6776581" cy="650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 правильной подаче: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Никакая сторона не должна допускать чрезмерной задержки выполнения подачи, когда подающий и принимающий игроки готовы к подаче. Любая задержка во время движения ракетки вперед во время подачи,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должна считаться ошибкой (фол);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Подающий и принимающий должны стоять в пределах диагонально расположенных полей подачи , не касаясь линий, ограничивающих эти поля;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Какая-либо часть обеих ступней подающего и принимающего должна оставаться в контакте с поверхностью корта в неподвижном положении от начала подачи до совершения подачи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Ракетка подающего должна первоначально ударить по головке волана;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Весь волан должен находиться ниже талии подающего в момент удара по нему ракеткой. Талией считается воображаемая линия вокруг тела, проходящая на уровне нижней точки нижнего ребра подающего;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Стержень ракетки подающего, в момент удара по волану, должен быть направлен явно вниз;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Движение ракетки подающего игрока должно продолжаться только вперед от начала подачи до ее завершения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Полет волана должен быть направлен по восходящей линии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oт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ракетки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подающего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пересечения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им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сетки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так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чтобы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если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будет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отражен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упал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соответствующее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подачи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т.е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в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пределах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ограничивающих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его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линий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или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них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Подающий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промахнулся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волану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Когда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игроки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заняли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свои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позиции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первое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движение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вперед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головки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ракетки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подающего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игрока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есть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начало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подачи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После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начала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подачи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она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считается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совершенной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если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волан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был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ударен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ракеткой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подающего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или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совершении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подачи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подающий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промахнулся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волану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Подающий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должен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подавать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пока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подготовился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принимающий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следует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считать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последнего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готовым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к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приему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если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сделал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попытку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отразить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поданный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волан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В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парных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подачи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партнеры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подающего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принимающего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могут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занимать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любые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позиции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перекрывающие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видимость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принимающему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или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подающему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противоположной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стороны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F2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Kelson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1399" y="203161"/>
            <a:ext cx="22955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50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Подача.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50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032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0101"/>
            </a:gs>
            <a:gs pos="100000">
              <a:srgbClr val="0101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415" y="-726509"/>
            <a:ext cx="7917938" cy="20574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Запрещенная крученая подача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1"/>
            <a:ext cx="6172200" cy="591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64296"/>
            <a:ext cx="5311036" cy="57619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начале 1980-х крученая подача «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Сидек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-спин» произвела революцию в бадминтоне. Принцип этой подачи – скользящий удар по перьям волана придавал ему непредсказуемую траекторию полёта.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Малайзиец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Мисбун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Сидек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благодаря изобретённой им подаче, вошёл в десятку сильнейших игроков мира. Но скоро выявились недостатки такой техники. Воланы быстро приходили в негодность. Бадминтон терял зрелищность, так как розыгрыши после такой подачи сократились до 2-3 ударов. Международная федерация бадминтона запретила применение «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Сидек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-спина».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9567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0101"/>
            </a:gs>
            <a:gs pos="100000">
              <a:srgbClr val="0101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090" y="489817"/>
            <a:ext cx="9351224" cy="63681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405</Words>
  <Application>Microsoft Office PowerPoint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Бадминтон.</vt:lpstr>
      <vt:lpstr>Бадминтон</vt:lpstr>
      <vt:lpstr>История</vt:lpstr>
      <vt:lpstr>Ракетка </vt:lpstr>
      <vt:lpstr>Игровая площадка </vt:lpstr>
      <vt:lpstr>Счёт </vt:lpstr>
      <vt:lpstr>Подача. </vt:lpstr>
      <vt:lpstr>Запрещенная крученая подача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Бадминтон.</dc:title>
  <dc:creator>Лев</dc:creator>
  <cp:lastModifiedBy>Школа</cp:lastModifiedBy>
  <cp:revision>10</cp:revision>
  <dcterms:created xsi:type="dcterms:W3CDTF">2017-10-14T12:20:20Z</dcterms:created>
  <dcterms:modified xsi:type="dcterms:W3CDTF">2017-10-23T10:07:14Z</dcterms:modified>
</cp:coreProperties>
</file>