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60" r:id="rId3"/>
    <p:sldId id="256" r:id="rId4"/>
    <p:sldId id="261" r:id="rId5"/>
    <p:sldId id="267" r:id="rId6"/>
    <p:sldId id="258" r:id="rId7"/>
    <p:sldId id="262" r:id="rId8"/>
    <p:sldId id="265" r:id="rId9"/>
    <p:sldId id="263" r:id="rId10"/>
    <p:sldId id="266" r:id="rId11"/>
    <p:sldId id="257" r:id="rId12"/>
    <p:sldId id="272" r:id="rId13"/>
    <p:sldId id="271" r:id="rId14"/>
    <p:sldId id="264"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83C1BE2-12E8-4520-A885-425FDB21014F}" type="datetimeFigureOut">
              <a:rPr lang="ru-RU" smtClean="0"/>
              <a:t>02.02.2016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679C7C-3584-4DC4-9FF2-501B7DFFD499}"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83C1BE2-12E8-4520-A885-425FDB21014F}" type="datetimeFigureOut">
              <a:rPr lang="ru-RU" smtClean="0"/>
              <a:t>02.02.2016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679C7C-3584-4DC4-9FF2-501B7DFFD49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83C1BE2-12E8-4520-A885-425FDB21014F}" type="datetimeFigureOut">
              <a:rPr lang="ru-RU" smtClean="0"/>
              <a:t>02.02.2016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679C7C-3584-4DC4-9FF2-501B7DFFD49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3C1BE2-12E8-4520-A885-425FDB21014F}" type="datetimeFigureOut">
              <a:rPr lang="ru-RU" smtClean="0"/>
              <a:t>02.02.2016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679C7C-3584-4DC4-9FF2-501B7DFFD49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3C1BE2-12E8-4520-A885-425FDB21014F}" type="datetimeFigureOut">
              <a:rPr lang="ru-RU" smtClean="0"/>
              <a:t>02.02.2016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679C7C-3584-4DC4-9FF2-501B7DFFD49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3C1BE2-12E8-4520-A885-425FDB21014F}" type="datetimeFigureOut">
              <a:rPr lang="ru-RU" smtClean="0"/>
              <a:t>02.02.2016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679C7C-3584-4DC4-9FF2-501B7DFFD49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83C1BE2-12E8-4520-A885-425FDB21014F}" type="datetimeFigureOut">
              <a:rPr lang="ru-RU" smtClean="0"/>
              <a:t>02.02.2016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B679C7C-3584-4DC4-9FF2-501B7DFFD499}"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83C1BE2-12E8-4520-A885-425FDB21014F}" type="datetimeFigureOut">
              <a:rPr lang="ru-RU" smtClean="0"/>
              <a:t>02.02.2016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B679C7C-3584-4DC4-9FF2-501B7DFFD49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C1BE2-12E8-4520-A885-425FDB21014F}" type="datetimeFigureOut">
              <a:rPr lang="ru-RU" smtClean="0"/>
              <a:t>02.02.2016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B679C7C-3584-4DC4-9FF2-501B7DFFD49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83C1BE2-12E8-4520-A885-425FDB21014F}" type="datetimeFigureOut">
              <a:rPr lang="ru-RU" smtClean="0"/>
              <a:t>02.02.2016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679C7C-3584-4DC4-9FF2-501B7DFFD49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83C1BE2-12E8-4520-A885-425FDB21014F}" type="datetimeFigureOut">
              <a:rPr lang="ru-RU" smtClean="0"/>
              <a:t>02.02.2016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679C7C-3584-4DC4-9FF2-501B7DFFD499}"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3C1BE2-12E8-4520-A885-425FDB21014F}" type="datetimeFigureOut">
              <a:rPr lang="ru-RU" smtClean="0"/>
              <a:t>02.02.2016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B679C7C-3584-4DC4-9FF2-501B7DFFD49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wav"/><Relationship Id="rId5" Type="http://schemas.openxmlformats.org/officeDocument/2006/relationships/image" Target="../media/image24.gif"/><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wav"/><Relationship Id="rId5" Type="http://schemas.openxmlformats.org/officeDocument/2006/relationships/image" Target="../media/image16.gi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9.xml"/><Relationship Id="rId5" Type="http://schemas.openxmlformats.org/officeDocument/2006/relationships/audio" Target="../media/audio1.wav"/><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68760"/>
          </a:xfrm>
          <a:blipFill>
            <a:blip r:embed="rId3"/>
            <a:tile tx="0" ty="0" sx="100000" sy="100000" flip="none" algn="tl"/>
          </a:blipFill>
        </p:spPr>
        <p:txBody>
          <a:bodyPr>
            <a:normAutofit/>
          </a:bodyPr>
          <a:lstStyle/>
          <a:p>
            <a:pPr marL="0" indent="0" algn="ctr">
              <a:buNone/>
            </a:pPr>
            <a:r>
              <a:rPr lang="kk-KZ" sz="6000" b="1" i="1" dirty="0" smtClean="0">
                <a:solidFill>
                  <a:srgbClr val="FF0000"/>
                </a:solidFill>
                <a:latin typeface="Times New Roman" pitchFamily="18" charset="0"/>
                <a:cs typeface="Times New Roman" pitchFamily="18" charset="0"/>
              </a:rPr>
              <a:t>Ашық сабақ </a:t>
            </a:r>
            <a:endParaRPr lang="ru-RU" sz="6000" b="1" i="1" dirty="0">
              <a:solidFill>
                <a:srgbClr val="FF00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0" y="1196752"/>
            <a:ext cx="9179508" cy="5661248"/>
          </a:xfrm>
          <a:prstGeom prst="rect">
            <a:avLst/>
          </a:prstGeom>
          <a:blipFill>
            <a:blip r:embed="rId3"/>
            <a:tile tx="0" ty="0" sx="100000" sy="100000" flip="none" algn="tl"/>
          </a:blipFill>
        </p:spPr>
        <p:txBody>
          <a:bodyPr/>
          <a:lstStyle/>
          <a:p>
            <a:pPr marL="0" indent="0">
              <a:buNone/>
            </a:pPr>
            <a:r>
              <a:rPr lang="kk-KZ" sz="3600" dirty="0" smtClean="0">
                <a:solidFill>
                  <a:srgbClr val="0070C0"/>
                </a:solidFill>
                <a:latin typeface="Times New Roman" pitchFamily="18" charset="0"/>
                <a:cs typeface="Times New Roman" pitchFamily="18" charset="0"/>
              </a:rPr>
              <a:t>        </a:t>
            </a:r>
            <a:r>
              <a:rPr lang="kk-KZ" sz="3600" b="1" dirty="0" smtClean="0">
                <a:solidFill>
                  <a:srgbClr val="0070C0"/>
                </a:solidFill>
                <a:latin typeface="Times New Roman" pitchFamily="18" charset="0"/>
                <a:cs typeface="Times New Roman" pitchFamily="18" charset="0"/>
              </a:rPr>
              <a:t>Пәні:</a:t>
            </a:r>
            <a:r>
              <a:rPr lang="kk-KZ" sz="3600" dirty="0" smtClean="0">
                <a:solidFill>
                  <a:srgbClr val="0070C0"/>
                </a:solidFill>
                <a:latin typeface="Times New Roman" pitchFamily="18" charset="0"/>
                <a:cs typeface="Times New Roman" pitchFamily="18" charset="0"/>
              </a:rPr>
              <a:t> </a:t>
            </a:r>
            <a:r>
              <a:rPr lang="kk-KZ" sz="3600" i="1" dirty="0" smtClean="0">
                <a:solidFill>
                  <a:srgbClr val="0070C0"/>
                </a:solidFill>
                <a:latin typeface="Times New Roman" pitchFamily="18" charset="0"/>
                <a:cs typeface="Times New Roman" pitchFamily="18" charset="0"/>
              </a:rPr>
              <a:t>Әдебиеттік  оқу </a:t>
            </a:r>
          </a:p>
          <a:p>
            <a:pPr marL="0" indent="0">
              <a:buNone/>
            </a:pPr>
            <a:r>
              <a:rPr lang="kk-KZ" sz="3600" dirty="0">
                <a:solidFill>
                  <a:srgbClr val="0070C0"/>
                </a:solidFill>
                <a:latin typeface="Times New Roman" pitchFamily="18" charset="0"/>
                <a:cs typeface="Times New Roman" pitchFamily="18" charset="0"/>
              </a:rPr>
              <a:t>  </a:t>
            </a:r>
            <a:r>
              <a:rPr lang="kk-KZ" sz="3600" dirty="0" smtClean="0">
                <a:solidFill>
                  <a:srgbClr val="0070C0"/>
                </a:solidFill>
                <a:latin typeface="Times New Roman" pitchFamily="18" charset="0"/>
                <a:cs typeface="Times New Roman" pitchFamily="18" charset="0"/>
              </a:rPr>
              <a:t>     </a:t>
            </a:r>
            <a:r>
              <a:rPr lang="kk-KZ" sz="3600" b="1" dirty="0" smtClean="0">
                <a:solidFill>
                  <a:srgbClr val="0070C0"/>
                </a:solidFill>
                <a:latin typeface="Times New Roman" pitchFamily="18" charset="0"/>
                <a:cs typeface="Times New Roman" pitchFamily="18" charset="0"/>
              </a:rPr>
              <a:t>Тақырыбы:</a:t>
            </a:r>
            <a:r>
              <a:rPr lang="kk-KZ" sz="3600" dirty="0" smtClean="0">
                <a:solidFill>
                  <a:srgbClr val="0070C0"/>
                </a:solidFill>
                <a:latin typeface="Times New Roman" pitchFamily="18" charset="0"/>
                <a:cs typeface="Times New Roman" pitchFamily="18" charset="0"/>
              </a:rPr>
              <a:t> </a:t>
            </a:r>
            <a:r>
              <a:rPr lang="kk-KZ" sz="3600" i="1" dirty="0" smtClean="0">
                <a:solidFill>
                  <a:srgbClr val="0070C0"/>
                </a:solidFill>
                <a:latin typeface="Times New Roman" pitchFamily="18" charset="0"/>
                <a:cs typeface="Times New Roman" pitchFamily="18" charset="0"/>
              </a:rPr>
              <a:t>Е. Өтетілеуұлы </a:t>
            </a:r>
          </a:p>
          <a:p>
            <a:pPr marL="0" indent="0">
              <a:buNone/>
            </a:pPr>
            <a:r>
              <a:rPr lang="kk-KZ" sz="3600" i="1" dirty="0">
                <a:solidFill>
                  <a:srgbClr val="0070C0"/>
                </a:solidFill>
                <a:latin typeface="Times New Roman" pitchFamily="18" charset="0"/>
                <a:cs typeface="Times New Roman" pitchFamily="18" charset="0"/>
              </a:rPr>
              <a:t> </a:t>
            </a:r>
            <a:r>
              <a:rPr lang="kk-KZ" sz="3600" i="1" dirty="0" smtClean="0">
                <a:solidFill>
                  <a:srgbClr val="0070C0"/>
                </a:solidFill>
                <a:latin typeface="Times New Roman" pitchFamily="18" charset="0"/>
                <a:cs typeface="Times New Roman" pitchFamily="18" charset="0"/>
              </a:rPr>
              <a:t>                             </a:t>
            </a:r>
            <a:r>
              <a:rPr lang="kk-KZ" sz="3600" b="1" i="1" dirty="0" smtClean="0">
                <a:solidFill>
                  <a:srgbClr val="0070C0"/>
                </a:solidFill>
                <a:latin typeface="Times New Roman" pitchFamily="18" charset="0"/>
                <a:cs typeface="Times New Roman" pitchFamily="18" charset="0"/>
              </a:rPr>
              <a:t>Балмұздақ </a:t>
            </a:r>
            <a:r>
              <a:rPr lang="en-US" sz="3600" b="1" i="1" smtClean="0">
                <a:solidFill>
                  <a:srgbClr val="0070C0"/>
                </a:solidFill>
                <a:latin typeface="Times New Roman" pitchFamily="18" charset="0"/>
                <a:cs typeface="Times New Roman" pitchFamily="18" charset="0"/>
              </a:rPr>
              <a:t> </a:t>
            </a:r>
            <a:endParaRPr lang="kk-KZ" sz="3600" b="1" i="1" dirty="0" smtClean="0">
              <a:solidFill>
                <a:srgbClr val="0070C0"/>
              </a:solidFill>
              <a:latin typeface="Times New Roman" pitchFamily="18" charset="0"/>
              <a:cs typeface="Times New Roman" pitchFamily="18" charset="0"/>
            </a:endParaRPr>
          </a:p>
          <a:p>
            <a:pPr marL="0" indent="0">
              <a:buNone/>
            </a:pPr>
            <a:r>
              <a:rPr lang="kk-KZ" sz="3600" dirty="0" smtClean="0">
                <a:solidFill>
                  <a:srgbClr val="0070C0"/>
                </a:solidFill>
                <a:latin typeface="Times New Roman" pitchFamily="18" charset="0"/>
                <a:cs typeface="Times New Roman" pitchFamily="18" charset="0"/>
              </a:rPr>
              <a:t>   </a:t>
            </a:r>
            <a:r>
              <a:rPr lang="en-US" sz="3600" i="1" dirty="0">
                <a:solidFill>
                  <a:srgbClr val="0070C0"/>
                </a:solidFill>
                <a:latin typeface="Times New Roman" pitchFamily="18" charset="0"/>
                <a:cs typeface="Times New Roman" pitchFamily="18" charset="0"/>
              </a:rPr>
              <a:t> </a:t>
            </a:r>
            <a:r>
              <a:rPr lang="en-US" sz="3600" i="1" dirty="0" smtClean="0">
                <a:solidFill>
                  <a:srgbClr val="0070C0"/>
                </a:solidFill>
                <a:latin typeface="Times New Roman" pitchFamily="18" charset="0"/>
                <a:cs typeface="Times New Roman" pitchFamily="18" charset="0"/>
              </a:rPr>
              <a:t>    </a:t>
            </a:r>
            <a:r>
              <a:rPr lang="kk-KZ" sz="3600" b="1" dirty="0" smtClean="0">
                <a:solidFill>
                  <a:srgbClr val="0070C0"/>
                </a:solidFill>
                <a:latin typeface="Times New Roman" pitchFamily="18" charset="0"/>
                <a:cs typeface="Times New Roman" pitchFamily="18" charset="0"/>
              </a:rPr>
              <a:t>Сыныбы</a:t>
            </a:r>
            <a:r>
              <a:rPr lang="kk-KZ" sz="3600" b="1" dirty="0" smtClean="0">
                <a:solidFill>
                  <a:srgbClr val="0070C0"/>
                </a:solidFill>
                <a:latin typeface="Times New Roman" pitchFamily="18" charset="0"/>
                <a:cs typeface="Times New Roman" pitchFamily="18" charset="0"/>
              </a:rPr>
              <a:t>: </a:t>
            </a:r>
            <a:r>
              <a:rPr lang="kk-KZ" sz="3600" i="1" dirty="0">
                <a:solidFill>
                  <a:srgbClr val="0070C0"/>
                </a:solidFill>
                <a:latin typeface="Times New Roman" pitchFamily="18" charset="0"/>
                <a:cs typeface="Times New Roman" pitchFamily="18" charset="0"/>
              </a:rPr>
              <a:t> </a:t>
            </a:r>
            <a:r>
              <a:rPr lang="kk-KZ" sz="3600" i="1" dirty="0" smtClean="0">
                <a:solidFill>
                  <a:srgbClr val="0070C0"/>
                </a:solidFill>
                <a:latin typeface="Times New Roman" pitchFamily="18" charset="0"/>
                <a:cs typeface="Times New Roman" pitchFamily="18" charset="0"/>
              </a:rPr>
              <a:t>4</a:t>
            </a:r>
            <a:endParaRPr lang="kk-KZ" sz="3600" i="1" dirty="0" smtClean="0">
              <a:solidFill>
                <a:srgbClr val="0070C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60" y="4869160"/>
            <a:ext cx="3456384" cy="213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4869160"/>
            <a:ext cx="2812470" cy="193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36114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6"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8" descr="HMEDEVAL"/>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a:stretch>
            <a:fillRect/>
          </a:stretch>
        </p:blipFill>
        <p:spPr bwMode="auto">
          <a:xfrm>
            <a:off x="-175784" y="-79653"/>
            <a:ext cx="9533986" cy="6965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636" name="Rectangle 12"/>
          <p:cNvSpPr>
            <a:spLocks noChangeArrowheads="1"/>
          </p:cNvSpPr>
          <p:nvPr/>
        </p:nvSpPr>
        <p:spPr bwMode="auto">
          <a:xfrm>
            <a:off x="3866534" y="2781300"/>
            <a:ext cx="1439863" cy="641350"/>
          </a:xfrm>
          <a:prstGeom prst="rect">
            <a:avLst/>
          </a:prstGeom>
          <a:noFill/>
          <a:ln>
            <a:noFill/>
          </a:ln>
          <a:effectLst/>
          <a:extLst>
            <a:ext uri="{909E8E84-426E-40DD-AFC4-6F175D3DCCD1}">
              <a14:hiddenFill xmlns:a14="http://schemas.microsoft.com/office/drawing/2010/main">
                <a:solidFill>
                  <a:srgbClr val="66FF66">
                    <a:alpha val="38823"/>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kk-KZ" b="1">
              <a:solidFill>
                <a:srgbClr val="CC3300"/>
              </a:solidFill>
            </a:endParaRPr>
          </a:p>
          <a:p>
            <a:endParaRPr lang="ru-RU" b="1">
              <a:solidFill>
                <a:srgbClr val="CC3300"/>
              </a:solidFill>
            </a:endParaRPr>
          </a:p>
        </p:txBody>
      </p:sp>
      <p:sp>
        <p:nvSpPr>
          <p:cNvPr id="8" name="Текст 7"/>
          <p:cNvSpPr>
            <a:spLocks noGrp="1"/>
          </p:cNvSpPr>
          <p:nvPr>
            <p:ph type="body" idx="1"/>
          </p:nvPr>
        </p:nvSpPr>
        <p:spPr>
          <a:xfrm>
            <a:off x="683568" y="188640"/>
            <a:ext cx="7776864" cy="504056"/>
          </a:xfrm>
        </p:spPr>
        <p:txBody>
          <a:bodyPr>
            <a:prstTxWarp prst="textChevronInverted">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sz="5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Сен білесің бе?</a:t>
            </a:r>
            <a:endParaRPr lang="ru-RU" sz="5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9" name="Прямоугольник 8"/>
          <p:cNvSpPr/>
          <p:nvPr/>
        </p:nvSpPr>
        <p:spPr>
          <a:xfrm>
            <a:off x="1" y="1373939"/>
            <a:ext cx="8604448" cy="4832092"/>
          </a:xfrm>
          <a:prstGeom prst="rect">
            <a:avLst/>
          </a:prstGeom>
        </p:spPr>
        <p:txBody>
          <a:bodyPr wrap="square">
            <a:spAutoFit/>
          </a:bodyPr>
          <a:lstStyle/>
          <a:p>
            <a:r>
              <a:rPr lang="kk-KZ" dirty="0"/>
              <a:t> </a:t>
            </a:r>
            <a:r>
              <a:rPr lang="kk-KZ" dirty="0" smtClean="0"/>
              <a:t>   </a:t>
            </a:r>
            <a:r>
              <a:rPr lang="kk-KZ" sz="2200" dirty="0" smtClean="0">
                <a:latin typeface="Times New Roman" pitchFamily="18" charset="0"/>
                <a:cs typeface="Times New Roman" pitchFamily="18" charset="0"/>
              </a:rPr>
              <a:t>Тарихшылардың </a:t>
            </a:r>
            <a:r>
              <a:rPr lang="kk-KZ" sz="2200" dirty="0">
                <a:latin typeface="Times New Roman" pitchFamily="18" charset="0"/>
                <a:cs typeface="Times New Roman" pitchFamily="18" charset="0"/>
              </a:rPr>
              <a:t>айтуынша, балмұздақ осыдан </a:t>
            </a:r>
            <a:r>
              <a:rPr lang="kk-KZ" sz="2200" b="1" dirty="0">
                <a:latin typeface="Times New Roman" pitchFamily="18" charset="0"/>
                <a:cs typeface="Times New Roman" pitchFamily="18" charset="0"/>
              </a:rPr>
              <a:t>5000 жыл бұрын пайда болған. </a:t>
            </a:r>
            <a:r>
              <a:rPr lang="kk-KZ" sz="2200" dirty="0">
                <a:latin typeface="Times New Roman" pitchFamily="18" charset="0"/>
                <a:cs typeface="Times New Roman" pitchFamily="18" charset="0"/>
              </a:rPr>
              <a:t>Б.з.д 3000 жылдары Қытайда дастарқанға апельсин, лимон, анар кесінділері араластырылған қар мен мұз қойылатын болған екен. </a:t>
            </a:r>
            <a:r>
              <a:rPr lang="kk-KZ" sz="2200" dirty="0" smtClean="0">
                <a:latin typeface="Times New Roman" pitchFamily="18" charset="0"/>
                <a:cs typeface="Times New Roman" pitchFamily="18" charset="0"/>
              </a:rPr>
              <a:t>Балмұздақ </a:t>
            </a:r>
            <a:r>
              <a:rPr lang="kk-KZ" sz="2200" dirty="0">
                <a:latin typeface="Times New Roman" pitchFamily="18" charset="0"/>
                <a:cs typeface="Times New Roman" pitchFamily="18" charset="0"/>
              </a:rPr>
              <a:t>адамды психологиялық күйзеліс пен ұйқысыздықтан арылта алады. Химиктер оның құрамында  триптофан деген заттың жүйке жүйкесіне оң әсер ететенін анықтаған. Ол адамның  көңіл күйін көтеріп, ұйқысын реттейді. Балмұздақтың  құрамында адам  ағзасына қажетті А, В, Д, Р, Е витаминдері мен темір, калий, магний  сияқты минералды заттар мол</a:t>
            </a:r>
            <a:r>
              <a:rPr lang="kk-KZ" sz="2200" dirty="0" smtClean="0">
                <a:latin typeface="Times New Roman" pitchFamily="18" charset="0"/>
                <a:cs typeface="Times New Roman" pitchFamily="18" charset="0"/>
              </a:rPr>
              <a:t>. </a:t>
            </a:r>
            <a:r>
              <a:rPr lang="kk-KZ" sz="2200" dirty="0">
                <a:latin typeface="Times New Roman" pitchFamily="18" charset="0"/>
                <a:cs typeface="Times New Roman" pitchFamily="18" charset="0"/>
              </a:rPr>
              <a:t>Сонымен қатар  балмұздақтың да зиянды жақтары да бар екен. Жалпы балмұздақты  күніге 2-3реттен артық жеуге болмайды . Кариес, атеросклероз, жүрек  ауруы  барларға мүлде пайдасы жоқ. </a:t>
            </a:r>
            <a:r>
              <a:rPr lang="kk-KZ" sz="2200" dirty="0" smtClean="0">
                <a:latin typeface="Times New Roman" pitchFamily="18" charset="0"/>
                <a:cs typeface="Times New Roman" pitchFamily="18" charset="0"/>
              </a:rPr>
              <a:t>Сол  </a:t>
            </a:r>
            <a:r>
              <a:rPr lang="kk-KZ" sz="2200" dirty="0">
                <a:latin typeface="Times New Roman" pitchFamily="18" charset="0"/>
                <a:cs typeface="Times New Roman" pitchFamily="18" charset="0"/>
              </a:rPr>
              <a:t>сияқты </a:t>
            </a:r>
            <a:r>
              <a:rPr lang="kk-KZ" sz="2200" dirty="0" smtClean="0">
                <a:latin typeface="Times New Roman" pitchFamily="18" charset="0"/>
                <a:cs typeface="Times New Roman" pitchFamily="18" charset="0"/>
              </a:rPr>
              <a:t>денесін</a:t>
            </a:r>
          </a:p>
          <a:p>
            <a:r>
              <a:rPr lang="kk-KZ" sz="2200" dirty="0" smtClean="0">
                <a:latin typeface="Times New Roman" pitchFamily="18" charset="0"/>
                <a:cs typeface="Times New Roman" pitchFamily="18" charset="0"/>
              </a:rPr>
              <a:t> </a:t>
            </a:r>
            <a:r>
              <a:rPr lang="kk-KZ" sz="2200" dirty="0">
                <a:latin typeface="Times New Roman" pitchFamily="18" charset="0"/>
                <a:cs typeface="Times New Roman" pitchFamily="18" charset="0"/>
              </a:rPr>
              <a:t>май басқан, артық салмақтан құтыла алмай </a:t>
            </a:r>
            <a:endParaRPr lang="kk-KZ" sz="2200" dirty="0" smtClean="0">
              <a:latin typeface="Times New Roman" pitchFamily="18" charset="0"/>
              <a:cs typeface="Times New Roman" pitchFamily="18" charset="0"/>
            </a:endParaRPr>
          </a:p>
          <a:p>
            <a:r>
              <a:rPr lang="kk-KZ" sz="2200" dirty="0" smtClean="0">
                <a:latin typeface="Times New Roman" pitchFamily="18" charset="0"/>
                <a:cs typeface="Times New Roman" pitchFamily="18" charset="0"/>
              </a:rPr>
              <a:t>    жүрген </a:t>
            </a:r>
            <a:r>
              <a:rPr lang="kk-KZ" sz="2200" dirty="0">
                <a:latin typeface="Times New Roman" pitchFamily="18" charset="0"/>
                <a:cs typeface="Times New Roman" pitchFamily="18" charset="0"/>
              </a:rPr>
              <a:t>жандардың  балмұздақты шектегені дұрыс. </a:t>
            </a:r>
            <a:endParaRPr lang="ru-RU" sz="2200" dirty="0">
              <a:latin typeface="Times New Roman" pitchFamily="18" charset="0"/>
              <a:cs typeface="Times New Roman" pitchFamily="18" charset="0"/>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7693" y="5013176"/>
            <a:ext cx="2068851" cy="168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963932"/>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descr="http://www.massaget.kz/userdata/users/user_51387/1352700462.jpg"/>
          <p:cNvPicPr/>
          <p:nvPr/>
        </p:nvPicPr>
        <p:blipFill>
          <a:blip r:embed="rId3">
            <a:extLst>
              <a:ext uri="{28A0092B-C50C-407E-A947-70E740481C1C}">
                <a14:useLocalDpi xmlns:a14="http://schemas.microsoft.com/office/drawing/2010/main" val="0"/>
              </a:ext>
            </a:extLst>
          </a:blip>
          <a:srcRect/>
          <a:stretch>
            <a:fillRect/>
          </a:stretch>
        </p:blipFill>
        <p:spPr bwMode="auto">
          <a:xfrm>
            <a:off x="899592" y="476672"/>
            <a:ext cx="7344816" cy="3421936"/>
          </a:xfrm>
          <a:prstGeom prst="rect">
            <a:avLst/>
          </a:prstGeom>
          <a:noFill/>
          <a:ln>
            <a:noFill/>
          </a:ln>
        </p:spPr>
      </p:pic>
      <p:sp>
        <p:nvSpPr>
          <p:cNvPr id="2" name="Прямоугольник 1"/>
          <p:cNvSpPr/>
          <p:nvPr/>
        </p:nvSpPr>
        <p:spPr>
          <a:xfrm>
            <a:off x="251520" y="3898607"/>
            <a:ext cx="5400600" cy="2246769"/>
          </a:xfrm>
          <a:prstGeom prst="rect">
            <a:avLst/>
          </a:prstGeom>
        </p:spPr>
        <p:txBody>
          <a:bodyPr wrap="square">
            <a:spAutoFit/>
          </a:bodyPr>
          <a:lstStyle/>
          <a:p>
            <a:pPr algn="ctr"/>
            <a:r>
              <a:rPr lang="kk-KZ" dirty="0" smtClean="0"/>
              <a:t>   </a:t>
            </a:r>
            <a:r>
              <a:rPr lang="kk-KZ" sz="2000" b="1" i="1" dirty="0" smtClean="0">
                <a:solidFill>
                  <a:srgbClr val="FF0000"/>
                </a:solidFill>
                <a:latin typeface="Times New Roman" pitchFamily="18" charset="0"/>
                <a:cs typeface="Times New Roman" pitchFamily="18" charset="0"/>
              </a:rPr>
              <a:t>Балмұздақтан  жасалған</a:t>
            </a:r>
            <a:r>
              <a:rPr lang="kk-KZ" sz="2000" b="1" i="1" dirty="0">
                <a:solidFill>
                  <a:srgbClr val="FF0000"/>
                </a:solidFill>
                <a:latin typeface="Times New Roman" pitchFamily="18" charset="0"/>
                <a:cs typeface="Times New Roman" pitchFamily="18" charset="0"/>
              </a:rPr>
              <a:t> </a:t>
            </a:r>
            <a:r>
              <a:rPr lang="kk-KZ" sz="2000" b="1" i="1" dirty="0" smtClean="0">
                <a:solidFill>
                  <a:srgbClr val="FF0000"/>
                </a:solidFill>
                <a:latin typeface="Times New Roman" pitchFamily="18" charset="0"/>
                <a:cs typeface="Times New Roman" pitchFamily="18" charset="0"/>
              </a:rPr>
              <a:t> әлемдегі </a:t>
            </a:r>
            <a:r>
              <a:rPr lang="kk-KZ" sz="2000" b="1" i="1" dirty="0">
                <a:solidFill>
                  <a:srgbClr val="FF0000"/>
                </a:solidFill>
                <a:latin typeface="Times New Roman" pitchFamily="18" charset="0"/>
                <a:cs typeface="Times New Roman" pitchFamily="18" charset="0"/>
              </a:rPr>
              <a:t>ең үлкен тортты</a:t>
            </a:r>
            <a:r>
              <a:rPr lang="kk-KZ" sz="2000" b="1" i="1" dirty="0">
                <a:solidFill>
                  <a:srgbClr val="7030A0"/>
                </a:solidFill>
                <a:latin typeface="Times New Roman" pitchFamily="18" charset="0"/>
                <a:cs typeface="Times New Roman" pitchFamily="18" charset="0"/>
              </a:rPr>
              <a:t> Пекинде </a:t>
            </a:r>
            <a:r>
              <a:rPr lang="kk-KZ" sz="2000" b="1" i="1" dirty="0">
                <a:solidFill>
                  <a:srgbClr val="FF0000"/>
                </a:solidFill>
                <a:latin typeface="Times New Roman" pitchFamily="18" charset="0"/>
                <a:cs typeface="Times New Roman" pitchFamily="18" charset="0"/>
              </a:rPr>
              <a:t>жасап шығарған. Торттың ұзындығы </a:t>
            </a:r>
            <a:r>
              <a:rPr lang="kk-KZ" sz="2000" b="1" i="1" dirty="0" smtClean="0">
                <a:solidFill>
                  <a:srgbClr val="FF0000"/>
                </a:solidFill>
                <a:latin typeface="Times New Roman" pitchFamily="18" charset="0"/>
                <a:cs typeface="Times New Roman" pitchFamily="18" charset="0"/>
              </a:rPr>
              <a:t>3 </a:t>
            </a:r>
            <a:r>
              <a:rPr lang="kk-KZ" sz="2000" b="1" i="1" dirty="0">
                <a:solidFill>
                  <a:srgbClr val="FF0000"/>
                </a:solidFill>
                <a:latin typeface="Times New Roman" pitchFamily="18" charset="0"/>
                <a:cs typeface="Times New Roman" pitchFamily="18" charset="0"/>
              </a:rPr>
              <a:t>метр ғана болғандығымен, салмағы 8 тоннаны құрайды. Балмұздақ торты – балалардың «Балмұздақ тауы» атты қойылымдарының </a:t>
            </a:r>
            <a:r>
              <a:rPr lang="kk-KZ" sz="2000" b="1" i="1" dirty="0" smtClean="0">
                <a:solidFill>
                  <a:srgbClr val="FF0000"/>
                </a:solidFill>
                <a:latin typeface="Times New Roman" pitchFamily="18" charset="0"/>
                <a:cs typeface="Times New Roman" pitchFamily="18" charset="0"/>
              </a:rPr>
              <a:t>құрметінеәзірленген </a:t>
            </a:r>
            <a:r>
              <a:rPr lang="kk-KZ" sz="2000" b="1" i="1" dirty="0">
                <a:solidFill>
                  <a:srgbClr val="FF0000"/>
                </a:solidFill>
                <a:latin typeface="Times New Roman" pitchFamily="18" charset="0"/>
                <a:cs typeface="Times New Roman" pitchFamily="18" charset="0"/>
              </a:rPr>
              <a:t>болатын. </a:t>
            </a:r>
            <a:endParaRPr lang="ru-RU" sz="2000" b="1" i="1" dirty="0">
              <a:solidFill>
                <a:srgbClr val="FF0000"/>
              </a:solidFill>
              <a:latin typeface="Times New Roman" pitchFamily="18" charset="0"/>
              <a:cs typeface="Times New Roman" pitchFamily="18" charset="0"/>
            </a:endParaRPr>
          </a:p>
        </p:txBody>
      </p:sp>
      <p:pic>
        <p:nvPicPr>
          <p:cNvPr id="10" name="Рисунок 9" descr="http://allforchildren.ru/pictures/school25_s/school2518.jpg"/>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005065"/>
            <a:ext cx="2952328" cy="24480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Заголовок 2"/>
          <p:cNvSpPr>
            <a:spLocks noGrp="1"/>
          </p:cNvSpPr>
          <p:nvPr>
            <p:ph type="title"/>
          </p:nvPr>
        </p:nvSpPr>
        <p:spPr>
          <a:xfrm>
            <a:off x="6948264" y="4372168"/>
            <a:ext cx="1296144" cy="424984"/>
          </a:xfrm>
        </p:spPr>
        <p:txBody>
          <a:bodyPr/>
          <a:lstStyle/>
          <a:p>
            <a:pPr marL="0" indent="0">
              <a:buNone/>
            </a:pPr>
            <a:r>
              <a:rPr lang="kk-KZ" sz="1800" dirty="0" smtClean="0"/>
              <a:t>Қызық</a:t>
            </a:r>
            <a:endParaRPr lang="ru-RU" sz="1800" dirty="0"/>
          </a:p>
        </p:txBody>
      </p:sp>
    </p:spTree>
    <p:extLst>
      <p:ext uri="{BB962C8B-B14F-4D97-AF65-F5344CB8AC3E}">
        <p14:creationId xmlns:p14="http://schemas.microsoft.com/office/powerpoint/2010/main" val="165064653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5"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encrypted-tbn0.gstatic.com/images?q=tbn:ANd9GcR78HBPMfiO9tYU3D6_I2SrJrdNT6NFWEVnqSj5cxm-eyauin5l_w"/>
          <p:cNvPicPr/>
          <p:nvPr/>
        </p:nvPicPr>
        <p:blipFill>
          <a:blip r:embed="rId3">
            <a:extLst>
              <a:ext uri="{28A0092B-C50C-407E-A947-70E740481C1C}">
                <a14:useLocalDpi xmlns:a14="http://schemas.microsoft.com/office/drawing/2010/main" val="0"/>
              </a:ext>
            </a:extLst>
          </a:blip>
          <a:srcRect/>
          <a:stretch>
            <a:fillRect/>
          </a:stretch>
        </p:blipFill>
        <p:spPr bwMode="auto">
          <a:xfrm>
            <a:off x="539553" y="404664"/>
            <a:ext cx="3672408" cy="59766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D:\Documents\Рабик\Загрузки\3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8193" y="404664"/>
            <a:ext cx="3971925"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cuments\Рабик\Загрузки\4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429000"/>
            <a:ext cx="3384376" cy="313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9568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11306895_Abstract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859088" y="3119438"/>
            <a:ext cx="63611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5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714208" y="3047207"/>
            <a:ext cx="621664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55" name="WordArt 12"/>
          <p:cNvSpPr>
            <a:spLocks noChangeArrowheads="1" noChangeShapeType="1" noTextEdit="1"/>
          </p:cNvSpPr>
          <p:nvPr/>
        </p:nvSpPr>
        <p:spPr bwMode="auto">
          <a:xfrm>
            <a:off x="1476375" y="260350"/>
            <a:ext cx="6696075" cy="1223963"/>
          </a:xfrm>
          <a:prstGeom prst="rect">
            <a:avLst/>
          </a:prstGeom>
        </p:spPr>
        <p:txBody>
          <a:bodyPr wrap="none" fromWordArt="1">
            <a:prstTxWarp prst="textPlain">
              <a:avLst>
                <a:gd name="adj" fmla="val 50000"/>
              </a:avLst>
            </a:prstTxWarp>
          </a:bodyPr>
          <a:lstStyle/>
          <a:p>
            <a:pPr algn="ctr"/>
            <a:endParaRPr lang="ru-RU" sz="2000" kern="10" dirty="0">
              <a:ln w="9525">
                <a:solidFill>
                  <a:srgbClr val="000000"/>
                </a:solidFill>
                <a:round/>
                <a:headEnd/>
                <a:tailEnd/>
              </a:ln>
              <a:solidFill>
                <a:srgbClr val="FF00FF"/>
              </a:solidFill>
              <a:latin typeface="Times New Roman"/>
              <a:cs typeface="Times New Roman"/>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913193851"/>
              </p:ext>
            </p:extLst>
          </p:nvPr>
        </p:nvGraphicFramePr>
        <p:xfrm>
          <a:off x="1115616" y="1052737"/>
          <a:ext cx="7128792" cy="2137820"/>
        </p:xfrm>
        <a:graphic>
          <a:graphicData uri="http://schemas.openxmlformats.org/drawingml/2006/table">
            <a:tbl>
              <a:tblPr firstRow="1" bandRow="1">
                <a:tableStyleId>{7DF18680-E054-41AD-8BC1-D1AEF772440D}</a:tableStyleId>
              </a:tblPr>
              <a:tblGrid>
                <a:gridCol w="2376264"/>
                <a:gridCol w="2376264"/>
                <a:gridCol w="2376264"/>
              </a:tblGrid>
              <a:tr h="1223420">
                <a:tc>
                  <a:txBody>
                    <a:bodyPr/>
                    <a:lstStyle/>
                    <a:p>
                      <a:pPr algn="ctr"/>
                      <a:r>
                        <a:rPr lang="kk-KZ" sz="3200" dirty="0" smtClean="0"/>
                        <a:t>Білемін </a:t>
                      </a:r>
                      <a:endParaRPr lang="ru-RU" sz="3200" i="1" dirty="0">
                        <a:solidFill>
                          <a:srgbClr val="FF0000"/>
                        </a:solidFill>
                        <a:latin typeface="Times New Roman" pitchFamily="18" charset="0"/>
                        <a:cs typeface="Times New Roman" pitchFamily="18" charset="0"/>
                      </a:endParaRPr>
                    </a:p>
                  </a:txBody>
                  <a:tcPr/>
                </a:tc>
                <a:tc>
                  <a:txBody>
                    <a:bodyPr/>
                    <a:lstStyle/>
                    <a:p>
                      <a:pPr algn="ctr"/>
                      <a:r>
                        <a:rPr lang="kk-KZ" sz="3200" dirty="0" smtClean="0"/>
                        <a:t>Білгім келеді?</a:t>
                      </a:r>
                      <a:endParaRPr lang="ru-RU" sz="3200" i="1" dirty="0">
                        <a:solidFill>
                          <a:srgbClr val="FF0000"/>
                        </a:solidFill>
                        <a:latin typeface="Times New Roman" pitchFamily="18" charset="0"/>
                        <a:cs typeface="Times New Roman" pitchFamily="18" charset="0"/>
                      </a:endParaRPr>
                    </a:p>
                  </a:txBody>
                  <a:tcPr/>
                </a:tc>
                <a:tc>
                  <a:txBody>
                    <a:bodyPr/>
                    <a:lstStyle/>
                    <a:p>
                      <a:pPr algn="ctr"/>
                      <a:r>
                        <a:rPr lang="kk-KZ" sz="3200" dirty="0" smtClean="0"/>
                        <a:t> Білдім</a:t>
                      </a:r>
                      <a:endParaRPr lang="ru-RU" sz="3200" i="1" dirty="0">
                        <a:solidFill>
                          <a:srgbClr val="FF0000"/>
                        </a:solidFill>
                        <a:latin typeface="Times New Roman" pitchFamily="18" charset="0"/>
                        <a:cs typeface="Times New Roman" pitchFamily="18" charset="0"/>
                      </a:endParaRPr>
                    </a:p>
                  </a:txBody>
                  <a:tcPr/>
                </a:tc>
              </a:tr>
              <a:tr h="792803">
                <a:tc>
                  <a:txBody>
                    <a:bodyPr/>
                    <a:lstStyle/>
                    <a:p>
                      <a:endParaRPr lang="ru-RU"/>
                    </a:p>
                  </a:txBody>
                  <a:tcPr/>
                </a:tc>
                <a:tc>
                  <a:txBody>
                    <a:bodyPr/>
                    <a:lstStyle/>
                    <a:p>
                      <a:endParaRPr lang="ru-RU" dirty="0"/>
                    </a:p>
                  </a:txBody>
                  <a:tcPr/>
                </a:tc>
                <a:tc>
                  <a:txBody>
                    <a:bodyPr/>
                    <a:lstStyle/>
                    <a:p>
                      <a:endParaRPr lang="kk-KZ" dirty="0" smtClean="0"/>
                    </a:p>
                    <a:p>
                      <a:endParaRPr lang="kk-KZ" dirty="0" smtClean="0"/>
                    </a:p>
                    <a:p>
                      <a:endParaRPr lang="ru-RU" dirty="0"/>
                    </a:p>
                  </a:txBody>
                  <a:tcPr/>
                </a:tc>
              </a:tr>
            </a:tbl>
          </a:graphicData>
        </a:graphic>
      </p:graphicFrame>
    </p:spTree>
    <p:extLst>
      <p:ext uri="{BB962C8B-B14F-4D97-AF65-F5344CB8AC3E}">
        <p14:creationId xmlns:p14="http://schemas.microsoft.com/office/powerpoint/2010/main" val="3230946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ocuments\Рабик\Загрузки\Цветы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28800"/>
            <a:ext cx="7848872" cy="4238625"/>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187624" y="1057300"/>
            <a:ext cx="6768752" cy="1939652"/>
          </a:xfrm>
        </p:spPr>
        <p:txBody>
          <a:bodyPr/>
          <a:lstStyle/>
          <a:p>
            <a:pPr marL="0" indent="0" algn="ctr">
              <a:buNone/>
            </a:pPr>
            <a:r>
              <a:rPr lang="kk-KZ" sz="5400" i="1" dirty="0" smtClean="0">
                <a:solidFill>
                  <a:schemeClr val="bg2">
                    <a:lumMod val="50000"/>
                  </a:schemeClr>
                </a:solidFill>
                <a:latin typeface="Times New Roman" pitchFamily="18" charset="0"/>
                <a:cs typeface="Times New Roman" pitchFamily="18" charset="0"/>
              </a:rPr>
              <a:t>Назарларыңызға  рахмет</a:t>
            </a:r>
            <a:r>
              <a:rPr lang="kk-KZ" sz="5400" dirty="0" smtClean="0">
                <a:latin typeface="Times New Roman" pitchFamily="18" charset="0"/>
                <a:cs typeface="Times New Roman" pitchFamily="18" charset="0"/>
              </a:rPr>
              <a:t>!</a:t>
            </a:r>
            <a:endParaRPr lang="ru-RU" sz="5400" dirty="0">
              <a:latin typeface="Times New Roman" pitchFamily="18" charset="0"/>
              <a:cs typeface="Times New Roman" pitchFamily="18" charset="0"/>
            </a:endParaRPr>
          </a:p>
        </p:txBody>
      </p:sp>
    </p:spTree>
    <p:extLst>
      <p:ext uri="{BB962C8B-B14F-4D97-AF65-F5344CB8AC3E}">
        <p14:creationId xmlns:p14="http://schemas.microsoft.com/office/powerpoint/2010/main" val="370059365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Рабик\Загрузки\2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8822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encrypted-tbn3.gstatic.com/images?q=tbn:ANd9GcTGXLUEWxWPtRW4mDODsHXTD970Y2O-ya3kqoD2dUrHmZP7QpX0XA"/>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5" name="Заголовок 4"/>
          <p:cNvSpPr>
            <a:spLocks noGrp="1"/>
          </p:cNvSpPr>
          <p:nvPr>
            <p:ph type="title"/>
          </p:nvPr>
        </p:nvSpPr>
        <p:spPr>
          <a:xfrm>
            <a:off x="467544" y="620688"/>
            <a:ext cx="8208912" cy="1296144"/>
          </a:xfrm>
        </p:spPr>
        <p:txBody>
          <a:bodyPr>
            <a:prstTxWarp prst="textWave2">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kk-KZ"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Психологиялық дайындық</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026" name="Picture 2" descr="D:\Documents\Рабик\Загрузки\4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52051">
            <a:off x="3605211" y="2609428"/>
            <a:ext cx="1933575" cy="313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203253"/>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himes.wav"/>
          </p:stSnd>
        </p:sndAc>
      </p:transition>
    </mc:Choice>
    <mc:Fallback xmlns="">
      <p:transition spd="slow">
        <p:checker/>
        <p:sndAc>
          <p:stSnd>
            <p:snd r:embed="rId5"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endParaRPr lang="ru-RU"/>
          </a:p>
        </p:txBody>
      </p:sp>
      <p:sp>
        <p:nvSpPr>
          <p:cNvPr id="76803" name="Rectangle 3"/>
          <p:cNvSpPr>
            <a:spLocks noGrp="1" noChangeArrowheads="1"/>
          </p:cNvSpPr>
          <p:nvPr>
            <p:ph sz="quarter" idx="13"/>
          </p:nvPr>
        </p:nvSpPr>
        <p:spPr>
          <a:xfrm>
            <a:off x="1143000" y="731520"/>
            <a:ext cx="6400800" cy="3474720"/>
          </a:xfrm>
          <a:prstGeom prst="rect">
            <a:avLst/>
          </a:prstGeom>
        </p:spPr>
        <p:txBody>
          <a:bodyPr/>
          <a:lstStyle/>
          <a:p>
            <a:endParaRPr lang="ru-RU"/>
          </a:p>
        </p:txBody>
      </p:sp>
      <p:pic>
        <p:nvPicPr>
          <p:cNvPr id="9" name="Picture 1" descr="C:\Users\SVETLANA\Downloads\1241881796_9maj.jpg"/>
          <p:cNvPicPr>
            <a:picLocks noChangeAspect="1" noChangeArrowheads="1"/>
          </p:cNvPicPr>
          <p:nvPr/>
        </p:nvPicPr>
        <p:blipFill>
          <a:blip r:embed="rId3" cstate="print"/>
          <a:srcRect/>
          <a:stretch>
            <a:fillRect/>
          </a:stretch>
        </p:blipFill>
        <p:spPr bwMode="auto">
          <a:xfrm>
            <a:off x="-180528" y="-285776"/>
            <a:ext cx="9644130" cy="71437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6805" name="Rectangle 5"/>
          <p:cNvSpPr>
            <a:spLocks noChangeArrowheads="1"/>
          </p:cNvSpPr>
          <p:nvPr/>
        </p:nvSpPr>
        <p:spPr bwMode="auto">
          <a:xfrm rot="-781464">
            <a:off x="795870" y="1295998"/>
            <a:ext cx="6283836" cy="232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kk-KZ" sz="5000" b="1" i="1" dirty="0" smtClean="0">
                <a:solidFill>
                  <a:srgbClr val="CC0000"/>
                </a:solidFill>
                <a:latin typeface="Times New Roman" pitchFamily="18" charset="0"/>
              </a:rPr>
              <a:t>Үй  тапсырмасы</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22566">
            <a:off x="216708" y="3728445"/>
            <a:ext cx="3475037"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754262"/>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rmAutofit lnSpcReduction="10000"/>
          </a:bodyPr>
          <a:lstStyle/>
          <a:p>
            <a:pPr marL="45720" indent="0">
              <a:buNone/>
            </a:pPr>
            <a:r>
              <a:rPr lang="kk-KZ" sz="4400" b="1" i="1" dirty="0" smtClean="0">
                <a:solidFill>
                  <a:srgbClr val="0070C0"/>
                </a:solidFill>
                <a:latin typeface="Times New Roman" pitchFamily="18" charset="0"/>
                <a:cs typeface="Times New Roman" pitchFamily="18" charset="0"/>
              </a:rPr>
              <a:t>Жұмбақты шеш:</a:t>
            </a:r>
          </a:p>
          <a:p>
            <a:pPr marL="45720" indent="0">
              <a:buNone/>
            </a:pPr>
            <a:r>
              <a:rPr lang="kk-KZ" sz="3600" b="1" i="1" dirty="0">
                <a:solidFill>
                  <a:srgbClr val="FF0000"/>
                </a:solidFill>
                <a:latin typeface="Times New Roman" pitchFamily="18" charset="0"/>
                <a:cs typeface="Times New Roman" pitchFamily="18" charset="0"/>
              </a:rPr>
              <a:t>Ұнатары баланың-</a:t>
            </a:r>
            <a:endParaRPr lang="ru-RU" sz="3600" b="1" i="1" dirty="0">
              <a:solidFill>
                <a:srgbClr val="FF0000"/>
              </a:solidFill>
              <a:latin typeface="Times New Roman" pitchFamily="18" charset="0"/>
              <a:cs typeface="Times New Roman" pitchFamily="18" charset="0"/>
            </a:endParaRPr>
          </a:p>
          <a:p>
            <a:pPr marL="45720" indent="0">
              <a:buNone/>
            </a:pPr>
            <a:r>
              <a:rPr lang="kk-KZ" sz="3600" b="1" i="1" dirty="0" smtClean="0">
                <a:solidFill>
                  <a:srgbClr val="FF0000"/>
                </a:solidFill>
                <a:latin typeface="Times New Roman" pitchFamily="18" charset="0"/>
                <a:cs typeface="Times New Roman" pitchFamily="18" charset="0"/>
              </a:rPr>
              <a:t>Балдай </a:t>
            </a:r>
            <a:r>
              <a:rPr lang="kk-KZ" sz="3600" b="1" i="1" dirty="0">
                <a:solidFill>
                  <a:srgbClr val="FF0000"/>
                </a:solidFill>
                <a:latin typeface="Times New Roman" pitchFamily="18" charset="0"/>
                <a:cs typeface="Times New Roman" pitchFamily="18" charset="0"/>
              </a:rPr>
              <a:t>тәтті тағаммын.</a:t>
            </a:r>
            <a:endParaRPr lang="ru-RU" sz="3600" b="1" i="1" dirty="0">
              <a:solidFill>
                <a:srgbClr val="FF0000"/>
              </a:solidFill>
              <a:latin typeface="Times New Roman" pitchFamily="18" charset="0"/>
              <a:cs typeface="Times New Roman" pitchFamily="18" charset="0"/>
            </a:endParaRPr>
          </a:p>
          <a:p>
            <a:pPr marL="45720" indent="0">
              <a:buNone/>
            </a:pPr>
            <a:r>
              <a:rPr lang="kk-KZ" sz="3600" b="1" i="1" dirty="0" smtClean="0">
                <a:solidFill>
                  <a:srgbClr val="FF0000"/>
                </a:solidFill>
                <a:latin typeface="Times New Roman" pitchFamily="18" charset="0"/>
                <a:cs typeface="Times New Roman" pitchFamily="18" charset="0"/>
              </a:rPr>
              <a:t>Ортаңғы </a:t>
            </a:r>
            <a:r>
              <a:rPr lang="kk-KZ" sz="3600" b="1" i="1" dirty="0">
                <a:solidFill>
                  <a:srgbClr val="FF0000"/>
                </a:solidFill>
                <a:latin typeface="Times New Roman" pitchFamily="18" charset="0"/>
                <a:cs typeface="Times New Roman" pitchFamily="18" charset="0"/>
              </a:rPr>
              <a:t>буын алынса,</a:t>
            </a:r>
            <a:endParaRPr lang="ru-RU" sz="3600" b="1" i="1" dirty="0">
              <a:solidFill>
                <a:srgbClr val="FF0000"/>
              </a:solidFill>
              <a:latin typeface="Times New Roman" pitchFamily="18" charset="0"/>
              <a:cs typeface="Times New Roman" pitchFamily="18" charset="0"/>
            </a:endParaRPr>
          </a:p>
          <a:p>
            <a:pPr marL="45720" indent="0">
              <a:buNone/>
            </a:pPr>
            <a:r>
              <a:rPr lang="kk-KZ" sz="3600" b="1" i="1" dirty="0" smtClean="0">
                <a:solidFill>
                  <a:srgbClr val="FF0000"/>
                </a:solidFill>
                <a:latin typeface="Times New Roman" pitchFamily="18" charset="0"/>
                <a:cs typeface="Times New Roman" pitchFamily="18" charset="0"/>
              </a:rPr>
              <a:t>Сүйеніш </a:t>
            </a:r>
            <a:r>
              <a:rPr lang="kk-KZ" sz="3600" b="1" i="1" dirty="0">
                <a:solidFill>
                  <a:srgbClr val="FF0000"/>
                </a:solidFill>
                <a:latin typeface="Times New Roman" pitchFamily="18" charset="0"/>
                <a:cs typeface="Times New Roman" pitchFamily="18" charset="0"/>
              </a:rPr>
              <a:t>боп қаламын.</a:t>
            </a:r>
            <a:endParaRPr lang="ru-RU" sz="3600" b="1" i="1" dirty="0">
              <a:solidFill>
                <a:srgbClr val="FF0000"/>
              </a:solidFill>
              <a:latin typeface="Times New Roman" pitchFamily="18" charset="0"/>
              <a:cs typeface="Times New Roman" pitchFamily="18" charset="0"/>
            </a:endParaRPr>
          </a:p>
        </p:txBody>
      </p:sp>
      <p:pic>
        <p:nvPicPr>
          <p:cNvPr id="4" name="Рисунок 3" descr="http://images.vector-images.com/clp1/201929/clp538278.jpg"/>
          <p:cNvPicPr/>
          <p:nvPr/>
        </p:nvPicPr>
        <p:blipFill rotWithShape="1">
          <a:blip r:embed="rId3">
            <a:extLst>
              <a:ext uri="{28A0092B-C50C-407E-A947-70E740481C1C}">
                <a14:useLocalDpi xmlns:a14="http://schemas.microsoft.com/office/drawing/2010/main" val="0"/>
              </a:ext>
            </a:extLst>
          </a:blip>
          <a:srcRect l="21560" r="16973"/>
          <a:stretch/>
        </p:blipFill>
        <p:spPr bwMode="auto">
          <a:xfrm>
            <a:off x="6300192" y="3933056"/>
            <a:ext cx="2088232" cy="22094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027" name="Picture 3" descr="D:\Documents\Рабик\Загрузки\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6660976"/>
            <a:ext cx="4537167" cy="1970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Documents\Рабик\Загрузки\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914" y="6660976"/>
            <a:ext cx="4561085" cy="183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Documents\Рабик\Загрузки\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73309" y="1615886"/>
            <a:ext cx="3343639" cy="1451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Documents\Рабик\Загрузки\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70072" y="4490904"/>
            <a:ext cx="4537167" cy="19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3158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allpoet.ru/images4/ermek.jpg"/>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0768"/>
            <a:ext cx="2304256" cy="4176464"/>
          </a:xfrm>
          <a:prstGeom prst="ellipse">
            <a:avLst/>
          </a:prstGeom>
          <a:ln>
            <a:noFill/>
          </a:ln>
          <a:effectLst>
            <a:softEdge rad="112500"/>
          </a:effectLst>
        </p:spPr>
      </p:pic>
      <p:sp>
        <p:nvSpPr>
          <p:cNvPr id="5" name="Прямоугольник 4"/>
          <p:cNvSpPr/>
          <p:nvPr/>
        </p:nvSpPr>
        <p:spPr>
          <a:xfrm>
            <a:off x="3563888" y="1582341"/>
            <a:ext cx="4608512" cy="4093428"/>
          </a:xfrm>
          <a:prstGeom prst="rect">
            <a:avLst/>
          </a:prstGeom>
        </p:spPr>
        <p:txBody>
          <a:bodyPr wrap="square">
            <a:spAutoFit/>
          </a:bodyPr>
          <a:lstStyle/>
          <a:p>
            <a:r>
              <a:rPr lang="kk-KZ" sz="2000" b="1" dirty="0" smtClean="0">
                <a:solidFill>
                  <a:srgbClr val="FF0000"/>
                </a:solidFill>
                <a:latin typeface="Times New Roman" pitchFamily="18" charset="0"/>
                <a:cs typeface="Times New Roman" pitchFamily="18" charset="0"/>
              </a:rPr>
              <a:t>Ермек  </a:t>
            </a:r>
            <a:r>
              <a:rPr lang="kk-KZ" sz="2000" b="1" dirty="0">
                <a:solidFill>
                  <a:srgbClr val="FF0000"/>
                </a:solidFill>
                <a:latin typeface="Times New Roman" pitchFamily="18" charset="0"/>
                <a:cs typeface="Times New Roman" pitchFamily="18" charset="0"/>
              </a:rPr>
              <a:t>Өтетілеуұлы</a:t>
            </a:r>
            <a:r>
              <a:rPr lang="kk-KZ"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1938 </a:t>
            </a:r>
            <a:r>
              <a:rPr lang="kk-KZ" sz="2000" dirty="0" smtClean="0">
                <a:latin typeface="Times New Roman" pitchFamily="18" charset="0"/>
                <a:cs typeface="Times New Roman" pitchFamily="18" charset="0"/>
              </a:rPr>
              <a:t>жылы</a:t>
            </a:r>
            <a:endParaRPr lang="en-US"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1 </a:t>
            </a:r>
            <a:r>
              <a:rPr lang="kk-KZ" sz="2000" dirty="0">
                <a:latin typeface="Times New Roman" pitchFamily="18" charset="0"/>
                <a:cs typeface="Times New Roman" pitchFamily="18" charset="0"/>
              </a:rPr>
              <a:t>каңтарда </a:t>
            </a:r>
            <a:r>
              <a:rPr lang="kk-KZ" sz="2000" dirty="0" smtClean="0">
                <a:latin typeface="Times New Roman" pitchFamily="18" charset="0"/>
                <a:cs typeface="Times New Roman" pitchFamily="18" charset="0"/>
              </a:rPr>
              <a:t>Ақмола (</a:t>
            </a:r>
            <a:r>
              <a:rPr lang="kk-KZ" sz="2000" dirty="0" smtClean="0">
                <a:solidFill>
                  <a:schemeClr val="tx1">
                    <a:lumMod val="95000"/>
                    <a:lumOff val="5000"/>
                  </a:schemeClr>
                </a:solidFill>
                <a:latin typeface="Times New Roman" pitchFamily="18" charset="0"/>
                <a:cs typeface="Times New Roman" pitchFamily="18" charset="0"/>
              </a:rPr>
              <a:t>қазіргі Астана)</a:t>
            </a:r>
            <a:endParaRPr lang="kk-KZ" sz="2000" dirty="0">
              <a:solidFill>
                <a:schemeClr val="tx1">
                  <a:lumMod val="95000"/>
                  <a:lumOff val="5000"/>
                </a:schemeClr>
              </a:solidFill>
              <a:latin typeface="Times New Roman" pitchFamily="18" charset="0"/>
              <a:cs typeface="Times New Roman" pitchFamily="18" charset="0"/>
            </a:endParaRPr>
          </a:p>
          <a:p>
            <a:r>
              <a:rPr lang="kk-KZ" sz="2000" dirty="0" smtClean="0">
                <a:solidFill>
                  <a:schemeClr val="tx1">
                    <a:lumMod val="95000"/>
                    <a:lumOff val="5000"/>
                  </a:schemeClr>
                </a:solidFill>
                <a:latin typeface="Times New Roman" pitchFamily="18" charset="0"/>
                <a:cs typeface="Times New Roman" pitchFamily="18" charset="0"/>
              </a:rPr>
              <a:t>қаласында </a:t>
            </a:r>
            <a:r>
              <a:rPr lang="kk-KZ" sz="2000" dirty="0">
                <a:latin typeface="Times New Roman" pitchFamily="18" charset="0"/>
                <a:cs typeface="Times New Roman" pitchFamily="18" charset="0"/>
              </a:rPr>
              <a:t> туған.  </a:t>
            </a:r>
            <a:r>
              <a:rPr lang="kk-KZ" sz="2000" dirty="0" smtClean="0">
                <a:solidFill>
                  <a:schemeClr val="tx1">
                    <a:lumMod val="95000"/>
                    <a:lumOff val="5000"/>
                  </a:schemeClr>
                </a:solidFill>
                <a:latin typeface="Times New Roman" pitchFamily="18" charset="0"/>
                <a:cs typeface="Times New Roman" pitchFamily="18" charset="0"/>
              </a:rPr>
              <a:t>1957 </a:t>
            </a:r>
            <a:r>
              <a:rPr lang="ru-RU" sz="2000" dirty="0" err="1" smtClean="0">
                <a:solidFill>
                  <a:schemeClr val="tx1">
                    <a:lumMod val="95000"/>
                    <a:lumOff val="5000"/>
                  </a:schemeClr>
                </a:solidFill>
                <a:latin typeface="Times New Roman" pitchFamily="18" charset="0"/>
                <a:cs typeface="Times New Roman" pitchFamily="18" charset="0"/>
              </a:rPr>
              <a:t>жылы</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err="1" smtClean="0">
                <a:solidFill>
                  <a:schemeClr val="tx1">
                    <a:lumMod val="95000"/>
                    <a:lumOff val="5000"/>
                  </a:schemeClr>
                </a:solidFill>
                <a:latin typeface="Times New Roman" pitchFamily="18" charset="0"/>
                <a:cs typeface="Times New Roman" pitchFamily="18" charset="0"/>
              </a:rPr>
              <a:t>Алматыдағы</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a:latin typeface="Times New Roman" pitchFamily="18" charset="0"/>
                <a:cs typeface="Times New Roman" pitchFamily="18" charset="0"/>
              </a:rPr>
              <a:t> Абай </a:t>
            </a:r>
            <a:r>
              <a:rPr lang="ru-RU" sz="2000" dirty="0" err="1">
                <a:latin typeface="Times New Roman" pitchFamily="18" charset="0"/>
                <a:cs typeface="Times New Roman" pitchFamily="18" charset="0"/>
              </a:rPr>
              <a:t>атындағы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педагогтік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институтыңың</a:t>
            </a:r>
            <a:r>
              <a:rPr lang="ru-RU" sz="2000" dirty="0">
                <a:latin typeface="Times New Roman" pitchFamily="18" charset="0"/>
                <a:cs typeface="Times New Roman" pitchFamily="18" charset="0"/>
              </a:rPr>
              <a:t> филология </a:t>
            </a:r>
            <a:r>
              <a:rPr lang="ru-RU" sz="2000" dirty="0" err="1">
                <a:latin typeface="Times New Roman" pitchFamily="18" charset="0"/>
                <a:cs typeface="Times New Roman" pitchFamily="18" charset="0"/>
              </a:rPr>
              <a:t>факультетіне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оқуға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түседі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тілі</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әдебиеті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пәні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мұғалімінің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мамандығын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шығады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Ақынның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шығармашылығы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бірыңғай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балаларға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арналғандықтан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редакторлық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қызметі</a:t>
            </a:r>
            <a:r>
              <a:rPr lang="ru-RU" sz="2000" dirty="0">
                <a:latin typeface="Times New Roman" pitchFamily="18" charset="0"/>
                <a:cs typeface="Times New Roman" pitchFamily="18" charset="0"/>
              </a:rPr>
              <a:t> де </a:t>
            </a:r>
            <a:r>
              <a:rPr lang="ru-RU" sz="2000" dirty="0" err="1">
                <a:latin typeface="Times New Roman" pitchFamily="18" charset="0"/>
                <a:cs typeface="Times New Roman" pitchFamily="18" charset="0"/>
              </a:rPr>
              <a:t>жас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оқырмандар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үшін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жазылған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көркем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әдебиетпен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тікелей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байланыста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a:t>
            </a: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683561" y="616629"/>
            <a:ext cx="4077071" cy="284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333069" y="3257189"/>
            <a:ext cx="4941169" cy="226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21228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5"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ru-RU" smtClean="0"/>
          </a:p>
        </p:txBody>
      </p:sp>
      <p:sp>
        <p:nvSpPr>
          <p:cNvPr id="23555" name="Rectangle 3"/>
          <p:cNvSpPr>
            <a:spLocks noGrp="1" noChangeArrowheads="1"/>
          </p:cNvSpPr>
          <p:nvPr>
            <p:ph sz="quarter" idx="13"/>
          </p:nvPr>
        </p:nvSpPr>
        <p:spPr>
          <a:xfrm>
            <a:off x="457200" y="1600200"/>
            <a:ext cx="8229600" cy="4525963"/>
          </a:xfrm>
          <a:prstGeom prst="rect">
            <a:avLst/>
          </a:prstGeom>
        </p:spPr>
        <p:txBody>
          <a:bodyPr/>
          <a:lstStyle/>
          <a:p>
            <a:pPr eaLnBrk="1" hangingPunct="1"/>
            <a:endParaRPr lang="ru-RU" smtClean="0"/>
          </a:p>
        </p:txBody>
      </p:sp>
      <p:pic>
        <p:nvPicPr>
          <p:cNvPr id="23556" name="Picture 4" descr="3e76aa10e9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WordArt 5"/>
          <p:cNvSpPr>
            <a:spLocks noChangeArrowheads="1" noChangeShapeType="1" noTextEdit="1"/>
          </p:cNvSpPr>
          <p:nvPr/>
        </p:nvSpPr>
        <p:spPr bwMode="auto">
          <a:xfrm>
            <a:off x="1331914" y="908050"/>
            <a:ext cx="4176190" cy="1584846"/>
          </a:xfrm>
          <a:prstGeom prst="rect">
            <a:avLst/>
          </a:prstGeom>
        </p:spPr>
        <p:txBody>
          <a:bodyPr wrap="none" fromWordArt="1">
            <a:prstTxWarp prst="textPlain">
              <a:avLst>
                <a:gd name="adj" fmla="val 50000"/>
              </a:avLst>
            </a:prstTxWarp>
          </a:bodyPr>
          <a:lstStyle/>
          <a:p>
            <a:pPr algn="ctr"/>
            <a:r>
              <a:rPr lang="ru-RU"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Оқулықпен</a:t>
            </a:r>
            <a:r>
              <a:rPr lang="ru-RU" sz="3600"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endParaRPr lang="ru-RU"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23558" name="WordArt 6"/>
          <p:cNvSpPr>
            <a:spLocks noChangeArrowheads="1" noChangeShapeType="1" noTextEdit="1"/>
          </p:cNvSpPr>
          <p:nvPr/>
        </p:nvSpPr>
        <p:spPr bwMode="auto">
          <a:xfrm>
            <a:off x="1331913" y="2852739"/>
            <a:ext cx="4319587" cy="720278"/>
          </a:xfrm>
          <a:prstGeom prst="rect">
            <a:avLst/>
          </a:prstGeom>
        </p:spPr>
        <p:txBody>
          <a:bodyPr wrap="none" fromWordArt="1">
            <a:prstTxWarp prst="textPlain">
              <a:avLst>
                <a:gd name="adj" fmla="val 50000"/>
              </a:avLst>
            </a:prstTxWarp>
          </a:bodyPr>
          <a:lstStyle/>
          <a:p>
            <a:pPr algn="ctr"/>
            <a:r>
              <a:rPr lang="ru-RU"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ж</a:t>
            </a:r>
            <a:r>
              <a:rPr lang="ru-RU"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ұмыс</a:t>
            </a:r>
            <a:r>
              <a:rPr lang="ru-RU" sz="3600"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endParaRPr lang="ru-RU"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Tree>
    <p:extLst>
      <p:ext uri="{BB962C8B-B14F-4D97-AF65-F5344CB8AC3E}">
        <p14:creationId xmlns:p14="http://schemas.microsoft.com/office/powerpoint/2010/main" val="188261695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632848" cy="720080"/>
          </a:xfrm>
        </p:spPr>
        <p:txBody>
          <a:bodyPr>
            <a:prstTxWarp prst="textWave2">
              <a:avLst/>
            </a:prstTxWarp>
          </a:bodyPr>
          <a:lstStyle/>
          <a:p>
            <a:pPr marL="0" indent="0" algn="ctr">
              <a:buNone/>
            </a:pPr>
            <a:r>
              <a:rPr lang="kk-KZ" sz="6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Сергіту сәті </a:t>
            </a:r>
            <a:endParaRPr lang="ru-RU" sz="6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Рисунок 2" descr="http://www.clubdances.ru/dance/18.gif"/>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700806"/>
            <a:ext cx="2315914" cy="2160239"/>
          </a:xfrm>
          <a:prstGeom prst="rect">
            <a:avLst/>
          </a:prstGeom>
          <a:noFill/>
          <a:ln>
            <a:noFill/>
          </a:ln>
        </p:spPr>
      </p:pic>
      <p:pic>
        <p:nvPicPr>
          <p:cNvPr id="5" name="Picture 5" descr="D:\Documents\Рабик\Загрузки\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204305" y="1253097"/>
            <a:ext cx="2852935" cy="346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Documents\Рабик\Загрузки\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729119" y="4640869"/>
            <a:ext cx="3840701" cy="2162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Documents\Рабик\Загрузки\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425724"/>
            <a:ext cx="4392488" cy="2889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Documents\Рабик\Загрузки\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6340053"/>
            <a:ext cx="5067300" cy="333375"/>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http://www.clubdances.ru/dance/18.gif"/>
          <p:cNvPicPr/>
          <p:nvPr/>
        </p:nvPicPr>
        <p:blipFill>
          <a:blip r:embed="rId3">
            <a:extLst>
              <a:ext uri="{28A0092B-C50C-407E-A947-70E740481C1C}">
                <a14:useLocalDpi xmlns:a14="http://schemas.microsoft.com/office/drawing/2010/main" val="0"/>
              </a:ext>
            </a:extLst>
          </a:blip>
          <a:srcRect/>
          <a:stretch>
            <a:fillRect/>
          </a:stretch>
        </p:blipFill>
        <p:spPr bwMode="auto">
          <a:xfrm>
            <a:off x="3553022" y="3861048"/>
            <a:ext cx="1899371" cy="2237881"/>
          </a:xfrm>
          <a:prstGeom prst="rect">
            <a:avLst/>
          </a:prstGeom>
          <a:noFill/>
          <a:ln>
            <a:noFill/>
          </a:ln>
        </p:spPr>
      </p:pic>
      <p:pic>
        <p:nvPicPr>
          <p:cNvPr id="10" name="Рисунок 9" descr="http://www.clubdances.ru/dance/18.gif"/>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00807"/>
            <a:ext cx="2160240" cy="1875034"/>
          </a:xfrm>
          <a:prstGeom prst="rect">
            <a:avLst/>
          </a:prstGeom>
          <a:noFill/>
          <a:ln>
            <a:noFill/>
          </a:ln>
        </p:spPr>
      </p:pic>
      <p:pic>
        <p:nvPicPr>
          <p:cNvPr id="11" name="Picture 2" descr="D:\Documents\Рабик\Загрузки\Цветы4.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2420888"/>
            <a:ext cx="1733428" cy="115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15807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6"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go3.imgsmail.ru/imgpreview?key=http%3A//freeppt.ru/Prew/Camomile-2.jpg&amp;mb=imgdb_preview_197"/>
          <p:cNvPicPr>
            <a:picLocks noChangeAspect="1" noChangeArrowheads="1"/>
          </p:cNvPicPr>
          <p:nvPr/>
        </p:nvPicPr>
        <p:blipFill>
          <a:blip r:embed="rId3" cstate="print"/>
          <a:srcRect/>
          <a:stretch>
            <a:fillRect/>
          </a:stretch>
        </p:blipFill>
        <p:spPr bwMode="auto">
          <a:xfrm>
            <a:off x="9702" y="0"/>
            <a:ext cx="9174952" cy="6879882"/>
          </a:xfrm>
          <a:prstGeom prst="rect">
            <a:avLst/>
          </a:prstGeom>
          <a:noFill/>
        </p:spPr>
      </p:pic>
      <p:sp>
        <p:nvSpPr>
          <p:cNvPr id="5" name="Прямоугольник 4"/>
          <p:cNvSpPr/>
          <p:nvPr/>
        </p:nvSpPr>
        <p:spPr>
          <a:xfrm>
            <a:off x="142844" y="0"/>
            <a:ext cx="8317588" cy="1754326"/>
          </a:xfrm>
          <a:prstGeom prst="rect">
            <a:avLst/>
          </a:prstGeom>
          <a:noFill/>
        </p:spPr>
        <p:txBody>
          <a:bodyPr wrap="square" lIns="91440" tIns="45720" rIns="91440" bIns="45720">
            <a:spAutoFit/>
          </a:bodyPr>
          <a:lstStyle/>
          <a:p>
            <a:pPr algn="ctr"/>
            <a:endPar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kk-KZ" sz="5400" b="1" i="1" cap="none" spc="0"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3" name="Текст 12"/>
          <p:cNvSpPr>
            <a:spLocks noGrp="1"/>
          </p:cNvSpPr>
          <p:nvPr>
            <p:ph type="body" sz="half" idx="2"/>
          </p:nvPr>
        </p:nvSpPr>
        <p:spPr>
          <a:xfrm>
            <a:off x="611560" y="260648"/>
            <a:ext cx="7992888" cy="1008112"/>
          </a:xfrm>
        </p:spPr>
        <p:txBody>
          <a:bodyPr>
            <a:prstTxWarp prst="textWave2">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kk-KZ"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Шығармашылық жұмыс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5" name="Выноска-облако 14"/>
          <p:cNvSpPr/>
          <p:nvPr/>
        </p:nvSpPr>
        <p:spPr>
          <a:xfrm rot="21181606">
            <a:off x="304899" y="1304097"/>
            <a:ext cx="3099028" cy="2370963"/>
          </a:xfrm>
          <a:prstGeom prst="cloudCallout">
            <a:avLst>
              <a:gd name="adj1" fmla="val 48445"/>
              <a:gd name="adj2" fmla="val 4284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kk-KZ" sz="2800" dirty="0">
                <a:solidFill>
                  <a:schemeClr val="tx1"/>
                </a:solidFill>
                <a:latin typeface="Times New Roman" pitchFamily="18" charset="0"/>
                <a:cs typeface="Times New Roman" pitchFamily="18" charset="0"/>
              </a:rPr>
              <a:t>Мәтінді </a:t>
            </a:r>
            <a:r>
              <a:rPr lang="kk-KZ" sz="2800" dirty="0" smtClean="0">
                <a:solidFill>
                  <a:schemeClr val="tx1"/>
                </a:solidFill>
                <a:latin typeface="Times New Roman" pitchFamily="18" charset="0"/>
                <a:cs typeface="Times New Roman" pitchFamily="18" charset="0"/>
              </a:rPr>
              <a:t>мазмұндау</a:t>
            </a:r>
            <a:endParaRPr lang="ru-RU" sz="2800" dirty="0">
              <a:solidFill>
                <a:schemeClr val="tx1"/>
              </a:solidFill>
              <a:latin typeface="Times New Roman" pitchFamily="18" charset="0"/>
              <a:cs typeface="Times New Roman" pitchFamily="18" charset="0"/>
            </a:endParaRPr>
          </a:p>
        </p:txBody>
      </p:sp>
      <p:sp>
        <p:nvSpPr>
          <p:cNvPr id="17" name="Выноска-облако 16"/>
          <p:cNvSpPr/>
          <p:nvPr/>
        </p:nvSpPr>
        <p:spPr>
          <a:xfrm rot="746601">
            <a:off x="445696" y="4132304"/>
            <a:ext cx="3731245" cy="2370963"/>
          </a:xfrm>
          <a:prstGeom prst="cloudCallout">
            <a:avLst/>
          </a:prstGeom>
        </p:spPr>
        <p:style>
          <a:lnRef idx="3">
            <a:schemeClr val="lt1"/>
          </a:lnRef>
          <a:fillRef idx="1">
            <a:schemeClr val="accent3"/>
          </a:fillRef>
          <a:effectRef idx="1">
            <a:schemeClr val="accent3"/>
          </a:effectRef>
          <a:fontRef idx="minor">
            <a:schemeClr val="lt1"/>
          </a:fontRef>
        </p:style>
        <p:txBody>
          <a:bodyPr rtlCol="0" anchor="ctr"/>
          <a:lstStyle/>
          <a:p>
            <a:pPr lvl="0"/>
            <a:r>
              <a:rPr lang="kk-KZ" sz="2800" dirty="0">
                <a:solidFill>
                  <a:schemeClr val="tx1"/>
                </a:solidFill>
                <a:latin typeface="Times New Roman" pitchFamily="18" charset="0"/>
                <a:cs typeface="Times New Roman" pitchFamily="18" charset="0"/>
              </a:rPr>
              <a:t>«Балмұздақ» </a:t>
            </a:r>
            <a:r>
              <a:rPr lang="kk-KZ" sz="2800" dirty="0" smtClean="0">
                <a:solidFill>
                  <a:schemeClr val="tx1"/>
                </a:solidFill>
                <a:latin typeface="Times New Roman" pitchFamily="18" charset="0"/>
                <a:cs typeface="Times New Roman" pitchFamily="18" charset="0"/>
              </a:rPr>
              <a:t>сөзінен жаңа сөз шығару </a:t>
            </a:r>
            <a:endParaRPr lang="ru-RU" sz="2800" dirty="0">
              <a:solidFill>
                <a:schemeClr val="tx1"/>
              </a:solidFill>
              <a:latin typeface="Times New Roman" pitchFamily="18" charset="0"/>
              <a:cs typeface="Times New Roman" pitchFamily="18" charset="0"/>
            </a:endParaRPr>
          </a:p>
        </p:txBody>
      </p:sp>
      <p:sp>
        <p:nvSpPr>
          <p:cNvPr id="18" name="Выноска-облако 17"/>
          <p:cNvSpPr/>
          <p:nvPr/>
        </p:nvSpPr>
        <p:spPr>
          <a:xfrm rot="20433182">
            <a:off x="5212556" y="4132303"/>
            <a:ext cx="4002517" cy="2370963"/>
          </a:xfrm>
          <a:prstGeom prst="cloudCallout">
            <a:avLst>
              <a:gd name="adj1" fmla="val -27697"/>
              <a:gd name="adj2" fmla="val -8351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k-KZ" sz="2400" dirty="0" smtClean="0">
                <a:solidFill>
                  <a:schemeClr val="tx1"/>
                </a:solidFill>
                <a:latin typeface="Times New Roman" pitchFamily="18" charset="0"/>
                <a:cs typeface="Times New Roman" pitchFamily="18" charset="0"/>
              </a:rPr>
              <a:t>Мен балмұздақ  цехның басшысы болсам...</a:t>
            </a:r>
            <a:endParaRPr lang="ru-RU" sz="2400" dirty="0">
              <a:solidFill>
                <a:schemeClr val="tx1"/>
              </a:solidFill>
              <a:latin typeface="Times New Roman" pitchFamily="18" charset="0"/>
              <a:cs typeface="Times New Roman" pitchFamily="18" charset="0"/>
            </a:endParaRPr>
          </a:p>
        </p:txBody>
      </p:sp>
      <p:sp>
        <p:nvSpPr>
          <p:cNvPr id="19" name="Выноска-облако 18"/>
          <p:cNvSpPr/>
          <p:nvPr/>
        </p:nvSpPr>
        <p:spPr>
          <a:xfrm rot="463865">
            <a:off x="5437471" y="1074834"/>
            <a:ext cx="3099028" cy="2370963"/>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kk-KZ" sz="2800" dirty="0">
                <a:latin typeface="Times New Roman" pitchFamily="18" charset="0"/>
                <a:cs typeface="Times New Roman" pitchFamily="18" charset="0"/>
              </a:rPr>
              <a:t>Сахналық  көрініс</a:t>
            </a:r>
            <a:endParaRPr lang="ru-RU" sz="2800" dirty="0">
              <a:latin typeface="Times New Roman" pitchFamily="18" charset="0"/>
              <a:cs typeface="Times New Roman" pitchFamily="18" charset="0"/>
            </a:endParaRPr>
          </a:p>
        </p:txBody>
      </p:sp>
      <p:pic>
        <p:nvPicPr>
          <p:cNvPr id="20" name="Рисунок 19" descr="http://images.vector-images.com/clp1/201929/clp538278.jpg"/>
          <p:cNvPicPr/>
          <p:nvPr/>
        </p:nvPicPr>
        <p:blipFill rotWithShape="1">
          <a:blip r:embed="rId4">
            <a:extLst>
              <a:ext uri="{28A0092B-C50C-407E-A947-70E740481C1C}">
                <a14:useLocalDpi xmlns:a14="http://schemas.microsoft.com/office/drawing/2010/main" val="0"/>
              </a:ext>
            </a:extLst>
          </a:blip>
          <a:srcRect l="21560" r="16973"/>
          <a:stretch/>
        </p:blipFill>
        <p:spPr bwMode="auto">
          <a:xfrm>
            <a:off x="3536389" y="2060848"/>
            <a:ext cx="1918424" cy="243819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65734173"/>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303</TotalTime>
  <Words>89</Words>
  <Application>Microsoft Office PowerPoint</Application>
  <PresentationFormat>Экран (4:3)</PresentationFormat>
  <Paragraphs>34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Ашық сабақ </vt:lpstr>
      <vt:lpstr>Презентация PowerPoint</vt:lpstr>
      <vt:lpstr>Психологиялық дайындық</vt:lpstr>
      <vt:lpstr>Презентация PowerPoint</vt:lpstr>
      <vt:lpstr>Презентация PowerPoint</vt:lpstr>
      <vt:lpstr>Презентация PowerPoint</vt:lpstr>
      <vt:lpstr>Презентация PowerPoint</vt:lpstr>
      <vt:lpstr>Сергіту сәті </vt:lpstr>
      <vt:lpstr>Презентация PowerPoint</vt:lpstr>
      <vt:lpstr>Презентация PowerPoint</vt:lpstr>
      <vt:lpstr>Қызық</vt:lpstr>
      <vt:lpstr>Презентация PowerPoint</vt:lpstr>
      <vt:lpstr>Презентация PowerPoint</vt:lpstr>
      <vt:lpstr>Назарларыңызға  рахмет!</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111</dc:creator>
  <cp:lastModifiedBy>111</cp:lastModifiedBy>
  <cp:revision>22</cp:revision>
  <dcterms:created xsi:type="dcterms:W3CDTF">2015-01-12T15:16:26Z</dcterms:created>
  <dcterms:modified xsi:type="dcterms:W3CDTF">2016-02-02T10:45:35Z</dcterms:modified>
</cp:coreProperties>
</file>