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3"/>
  </p:notesMasterIdLst>
  <p:sldIdLst>
    <p:sldId id="257" r:id="rId2"/>
    <p:sldId id="258" r:id="rId3"/>
    <p:sldId id="300" r:id="rId4"/>
    <p:sldId id="256" r:id="rId5"/>
    <p:sldId id="259" r:id="rId6"/>
    <p:sldId id="280" r:id="rId7"/>
    <p:sldId id="301" r:id="rId8"/>
    <p:sldId id="304" r:id="rId9"/>
    <p:sldId id="302" r:id="rId10"/>
    <p:sldId id="303" r:id="rId11"/>
    <p:sldId id="305" r:id="rId12"/>
    <p:sldId id="306" r:id="rId13"/>
    <p:sldId id="307" r:id="rId14"/>
    <p:sldId id="271" r:id="rId15"/>
    <p:sldId id="274" r:id="rId16"/>
    <p:sldId id="292" r:id="rId17"/>
    <p:sldId id="308" r:id="rId18"/>
    <p:sldId id="273" r:id="rId19"/>
    <p:sldId id="293" r:id="rId20"/>
    <p:sldId id="309" r:id="rId21"/>
    <p:sldId id="295" r:id="rId22"/>
    <p:sldId id="311" r:id="rId23"/>
    <p:sldId id="312" r:id="rId24"/>
    <p:sldId id="313" r:id="rId25"/>
    <p:sldId id="314" r:id="rId26"/>
    <p:sldId id="315" r:id="rId27"/>
    <p:sldId id="320" r:id="rId28"/>
    <p:sldId id="321" r:id="rId29"/>
    <p:sldId id="316" r:id="rId30"/>
    <p:sldId id="276" r:id="rId31"/>
    <p:sldId id="310" r:id="rId32"/>
    <p:sldId id="278" r:id="rId33"/>
    <p:sldId id="282" r:id="rId34"/>
    <p:sldId id="317" r:id="rId35"/>
    <p:sldId id="283" r:id="rId36"/>
    <p:sldId id="319" r:id="rId37"/>
    <p:sldId id="324" r:id="rId38"/>
    <p:sldId id="318" r:id="rId39"/>
    <p:sldId id="325" r:id="rId40"/>
    <p:sldId id="326" r:id="rId41"/>
    <p:sldId id="323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8" autoAdjust="0"/>
    <p:restoredTop sz="94660"/>
  </p:normalViewPr>
  <p:slideViewPr>
    <p:cSldViewPr>
      <p:cViewPr varScale="1">
        <p:scale>
          <a:sx n="74" d="100"/>
          <a:sy n="74" d="100"/>
        </p:scale>
        <p:origin x="-12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8DAC5-6F23-49FE-9308-BC1DF1392728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729ED-47C1-4E41-878D-C0D71AF40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115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729ED-47C1-4E41-878D-C0D71AF4097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130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729ED-47C1-4E41-878D-C0D71AF4097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201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gif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3%D0%BE%D1%81%D1%83%D0%B4%D0%B0%D1%80%D1%81%D1%82%D0%B2%D0%B5%D0%BD%D0%BD%D0%B0%D1%8F_%D0%BF%D1%80%D0%B5%D0%BC%D0%B8%D1%8F_%D0%A0%D0%B5%D1%81%D0%BF%D1%83%D0%B1%D0%BB%D0%B8%D0%BA%D0%B8_%D0%91%D0%B0%D1%88%D0%BA%D0%BE%D1%80%D1%82%D0%BE%D1%81%D1%82%D0%B0%D0%BD_%D0%B8%D0%BC%D0%B5%D0%BD%D0%B8_%D0%A1%D0%B0%D0%BB%D0%B0%D0%B2%D0%B0%D1%82%D0%B0_%D0%AE%D0%BB%D0%B0%D0%B5%D0%B2%D0%B0_%D0%B7%D0%B0_%D0%BB%D1%83%D1%87%D1%88%D0%B8%D0%B5_%D0%BF%D1%80%D0%BE%D0%B8%D0%B7%D0%B2%D0%B5%D0%B4%D0%B5%D0%BD%D0%B8%D1%8F_%D0%BB%D0%B8%D1%82%D0%B5%D1%80%D0%B0%D1%82%D1%83%D1%80%D1%8B,_%D0%B8%D1%81%D0%BA%D1%83%D1%81%D1%81%D1%82%D0%B2%D0%B0_%D0%B8_%D0%B0%D1%80%D1%85%D0%B8%D1%82%D0%B5%D0%BA%D1%82%D1%83%D1%80%D1%8B" TargetMode="External"/><Relationship Id="rId3" Type="http://schemas.openxmlformats.org/officeDocument/2006/relationships/image" Target="../media/image47.jpeg"/><Relationship Id="rId7" Type="http://schemas.openxmlformats.org/officeDocument/2006/relationships/hyperlink" Target="https://ru.wikipedia.org/wiki/%D0%91%D0%B0%D1%88%D0%BA%D0%BE%D1%80%D1%82%D0%BE%D1%81%D1%82%D0%B0%D0%BD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3%D0%B0%D1%81%D0%BA%D0%B0%D1%80%D0%BE%D0%B2,_%D0%A4%D0%B0%D0%B9%D0%B7%D0%B8_%D0%90%D0%B4%D0%B3%D0%B0%D0%BC%D0%BE%D0%B2%D0%B8%D1%87" TargetMode="External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hyperlink" Target="https://ru.wikipedia.org/wiki/%D0%91%D0%B0%D1%88%D0%BA%D0%B8%D1%80%D1%81%D0%BA%D0%B0%D1%8F_%D1%85%D0%BE%D1%80%D0%B5%D0%BE%D0%B3%D1%80%D0%B0%D1%84%D0%B8%D1%8F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1993_%D0%B3%D0%BE%D0%B4" TargetMode="External"/><Relationship Id="rId13" Type="http://schemas.openxmlformats.org/officeDocument/2006/relationships/hyperlink" Target="https://ru.wikipedia.org/wiki/%D0%9F%D1%83%D1%88%D0%BA%D0%B8%D0%BD,_%D0%90%D0%BB%D0%B5%D0%BA%D1%81%D0%B0%D0%BD%D0%B4%D1%80_%D0%98%D0%B2%D0%B0%D0%BD%D0%BE%D0%B2%D0%B8%D1%87" TargetMode="External"/><Relationship Id="rId3" Type="http://schemas.openxmlformats.org/officeDocument/2006/relationships/image" Target="../media/image50.jpeg"/><Relationship Id="rId7" Type="http://schemas.openxmlformats.org/officeDocument/2006/relationships/hyperlink" Target="https://ru.wikipedia.org/wiki/6_%D1%8F%D0%BD%D0%B2%D0%B0%D1%80%D1%8F" TargetMode="External"/><Relationship Id="rId12" Type="http://schemas.openxmlformats.org/officeDocument/2006/relationships/hyperlink" Target="https://ru.wikipedia.org/wiki/%D0%90%D0%BA%D0%B0%D0%B4%D0%B5%D0%BC%D0%B8%D1%8F_%D1%80%D1%83%D1%81%D1%81%D0%BA%D0%BE%D0%B3%D0%BE_%D0%B1%D0%B0%D0%BB%D0%B5%D1%82%D0%B0_%D0%B8%D0%BC%D0%B5%D0%BD%D0%B8_%D0%90._%D0%AF._%D0%92%D0%B0%D0%B3%D0%B0%D0%BD%D0%BE%D0%B2%D0%BE%D0%B9" TargetMode="External"/><Relationship Id="rId17" Type="http://schemas.openxmlformats.org/officeDocument/2006/relationships/image" Target="../media/image53.jpeg"/><Relationship Id="rId2" Type="http://schemas.openxmlformats.org/officeDocument/2006/relationships/image" Target="../media/image21.jpe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1938_%D0%B3%D0%BE%D0%B4" TargetMode="External"/><Relationship Id="rId11" Type="http://schemas.openxmlformats.org/officeDocument/2006/relationships/hyperlink" Target="https://ru.wikipedia.org/wiki/1955_%D0%B3%D0%BE%D0%B4_%D0%B2_%D1%82%D0%B5%D0%B0%D1%82%D1%80%D0%B5" TargetMode="External"/><Relationship Id="rId5" Type="http://schemas.openxmlformats.org/officeDocument/2006/relationships/hyperlink" Target="https://ru.wikipedia.org/wiki/17_%D0%BC%D0%B0%D1%80%D1%82%D0%B0" TargetMode="External"/><Relationship Id="rId15" Type="http://schemas.openxmlformats.org/officeDocument/2006/relationships/hyperlink" Target="https://ru.wikipedia.org/wiki/%D0%9C%D0%B0%D1%80%D0%B8%D0%B8%D0%BD%D1%81%D0%BA%D0%B8%D0%B9_%D1%82%D0%B5%D0%B0%D1%82%D1%80" TargetMode="External"/><Relationship Id="rId10" Type="http://schemas.openxmlformats.org/officeDocument/2006/relationships/hyperlink" Target="https://ru.wikipedia.org/wiki/%D0%A3%D1%84%D0%B0" TargetMode="External"/><Relationship Id="rId4" Type="http://schemas.openxmlformats.org/officeDocument/2006/relationships/image" Target="../media/image51.jpeg"/><Relationship Id="rId9" Type="http://schemas.openxmlformats.org/officeDocument/2006/relationships/hyperlink" Target="https://ru.wikipedia.org/wiki/%D0%91%D0%B0%D1%88%D0%BA%D0%B8%D1%80%D1%81%D0%BA%D0%B0%D1%8F_%D0%90%D0%A1%D0%A1%D0%A0" TargetMode="External"/><Relationship Id="rId14" Type="http://schemas.openxmlformats.org/officeDocument/2006/relationships/hyperlink" Target="https://ru.wikipedia.org/wiki/1958_%D0%B3%D0%BE%D0%B4_%D0%B2_%D1%82%D0%B5%D0%B0%D1%82%D1%80%D0%B5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s://ru.wikipedia.org/wiki/1887" TargetMode="External"/><Relationship Id="rId7" Type="http://schemas.openxmlformats.org/officeDocument/2006/relationships/image" Target="../media/image5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hyperlink" Target="https://ru.wikipedia.org/wiki/1947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hyperlink" Target="https://ru.wikipedia.org/wiki/1925" TargetMode="External"/><Relationship Id="rId7" Type="http://schemas.openxmlformats.org/officeDocument/2006/relationships/image" Target="../media/image60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hyperlink" Target="https://ru.wikipedia.org/wiki/%D0%91%D0%B0%D1%88%D0%BA%D0%BE%D1%80%D1%82%D0%BE%D1%81%D1%82%D0%B0%D0%BD" TargetMode="External"/><Relationship Id="rId10" Type="http://schemas.openxmlformats.org/officeDocument/2006/relationships/image" Target="../media/image63.jpeg"/><Relationship Id="rId4" Type="http://schemas.openxmlformats.org/officeDocument/2006/relationships/hyperlink" Target="https://ru.wikipedia.org/wiki/1986" TargetMode="External"/><Relationship Id="rId9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F%D0%B5%D0%B2%D0%B8%D1%86%D0%B0" TargetMode="External"/><Relationship Id="rId13" Type="http://schemas.openxmlformats.org/officeDocument/2006/relationships/hyperlink" Target="https://ru.wikipedia.org/wiki/%D0%AF%D0%B3%D0%BE%D0%B4%D0%BD%D0%BE%D0%B5_(%D0%9C%D0%B0%D0%B3%D0%B0%D0%B4%D0%B0%D0%BD%D1%81%D0%BA%D0%B0%D1%8F_%D0%BE%D0%B1%D0%BB%D0%B0%D1%81%D1%82%D1%8C)" TargetMode="External"/><Relationship Id="rId18" Type="http://schemas.openxmlformats.org/officeDocument/2006/relationships/hyperlink" Target="https://ru.wikipedia.org/wiki/%D0%94%D0%94%D0%A2_(%D0%B3%D1%80%D1%83%D0%BF%D0%BF%D0%B0)" TargetMode="External"/><Relationship Id="rId3" Type="http://schemas.openxmlformats.org/officeDocument/2006/relationships/hyperlink" Target="https://ru.wikipedia.org/wiki/%D0%91%D0%B0%D1%88%D0%BA%D0%B8%D1%80%D1%81%D0%BA%D0%B8%D0%B9_%D1%8F%D0%B7%D1%8B%D0%BA" TargetMode="External"/><Relationship Id="rId21" Type="http://schemas.openxmlformats.org/officeDocument/2006/relationships/image" Target="../media/image71.jpeg"/><Relationship Id="rId7" Type="http://schemas.openxmlformats.org/officeDocument/2006/relationships/hyperlink" Target="https://ru.wikipedia.org/wiki/%D0%91%D0%B0%D1%88%D0%BA%D0%B8%D1%80%D1%81%D0%BA%D0%B0%D1%8F_%D0%90%D0%A1%D0%A1%D0%A0" TargetMode="External"/><Relationship Id="rId12" Type="http://schemas.openxmlformats.org/officeDocument/2006/relationships/hyperlink" Target="https://ru.wikipedia.org/wiki/1957_%D0%B3%D0%BE%D0%B4" TargetMode="External"/><Relationship Id="rId17" Type="http://schemas.openxmlformats.org/officeDocument/2006/relationships/hyperlink" Target="https://ru.wikipedia.org/wiki/%D0%A0%D0%BE%D1%81%D1%81%D0%B8%D1%8F" TargetMode="External"/><Relationship Id="rId2" Type="http://schemas.openxmlformats.org/officeDocument/2006/relationships/image" Target="../media/image70.jpeg"/><Relationship Id="rId16" Type="http://schemas.openxmlformats.org/officeDocument/2006/relationships/hyperlink" Target="https://ru.wikipedia.org/wiki/%D0%A1%D0%A1%D0%A1%D0%A0" TargetMode="External"/><Relationship Id="rId20" Type="http://schemas.openxmlformats.org/officeDocument/2006/relationships/hyperlink" Target="https://ru.wikipedia.org/wiki/200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3%D1%84%D0%B0" TargetMode="External"/><Relationship Id="rId11" Type="http://schemas.openxmlformats.org/officeDocument/2006/relationships/hyperlink" Target="https://ru.wikipedia.org/wiki/16_%D0%BC%D0%B0%D1%8F" TargetMode="External"/><Relationship Id="rId5" Type="http://schemas.openxmlformats.org/officeDocument/2006/relationships/hyperlink" Target="https://ru.wikipedia.org/wiki/1976_%D0%B3%D0%BE%D0%B4" TargetMode="External"/><Relationship Id="rId15" Type="http://schemas.openxmlformats.org/officeDocument/2006/relationships/hyperlink" Target="https://ru.wikipedia.org/wiki/%D0%A0%D0%A1%D0%A4%D0%A1%D0%A0" TargetMode="External"/><Relationship Id="rId10" Type="http://schemas.openxmlformats.org/officeDocument/2006/relationships/hyperlink" Target="https://ru.wikipedia.org/wiki/%D0%9A%D0%BE%D0%BC%D0%BF%D0%BE%D0%B7%D0%B8%D1%82%D0%BE%D1%80" TargetMode="External"/><Relationship Id="rId19" Type="http://schemas.openxmlformats.org/officeDocument/2006/relationships/hyperlink" Target="https://ru.wikipedia.org/wiki/%D0%9D%D0%B0%D1%80%D0%BE%D0%B4%D0%BD%D1%8B%D0%B9_%D0%B0%D1%80%D1%82%D0%B8%D1%81%D1%82_%D0%A0%D0%B5%D1%81%D0%BF%D1%83%D0%B1%D0%BB%D0%B8%D0%BA%D0%B8_%D0%91%D0%B0%D1%88%D0%BA%D0%BE%D1%80%D1%82%D0%BE%D1%81%D1%82%D0%B0%D0%BD" TargetMode="External"/><Relationship Id="rId4" Type="http://schemas.openxmlformats.org/officeDocument/2006/relationships/hyperlink" Target="https://ru.wikipedia.org/wiki/26_%D0%B0%D0%B2%D0%B3%D1%83%D1%81%D1%82%D0%B0" TargetMode="External"/><Relationship Id="rId9" Type="http://schemas.openxmlformats.org/officeDocument/2006/relationships/hyperlink" Target="https://ru.wikipedia.org/wiki/%D0%9C%D1%83%D0%B7%D1%8B%D0%BA%D0%B0%D0%BD%D1%82" TargetMode="External"/><Relationship Id="rId14" Type="http://schemas.openxmlformats.org/officeDocument/2006/relationships/hyperlink" Target="https://ru.wikipedia.org/wiki/%D0%9C%D0%B0%D0%B3%D0%B0%D0%B4%D0%B0%D0%BD%D1%81%D0%BA%D0%B0%D1%8F_%D0%BE%D0%B1%D0%BB%D0%B0%D1%81%D1%82%D1%8C" TargetMode="External"/><Relationship Id="rId22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УралБатыр\8_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08" y="-49436"/>
            <a:ext cx="9242407" cy="690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3113" y="3212976"/>
            <a:ext cx="86409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chemeClr val="bg1"/>
                </a:solidFill>
              </a:rPr>
              <a:t>Башкортостан – </a:t>
            </a:r>
          </a:p>
          <a:p>
            <a:pPr algn="ctr"/>
            <a:r>
              <a:rPr lang="ru-RU" sz="6600" dirty="0" smtClean="0">
                <a:solidFill>
                  <a:schemeClr val="bg1"/>
                </a:solidFill>
              </a:rPr>
              <a:t>мой край родной</a:t>
            </a:r>
            <a:r>
              <a:rPr lang="ru-RU" sz="6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52905" y="-49436"/>
            <a:ext cx="62174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МАОУ </a:t>
            </a:r>
            <a:r>
              <a:rPr lang="ru-RU" sz="1400" dirty="0" smtClean="0"/>
              <a:t>«СОШ№5» городского округа г. Стерлитамак  Республики Башкортостан.</a:t>
            </a:r>
          </a:p>
          <a:p>
            <a:r>
              <a:rPr lang="ru-RU" sz="1400" dirty="0" smtClean="0"/>
              <a:t>Учителя:  </a:t>
            </a:r>
            <a:r>
              <a:rPr lang="ru-RU" sz="1400" dirty="0" err="1" smtClean="0"/>
              <a:t>Кутлушина</a:t>
            </a:r>
            <a:r>
              <a:rPr lang="ru-RU" sz="1400" dirty="0" smtClean="0"/>
              <a:t> Л.К., </a:t>
            </a:r>
            <a:r>
              <a:rPr lang="ru-RU" sz="1400" dirty="0" err="1" smtClean="0"/>
              <a:t>Акчулпанова</a:t>
            </a:r>
            <a:r>
              <a:rPr lang="ru-RU" sz="1400" dirty="0" smtClean="0"/>
              <a:t> А.Х.</a:t>
            </a:r>
          </a:p>
          <a:p>
            <a:r>
              <a:rPr lang="ru-RU" dirty="0"/>
              <a:t>Презентация к сценарию посвященный дню республики.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4" name="Курай Роберт Юлдашев Хан кызы - Длиннокосая красавиц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65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4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sfera.fmwww.sfera.fm/content/62f11f3e2694940fbc88c19755935b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5850850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Башкортостан – республика </a:t>
            </a:r>
            <a:r>
              <a:rPr lang="ru-RU" sz="3200" dirty="0" smtClean="0">
                <a:solidFill>
                  <a:schemeClr val="bg1"/>
                </a:solidFill>
              </a:rPr>
              <a:t> целебного </a:t>
            </a:r>
            <a:r>
              <a:rPr lang="ru-RU" sz="3200" dirty="0">
                <a:solidFill>
                  <a:schemeClr val="bg1"/>
                </a:solidFill>
              </a:rPr>
              <a:t>кумыса.</a:t>
            </a:r>
          </a:p>
        </p:txBody>
      </p:sp>
    </p:spTree>
    <p:extLst>
      <p:ext uri="{BB962C8B-B14F-4D97-AF65-F5344CB8AC3E}">
        <p14:creationId xmlns:p14="http://schemas.microsoft.com/office/powerpoint/2010/main" val="159188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agrotnk.kz.opt-images.1c-bitrix-cdn.ru/upload/iblock/c03/urozhayzerna.jpg?14405002791067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2" y="7450"/>
            <a:ext cx="92226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-15963"/>
            <a:ext cx="60448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Край наш чудесен, нельзя не дивиться;</a:t>
            </a:r>
          </a:p>
          <a:p>
            <a:r>
              <a:rPr lang="ru-RU" sz="2000" dirty="0"/>
              <a:t>Буйно в полях колосится пшеница…</a:t>
            </a:r>
          </a:p>
          <a:p>
            <a:r>
              <a:rPr lang="ru-RU" sz="2000" dirty="0"/>
              <a:t>Нашей земли не отыщешь чудесней,</a:t>
            </a:r>
          </a:p>
          <a:p>
            <a:r>
              <a:rPr lang="ru-RU" sz="2000" dirty="0"/>
              <a:t>Каждая травка достойна тут песни;</a:t>
            </a:r>
          </a:p>
          <a:p>
            <a:r>
              <a:rPr lang="ru-RU" sz="2000" dirty="0"/>
              <a:t>Тонут в нарядных цветах луговины,</a:t>
            </a:r>
          </a:p>
          <a:p>
            <a:r>
              <a:rPr lang="ru-RU" sz="2000" dirty="0"/>
              <a:t>Дышат привольем холмы и равнины…</a:t>
            </a:r>
          </a:p>
          <a:p>
            <a:r>
              <a:rPr lang="ru-RU" sz="2000" dirty="0" smtClean="0"/>
              <a:t>                                                       М</a:t>
            </a:r>
            <a:r>
              <a:rPr lang="ru-RU" sz="2000" dirty="0"/>
              <a:t>. </a:t>
            </a:r>
            <a:r>
              <a:rPr lang="ru-RU" sz="2000" dirty="0" smtClean="0"/>
              <a:t>Гали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8962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УралБатыр\agide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22108"/>
            <a:ext cx="4932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Урал. Он лег в мою строку.</a:t>
            </a:r>
            <a:br>
              <a:rPr lang="ru-RU" sz="2000" dirty="0"/>
            </a:br>
            <a:r>
              <a:rPr lang="ru-RU" sz="2000" dirty="0"/>
              <a:t>Во всю длину, размашисто и строго.</a:t>
            </a:r>
            <a:br>
              <a:rPr lang="ru-RU" sz="2000" dirty="0"/>
            </a:br>
            <a:r>
              <a:rPr lang="ru-RU" sz="2000" dirty="0"/>
              <a:t>Он Азиатскому материку</a:t>
            </a:r>
            <a:br>
              <a:rPr lang="ru-RU" sz="2000" dirty="0"/>
            </a:br>
            <a:r>
              <a:rPr lang="ru-RU" sz="2000" dirty="0"/>
              <a:t>Пришелся каменным порогом.</a:t>
            </a:r>
            <a:br>
              <a:rPr lang="ru-RU" sz="2000" dirty="0"/>
            </a:br>
            <a:r>
              <a:rPr lang="ru-RU" sz="2000" dirty="0"/>
              <a:t>Ему известен Мамонта </a:t>
            </a:r>
            <a:r>
              <a:rPr lang="ru-RU" sz="2000" dirty="0" smtClean="0"/>
              <a:t>скелет.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                            Степан Щипачев</a:t>
            </a:r>
            <a:r>
              <a:rPr lang="ru-RU" sz="2000" dirty="0"/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57034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УралБатыр\63446764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2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600" y="10501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грунтах промерзлых. Ливнями, ветрами</a:t>
            </a:r>
            <a:br>
              <a:rPr lang="ru-RU" dirty="0"/>
            </a:br>
            <a:r>
              <a:rPr lang="ru-RU" dirty="0"/>
              <a:t>Его точили миллионы лет,</a:t>
            </a:r>
            <a:br>
              <a:rPr lang="ru-RU" dirty="0"/>
            </a:br>
            <a:r>
              <a:rPr lang="ru-RU" dirty="0"/>
              <a:t>Чтобы строкою засверкали грани.</a:t>
            </a:r>
            <a:br>
              <a:rPr lang="ru-RU" dirty="0"/>
            </a:br>
            <a:r>
              <a:rPr lang="ru-RU" dirty="0"/>
              <a:t>Он весь пропах лесами и цветами</a:t>
            </a:r>
            <a:br>
              <a:rPr lang="ru-RU" dirty="0"/>
            </a:br>
            <a:r>
              <a:rPr lang="ru-RU" dirty="0"/>
              <a:t>И горьковатым </a:t>
            </a:r>
            <a:r>
              <a:rPr lang="ru-RU" dirty="0" smtClean="0"/>
              <a:t> дымом заводским</a:t>
            </a:r>
            <a:r>
              <a:rPr lang="ru-RU" dirty="0"/>
              <a:t>.                               </a:t>
            </a:r>
            <a:r>
              <a:rPr lang="ru-RU" dirty="0" smtClean="0"/>
              <a:t>  </a:t>
            </a:r>
          </a:p>
          <a:p>
            <a:r>
              <a:rPr lang="ru-RU" dirty="0" smtClean="0"/>
              <a:t>                                  Степан Щипачев</a:t>
            </a:r>
          </a:p>
          <a:p>
            <a:r>
              <a:rPr lang="ru-RU" dirty="0"/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62785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УралБатыр\5399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666"/>
            <a:ext cx="9172600" cy="684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63" y="1566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Башкирия,</a:t>
            </a:r>
            <a:br>
              <a:rPr lang="ru-RU" sz="2000" dirty="0"/>
            </a:br>
            <a:r>
              <a:rPr lang="ru-RU" sz="2000" dirty="0"/>
              <a:t>Моя земля и небо,</a:t>
            </a:r>
            <a:br>
              <a:rPr lang="ru-RU" sz="2000" dirty="0"/>
            </a:br>
            <a:r>
              <a:rPr lang="ru-RU" sz="2000" dirty="0"/>
              <a:t>Моя любовь,</a:t>
            </a:r>
            <a:br>
              <a:rPr lang="ru-RU" sz="2000" dirty="0"/>
            </a:br>
            <a:r>
              <a:rPr lang="ru-RU" sz="2000" dirty="0"/>
              <a:t>Мой соловьиный край!…</a:t>
            </a:r>
            <a:br>
              <a:rPr lang="ru-RU" sz="2000" dirty="0"/>
            </a:br>
            <a:r>
              <a:rPr lang="ru-RU" sz="2000" dirty="0"/>
              <a:t>Мне жаль того,</a:t>
            </a:r>
            <a:br>
              <a:rPr lang="ru-RU" sz="2000" dirty="0"/>
            </a:br>
            <a:r>
              <a:rPr lang="ru-RU" sz="2000" dirty="0"/>
              <a:t>Кто здесь не разу не был,</a:t>
            </a:r>
            <a:br>
              <a:rPr lang="ru-RU" sz="2000" dirty="0"/>
            </a:br>
            <a:r>
              <a:rPr lang="ru-RU" sz="2000" dirty="0"/>
              <a:t>Мне жаль того,</a:t>
            </a:r>
            <a:br>
              <a:rPr lang="ru-RU" sz="2000" dirty="0"/>
            </a:br>
            <a:r>
              <a:rPr lang="ru-RU" sz="2000" dirty="0"/>
              <a:t>Кому не пел </a:t>
            </a:r>
            <a:r>
              <a:rPr lang="ru-RU" sz="2000" dirty="0" err="1"/>
              <a:t>курай</a:t>
            </a:r>
            <a:r>
              <a:rPr lang="ru-RU" sz="2000" dirty="0"/>
              <a:t>…</a:t>
            </a:r>
            <a:br>
              <a:rPr lang="ru-RU" sz="2000" dirty="0"/>
            </a:br>
            <a:r>
              <a:rPr lang="ru-RU" sz="2000" dirty="0"/>
              <a:t> </a:t>
            </a:r>
            <a:r>
              <a:rPr lang="ru-RU" sz="2000" dirty="0" smtClean="0"/>
              <a:t>                            </a:t>
            </a:r>
            <a:r>
              <a:rPr lang="ru-RU" sz="2000" dirty="0" err="1" smtClean="0"/>
              <a:t>Г.Молодцов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476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3000">
        <p14:honeycomb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УралБатыр\23955778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6"/>
            <a:ext cx="4643073" cy="330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УралБатыр\61959435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73" y="3284984"/>
            <a:ext cx="4500927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УралБатыр\1494036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" y="3284984"/>
            <a:ext cx="4630136" cy="35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F:\УралБатыр\0_3504a_203cf361_XL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73" y="-2136"/>
            <a:ext cx="4500927" cy="330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8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komanda-k.ru/sites/default/files/agidel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6363"/>
            <a:ext cx="7344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Агидель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или река Белая –самая большая река Башкортостана. Начало своё она берёт в Уральских горах в Учалинском районе. Длина более 1420км.</a:t>
            </a:r>
          </a:p>
        </p:txBody>
      </p:sp>
    </p:spTree>
    <p:extLst>
      <p:ext uri="{BB962C8B-B14F-4D97-AF65-F5344CB8AC3E}">
        <p14:creationId xmlns:p14="http://schemas.microsoft.com/office/powerpoint/2010/main" val="292451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F:\УралБатыр\Ray-Sign-Inl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53" y="0"/>
            <a:ext cx="92296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http://clubklad.ru/upload/gallery/user/Dowtrak/kladoiskatel-24130-2012-04-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3" y="2509860"/>
            <a:ext cx="2369329" cy="189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mal-kar.ru.images.1c-bitrix-cdn.ru/upload/medialibrary/099/.jpg?1396512210719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73" y="11071"/>
            <a:ext cx="2520281" cy="219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Лилия\Desktop\1_480_auto_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37" y="47730"/>
            <a:ext cx="2264863" cy="216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http://medsestrarb.ru/user/images/hospital/krasnous000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728" y="4482622"/>
            <a:ext cx="2480961" cy="20904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199" y="69916"/>
            <a:ext cx="2160240" cy="203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F:\УралБатыр\med_400px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813" y="2356261"/>
            <a:ext cx="2374187" cy="190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99" y="4667288"/>
            <a:ext cx="2537109" cy="209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3928" y="40050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53056" y="2207190"/>
            <a:ext cx="293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памятник Салавату </a:t>
            </a:r>
            <a:r>
              <a:rPr lang="ru-RU" dirty="0" err="1" smtClean="0"/>
              <a:t>Юлаеву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427183" y="202252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курай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-61453" y="6359215"/>
            <a:ext cx="211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эпос "Урал-батыр"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297956"/>
            <a:ext cx="245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пещера </a:t>
            </a:r>
            <a:r>
              <a:rPr lang="ru-RU" dirty="0" err="1"/>
              <a:t>Шульган-таш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095691" y="4172521"/>
            <a:ext cx="196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башкирский мед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2112" y="2171595"/>
            <a:ext cx="164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гора </a:t>
            </a:r>
            <a:r>
              <a:rPr lang="ru-RU" dirty="0" err="1"/>
              <a:t>Янган</a:t>
            </a:r>
            <a:r>
              <a:rPr lang="ru-RU" dirty="0"/>
              <a:t>-тау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27984" y="6488668"/>
            <a:ext cx="474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Красноусольские</a:t>
            </a:r>
            <a:r>
              <a:rPr lang="ru-RU" dirty="0" smtClean="0"/>
              <a:t> </a:t>
            </a:r>
            <a:r>
              <a:rPr lang="ru-RU" dirty="0"/>
              <a:t>минеральные источники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50160" y="2591888"/>
            <a:ext cx="43572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AnastasiaScript" panose="02000505070000020002" pitchFamily="2" charset="0"/>
              </a:rPr>
              <a:t>Семь чудес </a:t>
            </a:r>
            <a:endParaRPr lang="ru-RU" sz="5400" b="1" dirty="0" smtClean="0">
              <a:solidFill>
                <a:schemeClr val="bg1"/>
              </a:solidFill>
              <a:latin typeface="AnastasiaScript" panose="02000505070000020002" pitchFamily="2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nastasiaScript" panose="02000505070000020002" pitchFamily="2" charset="0"/>
              </a:rPr>
              <a:t>Башкортостана</a:t>
            </a:r>
            <a:endParaRPr lang="ru-RU" sz="5400" b="1" dirty="0">
              <a:solidFill>
                <a:schemeClr val="bg1"/>
              </a:solidFill>
              <a:latin typeface="AnastasiaScript" panose="0200050507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76991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logif.ru/priroda/priro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" y="522443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Красивая земля моя 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Родные, милые края. 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Там соловьи поют в лесах,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Кукушек слышу </a:t>
            </a:r>
            <a:r>
              <a:rPr lang="ru-RU" sz="2000" b="1" dirty="0" smtClean="0">
                <a:solidFill>
                  <a:schemeClr val="bg1"/>
                </a:solidFill>
              </a:rPr>
              <a:t>голоса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                             Р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smtClean="0">
                <a:solidFill>
                  <a:schemeClr val="bg1"/>
                </a:solidFill>
              </a:rPr>
              <a:t>Валеева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81525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F:\УралБатыр\Ray-Sign-Inl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70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img1.liveinternet.ru/images/attach/c/7/94/563/94563595_large_oblozhka_0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2" y="4022727"/>
            <a:ext cx="4409107" cy="28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i.mirdetstva5.ru/u/f1/2a00eef22c11e38f6ae4c9c45aa83f/-/1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80" y="-8987"/>
            <a:ext cx="3635896" cy="252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g0.liveinternet.ru/images/attach/c/7/94/563/94563570_large_img0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2" y="-23675"/>
            <a:ext cx="3566023" cy="25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2" name="Picture 14" descr="http://raskraski.link/uploads/3/6/7/3675-raskraska-Tsiga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704" y="4022727"/>
            <a:ext cx="4032448" cy="28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0" name="Picture 12" descr="http://img1.liveinternet.ru/images/attach/c/9/107/851/107851573_94563567_img01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296" y="4022727"/>
            <a:ext cx="3593132" cy="28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http://akkompaniator.com/wp-content/uploads/2014/02/Russkiy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16" y="-11523"/>
            <a:ext cx="1794663" cy="256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://img1.liveinternet.ru/images/foto/c/1/apps/4/944/4944077_img01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" y="106"/>
            <a:ext cx="1786947" cy="25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http://www.sb-znatok.ru/images/sb-znatok/map_card/a4_narod/kost2/kost2_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098" y="4022726"/>
            <a:ext cx="2068578" cy="28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http://akkompaniator.com/wp-content/uploads/2014/02/Ukraintsy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828" y="3999988"/>
            <a:ext cx="1996072" cy="285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http://akkompaniator.com/wp-content/uploads/2014/02/Belorusy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814" y="-23675"/>
            <a:ext cx="1786615" cy="255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2856" y="2828836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a-RU" dirty="0" smtClean="0"/>
              <a:t>  </a:t>
            </a:r>
            <a:r>
              <a:rPr lang="ba-RU" sz="2000" b="1" dirty="0">
                <a:solidFill>
                  <a:schemeClr val="bg1"/>
                </a:solidFill>
              </a:rPr>
              <a:t>Наша республика является одной из самых многонациональных республик России.</a:t>
            </a:r>
            <a:r>
              <a:rPr lang="ru-RU" sz="2000" b="1" dirty="0">
                <a:solidFill>
                  <a:schemeClr val="bg1"/>
                </a:solidFill>
              </a:rPr>
              <a:t> Приблизительно </a:t>
            </a:r>
            <a:r>
              <a:rPr lang="ru-RU" sz="2000" b="1" dirty="0" smtClean="0">
                <a:solidFill>
                  <a:schemeClr val="bg1"/>
                </a:solidFill>
              </a:rPr>
              <a:t>160 </a:t>
            </a:r>
            <a:r>
              <a:rPr lang="ru-RU" sz="2000" b="1" dirty="0">
                <a:solidFill>
                  <a:schemeClr val="bg1"/>
                </a:solidFill>
              </a:rPr>
              <a:t>национальностей населяют республику. </a:t>
            </a:r>
          </a:p>
        </p:txBody>
      </p:sp>
    </p:spTree>
    <p:extLst>
      <p:ext uri="{BB962C8B-B14F-4D97-AF65-F5344CB8AC3E}">
        <p14:creationId xmlns:p14="http://schemas.microsoft.com/office/powerpoint/2010/main" val="5515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УралБатыр\0e20091dcb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645024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Цели:</a:t>
            </a:r>
            <a:endParaRPr lang="ru-RU" sz="2400" dirty="0">
              <a:solidFill>
                <a:schemeClr val="bg1"/>
              </a:solidFill>
            </a:endParaRPr>
          </a:p>
          <a:p>
            <a:pPr lvl="0"/>
            <a:r>
              <a:rPr lang="ru-RU" sz="2400" dirty="0" smtClean="0">
                <a:solidFill>
                  <a:schemeClr val="bg1"/>
                </a:solidFill>
              </a:rPr>
              <a:t>● воспитание </a:t>
            </a:r>
            <a:r>
              <a:rPr lang="ru-RU" sz="2400" dirty="0">
                <a:solidFill>
                  <a:schemeClr val="bg1"/>
                </a:solidFill>
              </a:rPr>
              <a:t>в детях любви к Родине, уважения к ее героям и чувства гордости за них</a:t>
            </a:r>
            <a:r>
              <a:rPr lang="ru-RU" sz="2400" dirty="0" smtClean="0">
                <a:solidFill>
                  <a:schemeClr val="bg1"/>
                </a:solidFill>
              </a:rPr>
              <a:t>;</a:t>
            </a:r>
            <a:endParaRPr lang="ru-RU" sz="2400" dirty="0">
              <a:solidFill>
                <a:schemeClr val="bg1"/>
              </a:solidFill>
            </a:endParaRPr>
          </a:p>
          <a:p>
            <a:pPr lvl="0"/>
            <a:r>
              <a:rPr lang="ru-RU" sz="2400" dirty="0" smtClean="0">
                <a:solidFill>
                  <a:schemeClr val="bg1"/>
                </a:solidFill>
              </a:rPr>
              <a:t>●воспитание </a:t>
            </a:r>
            <a:r>
              <a:rPr lang="ru-RU" sz="2400" dirty="0">
                <a:solidFill>
                  <a:schemeClr val="bg1"/>
                </a:solidFill>
              </a:rPr>
              <a:t>уважения к национально-культурным традициям народов Башкортостана;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● развитие </a:t>
            </a:r>
            <a:r>
              <a:rPr lang="ru-RU" sz="2400" dirty="0">
                <a:solidFill>
                  <a:schemeClr val="bg1"/>
                </a:solidFill>
              </a:rPr>
              <a:t>любознательности, познавательного интереса к истории, литературе и культуре башкирского народа.</a:t>
            </a:r>
          </a:p>
        </p:txBody>
      </p:sp>
    </p:spTree>
    <p:extLst>
      <p:ext uri="{BB962C8B-B14F-4D97-AF65-F5344CB8AC3E}">
        <p14:creationId xmlns:p14="http://schemas.microsoft.com/office/powerpoint/2010/main" val="1467061842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nvestments.academic.ru/pictures/investments/img1966642_Granitsa_Evropyi_i_A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04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84584" y="5733256"/>
            <a:ext cx="92285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a-RU" sz="2000" dirty="0" smtClean="0">
                <a:solidFill>
                  <a:schemeClr val="bg1"/>
                </a:solidFill>
              </a:rPr>
              <a:t> </a:t>
            </a:r>
            <a:r>
              <a:rPr lang="ba-RU" sz="2000" b="1" dirty="0"/>
              <a:t>Башкортостан расположен в центре России на стыке Европы и Азии, на Уральских горах и граничит с Оренбургской областью, Республикой Татарстан, Пермской, Свердловской, Челябинской областями.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748747720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tutfon.ru/wallpapers/image.raw?view=image&amp;type=orig&amp;id=15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9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681" y="16409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Не русский я, но россиянин. Ныне 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Я говорю, свободен и силён: 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Я рос, как дуб зелёный </a:t>
            </a:r>
            <a:r>
              <a:rPr lang="ru-RU" sz="2000" b="1" dirty="0" smtClean="0">
                <a:solidFill>
                  <a:schemeClr val="bg1"/>
                </a:solidFill>
              </a:rPr>
              <a:t>на вершине</a:t>
            </a:r>
            <a:r>
              <a:rPr lang="ru-RU" sz="2000" b="1" dirty="0">
                <a:solidFill>
                  <a:schemeClr val="bg1"/>
                </a:solidFill>
              </a:rPr>
              <a:t>, 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Водою рек российских напоен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                                         </a:t>
            </a:r>
            <a:r>
              <a:rPr lang="ru-RU" sz="2000" b="1" dirty="0">
                <a:solidFill>
                  <a:schemeClr val="bg1"/>
                </a:solidFill>
              </a:rPr>
              <a:t> </a:t>
            </a:r>
            <a:r>
              <a:rPr lang="ru-RU" sz="2000" b="1" dirty="0" err="1">
                <a:solidFill>
                  <a:schemeClr val="bg1"/>
                </a:solidFill>
              </a:rPr>
              <a:t>М.Карим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                                                                       </a:t>
            </a:r>
            <a:r>
              <a:rPr lang="ru-RU" sz="2000" b="1" dirty="0">
                <a:solidFill>
                  <a:schemeClr val="bg1"/>
                </a:solidFill>
              </a:rPr>
              <a:t/>
            </a:r>
            <a:br>
              <a:rPr lang="ru-RU" sz="2000" b="1" dirty="0">
                <a:solidFill>
                  <a:schemeClr val="bg1"/>
                </a:solidFill>
              </a:rPr>
            </a:b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5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a-RU" dirty="0" smtClean="0"/>
              <a:t>.</a:t>
            </a:r>
            <a:endParaRPr lang="ru-RU" dirty="0"/>
          </a:p>
        </p:txBody>
      </p:sp>
      <p:pic>
        <p:nvPicPr>
          <p:cNvPr id="3075" name="Picture 3" descr="F:\УралБатыр\981141_241015_96_ArtFile_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" y="3359258"/>
            <a:ext cx="4555743" cy="349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УралБатыр\My5icC5ibG9nc3BvdC5jb20vLU1ad2hVdldDYmZVL1VBMkkyN01DaDJJL0FBQUFBQUFBVExjL3RZQ3FCd2V2akt3L3MxNjAwL191Ym9ya2FfemVybm92eWtoX2ZvdG9fMDAxLmpwZz9fX2lkPTE5OT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035"/>
            <a:ext cx="4572001" cy="341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УралБатыр\03-tabun-loshadey-prielbrusj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359258"/>
            <a:ext cx="4572000" cy="353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:\УралБатыр\osen-osennie-oboi-pole-poly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" y="-1"/>
            <a:ext cx="4555743" cy="335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1513" y="8035"/>
            <a:ext cx="36369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Я люблю твои поля,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Хлебный мой Башкортостан,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Здесь медовая земля,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Жемчуг мой Башкортостан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                  Рустам Гафуров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4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F:\УралБатыр\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3" y="0"/>
            <a:ext cx="9169473" cy="684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4" name="Picture 7" descr="http://cs607224.vk.me/v607224113/5477/Fr8wJs6G-j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456" y="134762"/>
            <a:ext cx="4464496" cy="30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F:\УралБатыр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" y="3573016"/>
            <a:ext cx="4240088" cy="327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УралБатыр\image0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" y="134762"/>
            <a:ext cx="4240088" cy="300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27984" y="3182708"/>
            <a:ext cx="457887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Государственный академический ансамбль народного танца им. </a:t>
            </a:r>
            <a:r>
              <a:rPr lang="ru-RU" sz="2000" b="1" dirty="0" err="1"/>
              <a:t>Файзи</a:t>
            </a:r>
            <a:r>
              <a:rPr lang="ru-RU" sz="2000" b="1" dirty="0"/>
              <a:t> </a:t>
            </a:r>
            <a:r>
              <a:rPr lang="ru-RU" sz="2000" b="1" dirty="0" err="1"/>
              <a:t>Гаскарова</a:t>
            </a:r>
            <a:r>
              <a:rPr lang="ru-RU" dirty="0"/>
              <a:t> (ГААНТ им. </a:t>
            </a:r>
            <a:r>
              <a:rPr lang="ru-RU" dirty="0">
                <a:hlinkClick r:id="rId6" tooltip="Гаскаров, Файзи Адгамович"/>
              </a:rPr>
              <a:t>Ф. </a:t>
            </a:r>
            <a:r>
              <a:rPr lang="ru-RU" dirty="0" err="1">
                <a:hlinkClick r:id="rId6" tooltip="Гаскаров, Файзи Адгамович"/>
              </a:rPr>
              <a:t>Гаскарова</a:t>
            </a:r>
            <a:r>
              <a:rPr lang="ru-RU" dirty="0"/>
              <a:t>) — профессиональный ансамбль народного танца </a:t>
            </a:r>
            <a:r>
              <a:rPr lang="ru-RU" dirty="0" smtClean="0">
                <a:hlinkClick r:id="rId7" tooltip="Башкортостан"/>
              </a:rPr>
              <a:t>Республики Башкортостан</a:t>
            </a:r>
            <a:r>
              <a:rPr lang="ru-RU" dirty="0"/>
              <a:t>.</a:t>
            </a:r>
          </a:p>
          <a:p>
            <a:r>
              <a:rPr lang="ru-RU" dirty="0"/>
              <a:t>Единственный коллектив, награждённый </a:t>
            </a:r>
            <a:r>
              <a:rPr lang="ru-RU" dirty="0">
                <a:hlinkClick r:id="rId8" tooltip="Государственная премия Республики Башкортостан имени Салавата Юлаева за лучшие произведения литературы, искусства и архитектуры"/>
              </a:rPr>
              <a:t>премией имени Салавата </a:t>
            </a:r>
            <a:r>
              <a:rPr lang="ru-RU" dirty="0" err="1">
                <a:hlinkClick r:id="rId8" tooltip="Государственная премия Республики Башкортостан имени Салавата Юлаева за лучшие произведения литературы, искусства и архитектуры"/>
              </a:rPr>
              <a:t>Юлаева</a:t>
            </a:r>
            <a:r>
              <a:rPr lang="ru-RU" dirty="0"/>
              <a:t> — «за большой вклад в развитие и </a:t>
            </a:r>
            <a:r>
              <a:rPr lang="ru-RU" dirty="0" err="1"/>
              <a:t>пропаганду</a:t>
            </a:r>
            <a:r>
              <a:rPr lang="ru-RU" dirty="0" err="1">
                <a:hlinkClick r:id="rId9" tooltip="Башкирская хореография"/>
              </a:rPr>
              <a:t>башкирского</a:t>
            </a:r>
            <a:r>
              <a:rPr lang="ru-RU" dirty="0">
                <a:hlinkClick r:id="rId9" tooltip="Башкирская хореография"/>
              </a:rPr>
              <a:t> профессионального хореографического искусства</a:t>
            </a:r>
            <a:r>
              <a:rPr lang="ru-RU" dirty="0"/>
              <a:t> и высокое исполнительское мастерство».</a:t>
            </a:r>
          </a:p>
        </p:txBody>
      </p:sp>
    </p:spTree>
    <p:extLst>
      <p:ext uri="{BB962C8B-B14F-4D97-AF65-F5344CB8AC3E}">
        <p14:creationId xmlns:p14="http://schemas.microsoft.com/office/powerpoint/2010/main" val="46813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F:\УралБатыр\Ray-Sign-Inl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1180"/>
            <a:ext cx="9239580" cy="700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http://cdn.eksmo.ru/v2/AST000000000149765/COVER/cover1__h1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" y="-9485"/>
            <a:ext cx="2736304" cy="368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http://i839.photobucket.com/albums/zz311/giselle74_photo/dance/nureyev/FNinRomeoJuli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415" y="-9485"/>
            <a:ext cx="27320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86278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altLang="ru-RU" sz="2400" b="1" dirty="0"/>
              <a:t>Рудо́льф Хаме́тович Нуре́ев</a:t>
            </a:r>
            <a:endParaRPr lang="be-BY" altLang="ru-RU" sz="2400" b="1" dirty="0"/>
          </a:p>
          <a:p>
            <a:r>
              <a:rPr lang="ru-RU" altLang="ru-RU" dirty="0">
                <a:hlinkClick r:id="rId5" tooltip="17 марта"/>
              </a:rPr>
              <a:t>17 марта</a:t>
            </a:r>
            <a:r>
              <a:rPr lang="ru-RU" altLang="ru-RU" dirty="0"/>
              <a:t> </a:t>
            </a:r>
            <a:r>
              <a:rPr lang="ru-RU" altLang="ru-RU" dirty="0">
                <a:hlinkClick r:id="rId6" tooltip="1938 год"/>
              </a:rPr>
              <a:t>1938</a:t>
            </a:r>
            <a:r>
              <a:rPr lang="ru-RU" altLang="ru-RU" dirty="0"/>
              <a:t> — </a:t>
            </a:r>
            <a:r>
              <a:rPr lang="ru-RU" altLang="ru-RU" dirty="0">
                <a:hlinkClick r:id="rId7" tooltip="6 января"/>
              </a:rPr>
              <a:t>6 января</a:t>
            </a:r>
            <a:r>
              <a:rPr lang="ru-RU" altLang="ru-RU" dirty="0"/>
              <a:t> </a:t>
            </a:r>
            <a:r>
              <a:rPr lang="ru-RU" altLang="ru-RU" u="sng" dirty="0">
                <a:hlinkClick r:id="rId8" tooltip="1993 год"/>
              </a:rPr>
              <a:t>1993</a:t>
            </a:r>
            <a:endParaRPr lang="ru-RU" alt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4509120"/>
            <a:ext cx="6497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В 1941 году Рудольф с матерью оказались в эвакуации в 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  <a:hlinkClick r:id="rId9" tooltip="Башкирская АССР"/>
              </a:rPr>
              <a:t>Башкирской АССР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. Начал танцевать в детском фольклорном ансамбле в 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  <a:hlinkClick r:id="rId10" tooltip="Уфа"/>
              </a:rPr>
              <a:t>Уфе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, а в 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  <a:hlinkClick r:id="rId11" tooltip="1955 год в театре"/>
              </a:rPr>
              <a:t>1955 году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 поступил в 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  <a:hlinkClick r:id="rId12" tooltip="Академия русского балета имени А. Я. Вагановой"/>
              </a:rPr>
              <a:t>Ленинградское хореографическое училище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, учился в классе 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  <a:hlinkClick r:id="rId13" tooltip="Пушкин, Александр Иванович"/>
              </a:rPr>
              <a:t>Александра Пушкина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. После его окончания в 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  <a:hlinkClick r:id="rId14" tooltip="1958 год в театре"/>
              </a:rPr>
              <a:t>1958 году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 Нуреев стал солистом балета театра имени С. М. Кирова (в настоящее время — 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  <a:hlinkClick r:id="rId15" tooltip="Мариинский театр"/>
              </a:rPr>
              <a:t>Мариинский театр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8" name="Picture 18" descr="http://i839.photobucket.com/albums/zz311/giselle74_photo/dance/nureyev/layout/379b98b4220af1f36ecc2332510f2232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52736"/>
            <a:ext cx="24876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https://s-media-cache-ak0.pinimg.com/736x/58/9d/98/589d9887e50799abf9665298dbee9695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09" y="3791067"/>
            <a:ext cx="2448272" cy="30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6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F:\УралБатыр\heavens-rays-normal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611" y="3645023"/>
            <a:ext cx="338827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Девлеткильдеев </a:t>
            </a:r>
            <a:r>
              <a:rPr lang="ru-RU" sz="2000" b="1" dirty="0" err="1"/>
              <a:t>Касим</a:t>
            </a:r>
            <a:r>
              <a:rPr lang="ru-RU" sz="2000" b="1" dirty="0"/>
              <a:t> </a:t>
            </a:r>
            <a:r>
              <a:rPr lang="ru-RU" sz="2000" b="1" dirty="0" err="1"/>
              <a:t>Салиаскарович</a:t>
            </a:r>
            <a:r>
              <a:rPr lang="ru-RU" dirty="0"/>
              <a:t> (</a:t>
            </a:r>
            <a:r>
              <a:rPr lang="ru-RU" dirty="0">
                <a:hlinkClick r:id="rId3" tooltip="1887"/>
              </a:rPr>
              <a:t>1887</a:t>
            </a:r>
            <a:r>
              <a:rPr lang="ru-RU" dirty="0"/>
              <a:t>—</a:t>
            </a:r>
            <a:r>
              <a:rPr lang="ru-RU" dirty="0">
                <a:hlinkClick r:id="rId4" tooltip="1947"/>
              </a:rPr>
              <a:t>1947</a:t>
            </a:r>
            <a:r>
              <a:rPr lang="ru-RU" dirty="0"/>
              <a:t>) — башкирский, советский живописец, член Союза Художников СССР, основоположник изобразительного искусства в Башкортостане, считается первым башкирским </a:t>
            </a:r>
            <a:r>
              <a:rPr lang="ru-RU" dirty="0" smtClean="0"/>
              <a:t>художником.</a:t>
            </a:r>
            <a:endParaRPr lang="ru-RU" dirty="0"/>
          </a:p>
        </p:txBody>
      </p:sp>
      <p:pic>
        <p:nvPicPr>
          <p:cNvPr id="6147" name="Picture 3" descr="F:\УралБатыр\devlet-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39" y="146332"/>
            <a:ext cx="4116785" cy="35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УралБатыр\mUxYy00Yj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695" y="4006134"/>
            <a:ext cx="5194755" cy="277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ftpmirror.your.org/pub/wikimedia/images/wikipedia/ru/2/22/Devletkildee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6332"/>
            <a:ext cx="2178496" cy="318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198" y="146332"/>
            <a:ext cx="2262211" cy="352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74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УралБатыр\heavens-rays-normal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4809" y="3709516"/>
            <a:ext cx="321267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Рашит</a:t>
            </a:r>
            <a:r>
              <a:rPr lang="ru-RU" sz="2000" b="1" dirty="0"/>
              <a:t> </a:t>
            </a:r>
            <a:r>
              <a:rPr lang="ru-RU" sz="2000" b="1" dirty="0" err="1"/>
              <a:t>Мухаметбареевич</a:t>
            </a:r>
            <a:r>
              <a:rPr lang="ru-RU" sz="2000" b="1" dirty="0"/>
              <a:t> </a:t>
            </a:r>
            <a:r>
              <a:rPr lang="ru-RU" sz="2000" b="1" dirty="0" err="1"/>
              <a:t>Нурмухаметов</a:t>
            </a:r>
            <a:r>
              <a:rPr lang="ru-RU" dirty="0"/>
              <a:t> (</a:t>
            </a:r>
            <a:r>
              <a:rPr lang="ru-RU" dirty="0">
                <a:hlinkClick r:id="rId3" tooltip="1925"/>
              </a:rPr>
              <a:t>1925</a:t>
            </a:r>
            <a:r>
              <a:rPr lang="ru-RU" dirty="0"/>
              <a:t>—</a:t>
            </a:r>
            <a:r>
              <a:rPr lang="ru-RU" dirty="0">
                <a:hlinkClick r:id="rId4" tooltip="1986"/>
              </a:rPr>
              <a:t>1986</a:t>
            </a:r>
            <a:r>
              <a:rPr lang="ru-RU" dirty="0"/>
              <a:t>) — заслуженный художник Республики </a:t>
            </a:r>
            <a:r>
              <a:rPr lang="ru-RU" dirty="0">
                <a:hlinkClick r:id="rId5" tooltip="Башкортостан"/>
              </a:rPr>
              <a:t>Башкортостан</a:t>
            </a:r>
            <a:r>
              <a:rPr lang="ru-RU" dirty="0"/>
              <a:t>, Народный художник РСФСР, лауреат Государственной премии БАССР им. Салавата </a:t>
            </a:r>
            <a:r>
              <a:rPr lang="ru-RU" dirty="0" err="1"/>
              <a:t>Юлаева</a:t>
            </a:r>
            <a:r>
              <a:rPr lang="ru-RU" dirty="0"/>
              <a:t>.</a:t>
            </a:r>
          </a:p>
        </p:txBody>
      </p:sp>
      <p:pic>
        <p:nvPicPr>
          <p:cNvPr id="5122" name="Picture 2" descr="F:\УралБатыр\042-nurmuhametov-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179" y="13882"/>
            <a:ext cx="6160094" cy="424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millattashlar.ru/images/thumb/3/3f/%D0%9D%D1%83%D1%80%D0%BC%D1%83%D1%85%D0%B0%D0%BC%D0%B5%D1%82%D0%BE%D0%B2_%D0%A0%D0%B0%D1%88%D0%B8%D0%B4_%D0%9C%D1%83%D1%85%D0%B0%D0%BC%D0%B5%D0%B4%D0%B1%D0%B0%D1%80%D0%B5%D0%B5%D0%B2%D0%B8%D1%87.jpg/904px-%D0%9D%D1%83%D1%80%D0%BC%D1%83%D1%85%D0%B0%D0%BC%D0%B5%D1%82%D0%BE%D0%B2_%D0%A0%D0%B0%D1%88%D0%B8%D0%B4_%D0%9C%D1%83%D1%85%D0%B0%D0%BC%D0%B5%D0%B4%D0%B1%D0%B0%D1%80%D0%B5%D0%B5%D0%B2%D0%B8%D1%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" y="13882"/>
            <a:ext cx="2760741" cy="365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УралБатыр\nurmuhametov-0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141" y="2972488"/>
            <a:ext cx="2555923" cy="206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УралБатыр\nurmuhametov-00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57" y="3709516"/>
            <a:ext cx="2310388" cy="270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F:\УралБатыр\950feaa5836f6fa4615ff89d5a82e51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63" y="4293096"/>
            <a:ext cx="1902110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51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УралБатыр\heavens-rays-normal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3271"/>
            <a:ext cx="9036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a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ba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олимпиадах  и параолимпиадах наши спортсмены занимают призовые </a:t>
            </a:r>
            <a:r>
              <a:rPr lang="ba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места.</a:t>
            </a:r>
            <a:endParaRPr lang="ru-RU" sz="2800" b="1" dirty="0"/>
          </a:p>
        </p:txBody>
      </p:sp>
      <p:pic>
        <p:nvPicPr>
          <p:cNvPr id="3" name="Picture 2" descr="Знаменитости из Башкирии, знаменитости из Уф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722" y="3660103"/>
            <a:ext cx="2492198" cy="313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238748"/>
            <a:ext cx="145196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/>
              <a:t>Ирек</a:t>
            </a:r>
            <a:r>
              <a:rPr lang="ru-RU" sz="2000" dirty="0"/>
              <a:t> </a:t>
            </a:r>
            <a:r>
              <a:rPr lang="ru-RU" sz="2000" dirty="0" err="1" smtClean="0"/>
              <a:t>Зарипов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Picture 2" descr="Знаменитости из Башкирии, знаменитости из Уф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541657"/>
            <a:ext cx="3906778" cy="288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24127" y="6421979"/>
            <a:ext cx="2592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Ольга </a:t>
            </a:r>
            <a:r>
              <a:rPr lang="ru-RU" dirty="0" err="1" smtClean="0"/>
              <a:t>Вилухина</a:t>
            </a:r>
            <a:endParaRPr lang="ru-RU" dirty="0"/>
          </a:p>
        </p:txBody>
      </p:sp>
      <p:pic>
        <p:nvPicPr>
          <p:cNvPr id="7" name="Picture 2" descr="Знаменитости из Башкирии, знаменитости из Уф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19" y="925382"/>
            <a:ext cx="3837878" cy="237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1560" y="3290770"/>
            <a:ext cx="2044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Максим </a:t>
            </a:r>
            <a:r>
              <a:rPr lang="ru-RU" dirty="0" err="1"/>
              <a:t>Чудов</a:t>
            </a:r>
            <a:endParaRPr lang="ru-RU" dirty="0"/>
          </a:p>
        </p:txBody>
      </p:sp>
      <p:pic>
        <p:nvPicPr>
          <p:cNvPr id="9" name="Picture 2" descr="Знаменитости из Башкирии, знаменитости из Уф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918989"/>
            <a:ext cx="3906777" cy="219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788023" y="3131127"/>
            <a:ext cx="3954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Руслан Захаров, Семен Елистратов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40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УралБатыр\heavens-rays-normal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Объект 4" descr="http://hcsalavat.ru.opt-images.1c-bitrix-cdn.ru/upload/medialibrary/374/374c9ee70ef1b635c7f90d8d7b1f9b05.jpg?1436850578216660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520" y="99085"/>
            <a:ext cx="5241320" cy="3629356"/>
          </a:xfrm>
          <a:prstGeom prst="rect">
            <a:avLst/>
          </a:prstGeom>
        </p:spPr>
      </p:pic>
      <p:pic>
        <p:nvPicPr>
          <p:cNvPr id="3" name="Рисунок 5" descr="http://hcsalavat.ru.opt-images.1c-bitrix-cdn.ru/upload/medialibrary/d1f/d1f248280ba5f593079a75fcb73c8563.JPG?14368507792383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96" y="3728441"/>
            <a:ext cx="5181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0112" y="174408"/>
            <a:ext cx="33843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Хоккейный клуб «Салават </a:t>
            </a:r>
            <a:r>
              <a:rPr lang="ru-RU" sz="2000" dirty="0" err="1" smtClean="0"/>
              <a:t>Юлаев</a:t>
            </a:r>
            <a:r>
              <a:rPr lang="ru-RU" sz="2000" dirty="0" smtClean="0"/>
              <a:t>»- </a:t>
            </a:r>
            <a:r>
              <a:rPr lang="ru-RU" sz="2000" dirty="0" err="1" smtClean="0"/>
              <a:t>двухкратный</a:t>
            </a:r>
            <a:r>
              <a:rPr lang="ru-RU" sz="2000" dirty="0" smtClean="0"/>
              <a:t> чемпион России</a:t>
            </a:r>
          </a:p>
          <a:p>
            <a:r>
              <a:rPr lang="ru-RU" sz="2000" dirty="0" smtClean="0"/>
              <a:t>2007,2010г.г. , обладатель кубка Гагарина 2011/2012г.г. ,обладатель кубка Континента 2009/2010г.г.</a:t>
            </a:r>
          </a:p>
          <a:p>
            <a:r>
              <a:rPr lang="ru-RU" sz="2000" dirty="0" smtClean="0"/>
              <a:t>Один из сильнейших клубов Европы и КХЛ.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2131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УралБатыр\gokyuzu-gergi-tavan-Deco_460723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3645024"/>
            <a:ext cx="6120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Земфи́ра</a:t>
            </a:r>
            <a:r>
              <a:rPr lang="ru-RU" b="1" dirty="0"/>
              <a:t> </a:t>
            </a:r>
            <a:r>
              <a:rPr lang="ru-RU" b="1" dirty="0" err="1"/>
              <a:t>Талга́товна</a:t>
            </a:r>
            <a:r>
              <a:rPr lang="ru-RU" b="1" dirty="0"/>
              <a:t> </a:t>
            </a:r>
            <a:r>
              <a:rPr lang="ru-RU" b="1" dirty="0" err="1"/>
              <a:t>Рамаза́нова</a:t>
            </a:r>
            <a:r>
              <a:rPr lang="ru-RU" dirty="0"/>
              <a:t> </a:t>
            </a:r>
            <a:r>
              <a:rPr lang="ru-RU" dirty="0" smtClean="0"/>
              <a:t>(</a:t>
            </a:r>
            <a:r>
              <a:rPr lang="ru-RU" dirty="0"/>
              <a:t> </a:t>
            </a:r>
            <a:r>
              <a:rPr lang="ru-RU" dirty="0" err="1">
                <a:hlinkClick r:id="rId3" tooltip="Башкирский язык"/>
              </a:rPr>
              <a:t>башк.</a:t>
            </a:r>
            <a:r>
              <a:rPr lang="ru-RU" i="1" dirty="0" err="1"/>
              <a:t>Земфира</a:t>
            </a:r>
            <a:r>
              <a:rPr lang="ru-RU" i="1" dirty="0"/>
              <a:t> </a:t>
            </a:r>
            <a:r>
              <a:rPr lang="ru-RU" i="1" dirty="0" err="1"/>
              <a:t>Тәлғәт</a:t>
            </a:r>
            <a:r>
              <a:rPr lang="ru-RU" i="1" dirty="0"/>
              <a:t> </a:t>
            </a:r>
            <a:r>
              <a:rPr lang="ru-RU" i="1" dirty="0" err="1"/>
              <a:t>ҡыҙы</a:t>
            </a:r>
            <a:r>
              <a:rPr lang="ru-RU" i="1" dirty="0"/>
              <a:t> </a:t>
            </a:r>
            <a:r>
              <a:rPr lang="ru-RU" i="1" dirty="0" err="1"/>
              <a:t>Рамаҙанова</a:t>
            </a:r>
            <a:r>
              <a:rPr lang="ru-RU" dirty="0"/>
              <a:t>; род. </a:t>
            </a:r>
            <a:r>
              <a:rPr lang="ru-RU" dirty="0">
                <a:hlinkClick r:id="rId4" tooltip="26 августа"/>
              </a:rPr>
              <a:t>26 августа</a:t>
            </a:r>
            <a:r>
              <a:rPr lang="ru-RU" dirty="0"/>
              <a:t> </a:t>
            </a:r>
            <a:r>
              <a:rPr lang="ru-RU" dirty="0">
                <a:hlinkClick r:id="rId5" tooltip="1976 год"/>
              </a:rPr>
              <a:t>1976</a:t>
            </a:r>
            <a:r>
              <a:rPr lang="ru-RU" dirty="0"/>
              <a:t>, </a:t>
            </a:r>
            <a:r>
              <a:rPr lang="ru-RU" dirty="0">
                <a:hlinkClick r:id="rId6" tooltip="Уфа"/>
              </a:rPr>
              <a:t>Уфа</a:t>
            </a:r>
            <a:r>
              <a:rPr lang="ru-RU" dirty="0"/>
              <a:t>, </a:t>
            </a:r>
            <a:r>
              <a:rPr lang="ru-RU" dirty="0">
                <a:hlinkClick r:id="rId7" tooltip="Башкирская АССР"/>
              </a:rPr>
              <a:t>Башкирская АССР</a:t>
            </a:r>
            <a:r>
              <a:rPr lang="ru-RU" dirty="0"/>
              <a:t>) </a:t>
            </a:r>
            <a:r>
              <a:rPr lang="ru-RU" dirty="0" smtClean="0"/>
              <a:t>российская</a:t>
            </a:r>
            <a:r>
              <a:rPr lang="ru-RU" dirty="0"/>
              <a:t> </a:t>
            </a:r>
            <a:r>
              <a:rPr lang="ru-RU" dirty="0">
                <a:hlinkClick r:id="rId8" tooltip="Певица"/>
              </a:rPr>
              <a:t>певица</a:t>
            </a:r>
            <a:r>
              <a:rPr lang="ru-RU" dirty="0"/>
              <a:t>, </a:t>
            </a:r>
            <a:r>
              <a:rPr lang="ru-RU" dirty="0" err="1">
                <a:hlinkClick r:id="rId9" tooltip="Музыкант"/>
              </a:rPr>
              <a:t>музыкант</a:t>
            </a:r>
            <a:r>
              <a:rPr lang="ru-RU" dirty="0" err="1"/>
              <a:t>,</a:t>
            </a:r>
            <a:r>
              <a:rPr lang="ru-RU" dirty="0" err="1">
                <a:hlinkClick r:id="rId10" tooltip="Композитор"/>
              </a:rPr>
              <a:t>композитор</a:t>
            </a:r>
            <a:r>
              <a:rPr lang="ru-RU" dirty="0"/>
              <a:t> и автор песен, выступающая под сценическим именем </a:t>
            </a:r>
            <a:r>
              <a:rPr lang="ru-RU" i="1" dirty="0"/>
              <a:t>Земфира</a:t>
            </a:r>
            <a:r>
              <a:rPr lang="ru-RU" dirty="0"/>
              <a:t>. Земфира стала олицетворением нового движения в русском роке, которое журналисты окрестили «женский рок».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546046"/>
            <a:ext cx="62646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Ю́рий</a:t>
            </a:r>
            <a:r>
              <a:rPr lang="ru-RU" b="1" dirty="0"/>
              <a:t> </a:t>
            </a:r>
            <a:r>
              <a:rPr lang="ru-RU" b="1" dirty="0" err="1"/>
              <a:t>Юлиа́нович</a:t>
            </a:r>
            <a:r>
              <a:rPr lang="ru-RU" b="1" dirty="0"/>
              <a:t> </a:t>
            </a:r>
            <a:r>
              <a:rPr lang="ru-RU" b="1" dirty="0" err="1"/>
              <a:t>Шевчу́к</a:t>
            </a:r>
            <a:r>
              <a:rPr lang="ru-RU" dirty="0"/>
              <a:t> (род. </a:t>
            </a:r>
            <a:r>
              <a:rPr lang="ru-RU" dirty="0">
                <a:hlinkClick r:id="rId11" tooltip="16 мая"/>
              </a:rPr>
              <a:t>16 мая</a:t>
            </a:r>
            <a:r>
              <a:rPr lang="ru-RU" dirty="0"/>
              <a:t> </a:t>
            </a:r>
            <a:r>
              <a:rPr lang="ru-RU" dirty="0">
                <a:hlinkClick r:id="rId12" tooltip="1957 год"/>
              </a:rPr>
              <a:t>1957 года</a:t>
            </a:r>
            <a:r>
              <a:rPr lang="ru-RU" dirty="0"/>
              <a:t>, </a:t>
            </a:r>
            <a:r>
              <a:rPr lang="ru-RU" dirty="0">
                <a:hlinkClick r:id="rId13" tooltip="Ягодное (Магаданская область)"/>
              </a:rPr>
              <a:t>Ягодное</a:t>
            </a:r>
            <a:r>
              <a:rPr lang="ru-RU" dirty="0"/>
              <a:t>, </a:t>
            </a:r>
            <a:r>
              <a:rPr lang="ru-RU" dirty="0">
                <a:hlinkClick r:id="rId14" tooltip="Магаданская область"/>
              </a:rPr>
              <a:t>Магаданская область</a:t>
            </a:r>
            <a:r>
              <a:rPr lang="ru-RU" dirty="0"/>
              <a:t>, </a:t>
            </a:r>
            <a:r>
              <a:rPr lang="ru-RU" dirty="0">
                <a:hlinkClick r:id="rId15" tooltip="РСФСР"/>
              </a:rPr>
              <a:t>РСФСР</a:t>
            </a:r>
            <a:r>
              <a:rPr lang="ru-RU" dirty="0"/>
              <a:t>, </a:t>
            </a:r>
            <a:r>
              <a:rPr lang="ru-RU" dirty="0">
                <a:hlinkClick r:id="rId16" tooltip="СССР"/>
              </a:rPr>
              <a:t>СССР</a:t>
            </a:r>
            <a:r>
              <a:rPr lang="ru-RU" dirty="0"/>
              <a:t>) — </a:t>
            </a:r>
            <a:r>
              <a:rPr lang="ru-RU" dirty="0">
                <a:hlinkClick r:id="rId16" tooltip="СССР"/>
              </a:rPr>
              <a:t>советский</a:t>
            </a:r>
            <a:r>
              <a:rPr lang="ru-RU" dirty="0"/>
              <a:t> </a:t>
            </a:r>
            <a:r>
              <a:rPr lang="ru-RU" dirty="0" err="1"/>
              <a:t>и</a:t>
            </a:r>
            <a:r>
              <a:rPr lang="ru-RU" dirty="0" err="1">
                <a:hlinkClick r:id="rId17" tooltip="Россия"/>
              </a:rPr>
              <a:t>российский</a:t>
            </a:r>
            <a:r>
              <a:rPr lang="ru-RU" dirty="0"/>
              <a:t> рок-музыкант, поэт, композитор, актёр, художник и продюсер, основатель, лидер и единственный бессменный участник группы </a:t>
            </a:r>
            <a:r>
              <a:rPr lang="ru-RU" dirty="0">
                <a:hlinkClick r:id="rId18" tooltip="ДДТ (группа)"/>
              </a:rPr>
              <a:t>ДДТ</a:t>
            </a:r>
            <a:r>
              <a:rPr lang="ru-RU" dirty="0"/>
              <a:t>. Создатель и руководитель ТОО «Театр ДДТ». </a:t>
            </a:r>
            <a:r>
              <a:rPr lang="ru-RU" dirty="0">
                <a:hlinkClick r:id="rId19" tooltip="Народный артист Республики Башкортостан"/>
              </a:rPr>
              <a:t>Народный артист Республики Башкортостан</a:t>
            </a:r>
            <a:r>
              <a:rPr lang="ru-RU" dirty="0"/>
              <a:t> (</a:t>
            </a:r>
            <a:r>
              <a:rPr lang="ru-RU" dirty="0">
                <a:hlinkClick r:id="rId20" tooltip="2005"/>
              </a:rPr>
              <a:t>2005</a:t>
            </a:r>
            <a:r>
              <a:rPr lang="ru-RU" dirty="0"/>
              <a:t>).</a:t>
            </a:r>
          </a:p>
        </p:txBody>
      </p:sp>
      <p:pic>
        <p:nvPicPr>
          <p:cNvPr id="7170" name="Picture 2" descr="F:\УралБатыр\Zemfira_March_2009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97" y="3429000"/>
            <a:ext cx="2344203" cy="31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УралБатыр\Jurij-sjevtjuk-2007-08-14_(18.09.2008_edit)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59" y="113695"/>
            <a:ext cx="2200187" cy="289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58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http://fs00.infourok.ru/images/doc/141/163799/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815009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УралБатыр\NjE3MS00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80055" y="5257562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Слышу я напев родной,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Звонкий мой Башкортостан,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Образ твой всегда со мной,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Светлый мой Башкортостан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                                        Р. Гафуров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УралБатыр\dA6-hIdc__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36"/>
            <a:ext cx="9169480" cy="686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656" y="0"/>
            <a:ext cx="4572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/>
              <a:t>Ты вкус дал хлебу моему и воду </a:t>
            </a:r>
            <a:br>
              <a:rPr lang="ru-RU" sz="2000" b="1" dirty="0"/>
            </a:br>
            <a:r>
              <a:rPr lang="ru-RU" sz="2000" b="1" dirty="0"/>
              <a:t>Моих степей в живую обратил, </a:t>
            </a:r>
            <a:br>
              <a:rPr lang="ru-RU" sz="2000" b="1" dirty="0"/>
            </a:br>
            <a:r>
              <a:rPr lang="ru-RU" sz="2000" b="1" dirty="0"/>
              <a:t>Ты мой народ, для радости народа, </a:t>
            </a:r>
            <a:br>
              <a:rPr lang="ru-RU" sz="2000" b="1" dirty="0"/>
            </a:br>
            <a:r>
              <a:rPr lang="ru-RU" sz="2000" b="1" dirty="0"/>
              <a:t>С народами другими породнил.</a:t>
            </a:r>
            <a:r>
              <a:rPr lang="ru-RU" dirty="0"/>
              <a:t> </a:t>
            </a:r>
            <a:endParaRPr lang="ru-RU" dirty="0" smtClean="0"/>
          </a:p>
          <a:p>
            <a:r>
              <a:rPr lang="ru-RU" dirty="0" smtClean="0"/>
              <a:t>                                                М. Карим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2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3000">
        <p14:honeycomb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http://cs622030.vk.me/v622030718/34970/yX1_ekoLWt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2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30" y="116632"/>
            <a:ext cx="89616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414" y="11663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Уфа.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Всего </a:t>
            </a:r>
            <a:r>
              <a:rPr lang="ru-RU" b="1" dirty="0">
                <a:solidFill>
                  <a:schemeClr val="bg1"/>
                </a:solidFill>
              </a:rPr>
              <a:t>лишь три буквы, короткое слово,</a:t>
            </a:r>
          </a:p>
          <a:p>
            <a:r>
              <a:rPr lang="ru-RU" b="1" dirty="0">
                <a:solidFill>
                  <a:schemeClr val="bg1"/>
                </a:solidFill>
              </a:rPr>
              <a:t>Но где-то вдали его назови-</a:t>
            </a:r>
          </a:p>
          <a:p>
            <a:r>
              <a:rPr lang="ru-RU" b="1" dirty="0">
                <a:solidFill>
                  <a:schemeClr val="bg1"/>
                </a:solidFill>
              </a:rPr>
              <a:t>Сколько встанет за ним родного,</a:t>
            </a:r>
          </a:p>
          <a:p>
            <a:r>
              <a:rPr lang="ru-RU" b="1" dirty="0">
                <a:solidFill>
                  <a:schemeClr val="bg1"/>
                </a:solidFill>
              </a:rPr>
              <a:t>Сколько в нём зазвучит любви</a:t>
            </a:r>
            <a:r>
              <a:rPr lang="ru-RU" b="1" dirty="0" smtClean="0">
                <a:solidFill>
                  <a:schemeClr val="bg1"/>
                </a:solidFill>
              </a:rPr>
              <a:t>!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                                   Г</a:t>
            </a:r>
            <a:r>
              <a:rPr lang="ru-RU" dirty="0">
                <a:solidFill>
                  <a:schemeClr val="bg1"/>
                </a:solidFill>
              </a:rPr>
              <a:t>. Рамазанова 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5109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goraural.ru/gallery/big/k272ufa08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2"/>
            <a:ext cx="9144000" cy="692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976" y="4869160"/>
            <a:ext cx="478802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Уфа.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В </a:t>
            </a:r>
            <a:r>
              <a:rPr lang="ru-RU" sz="2000" b="1" dirty="0">
                <a:solidFill>
                  <a:schemeClr val="bg1"/>
                </a:solidFill>
              </a:rPr>
              <a:t>нём отчизна отцов святая,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В нём – любимый наш милый дом.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Сердце манит оно, сверкая,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Как три звёздочки над стихом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                       Г</a:t>
            </a:r>
            <a:r>
              <a:rPr lang="ru-RU" dirty="0">
                <a:solidFill>
                  <a:schemeClr val="bg1"/>
                </a:solidFill>
              </a:rPr>
              <a:t>. Рамазанова </a:t>
            </a:r>
          </a:p>
        </p:txBody>
      </p:sp>
    </p:spTree>
    <p:extLst>
      <p:ext uri="{BB962C8B-B14F-4D97-AF65-F5344CB8AC3E}">
        <p14:creationId xmlns:p14="http://schemas.microsoft.com/office/powerpoint/2010/main" val="208581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УралБатыр\71a42ae7863301ba46b5e226eaecf171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" y="45338"/>
            <a:ext cx="4919139" cy="312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УралБатыр\201507111531519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" y="3207848"/>
            <a:ext cx="5288542" cy="357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ttp://s8.image1.org/images/2013/09/14/1/383c79dc055cbfdf15eaf089834dde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8543"/>
            <a:ext cx="4104456" cy="312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36095" y="3356992"/>
            <a:ext cx="370790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/>
              <a:t>В 2015 году в Уфе прошли международные саммиты глав государств Шанхайской организации сотрудничества (ШОС) и глав государств и правительств БРИКС. </a:t>
            </a:r>
            <a:br>
              <a:rPr lang="ru-RU" altLang="ru-RU" dirty="0"/>
            </a:br>
            <a:r>
              <a:rPr lang="ru-RU" altLang="ru-RU" dirty="0"/>
              <a:t>Шанхайская организация сотрудничества (ШОС) объединяет Россию, Китай, Казахстан, Киргизию, Таджикистан и Узбекистан. </a:t>
            </a:r>
          </a:p>
        </p:txBody>
      </p:sp>
    </p:spTree>
    <p:extLst>
      <p:ext uri="{BB962C8B-B14F-4D97-AF65-F5344CB8AC3E}">
        <p14:creationId xmlns:p14="http://schemas.microsoft.com/office/powerpoint/2010/main" val="426840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conveyor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УралБатыр\8447e362dfc9ea448ea99f995f6d57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" y="0"/>
            <a:ext cx="5068207" cy="257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УралБатыр\0e62e865e093228d8c77e4058899e80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" y="3048219"/>
            <a:ext cx="4780175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91220" y="32079"/>
            <a:ext cx="40527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 </a:t>
            </a:r>
          </a:p>
          <a:p>
            <a:r>
              <a:rPr lang="ru-RU" altLang="ru-RU" dirty="0" smtClean="0"/>
              <a:t>БРИКС (англ. BRICS) — группа из пяти быстроразвивающихся стран: Бразилия, Россия, Индия, Китай, Южно-Африканская Республика </a:t>
            </a:r>
            <a:endParaRPr lang="ru-RU" altLang="ru-RU" dirty="0"/>
          </a:p>
        </p:txBody>
      </p:sp>
      <p:pic>
        <p:nvPicPr>
          <p:cNvPr id="6" name="Рисунок 1" descr="http://actualcomment.ru.images.1c-bitrix-cdn.ru/upload/medialibrary/080/08081ac104e7f088e1b5710610eaf661.jpg?14365279054255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3048219"/>
            <a:ext cx="4032449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57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conveyor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УралБатыр\tZV4cNUtyG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96136" y="-65008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Родина моя,</a:t>
            </a:r>
          </a:p>
          <a:p>
            <a:r>
              <a:rPr lang="ru-RU" dirty="0"/>
              <a:t>Реки и поля,</a:t>
            </a:r>
          </a:p>
          <a:p>
            <a:r>
              <a:rPr lang="ru-RU" dirty="0"/>
              <a:t>Я люблю тебя,</a:t>
            </a:r>
          </a:p>
          <a:p>
            <a:r>
              <a:rPr lang="ru-RU" dirty="0"/>
              <a:t>Милая земля.</a:t>
            </a:r>
          </a:p>
          <a:p>
            <a:r>
              <a:rPr lang="ru-RU" dirty="0"/>
              <a:t>Мой Башкортостан,</a:t>
            </a:r>
            <a:br>
              <a:rPr lang="ru-RU" dirty="0"/>
            </a:br>
            <a:r>
              <a:rPr lang="ru-RU" dirty="0"/>
              <a:t>Нет края родней -</a:t>
            </a:r>
            <a:br>
              <a:rPr lang="ru-RU" dirty="0"/>
            </a:br>
            <a:r>
              <a:rPr lang="ru-RU" dirty="0"/>
              <a:t>Светлый уголок</a:t>
            </a:r>
            <a:br>
              <a:rPr lang="ru-RU" dirty="0"/>
            </a:br>
            <a:r>
              <a:rPr lang="ru-RU" dirty="0"/>
              <a:t>Родины моей</a:t>
            </a:r>
            <a:r>
              <a:rPr lang="ru-RU" dirty="0" smtClean="0"/>
              <a:t>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Х</a:t>
            </a:r>
            <a:r>
              <a:rPr lang="ru-RU" dirty="0"/>
              <a:t>. </a:t>
            </a:r>
            <a:r>
              <a:rPr lang="ru-RU" dirty="0" err="1"/>
              <a:t>Мухамедьяров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73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УралБатыр\z_f189a3b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Родина моя,</a:t>
            </a:r>
          </a:p>
          <a:p>
            <a:r>
              <a:rPr lang="ru-RU" dirty="0">
                <a:solidFill>
                  <a:schemeClr val="bg1"/>
                </a:solidFill>
              </a:rPr>
              <a:t>Горы и поля,</a:t>
            </a:r>
          </a:p>
          <a:p>
            <a:r>
              <a:rPr lang="ru-RU" dirty="0">
                <a:solidFill>
                  <a:schemeClr val="bg1"/>
                </a:solidFill>
              </a:rPr>
              <a:t>Расцветай, как сад,</a:t>
            </a:r>
          </a:p>
          <a:p>
            <a:r>
              <a:rPr lang="ru-RU" dirty="0">
                <a:solidFill>
                  <a:schemeClr val="bg1"/>
                </a:solidFill>
              </a:rPr>
              <a:t>Милая земля!</a:t>
            </a:r>
          </a:p>
          <a:p>
            <a:r>
              <a:rPr lang="ru-RU" dirty="0">
                <a:solidFill>
                  <a:schemeClr val="bg1"/>
                </a:solidFill>
              </a:rPr>
              <a:t>         Х. </a:t>
            </a:r>
            <a:r>
              <a:rPr lang="ru-RU" dirty="0" err="1">
                <a:solidFill>
                  <a:schemeClr val="bg1"/>
                </a:solidFill>
              </a:rPr>
              <a:t>Мухамедьяров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8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000">
        <p14:glitter pattern="hexago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70" y="24764"/>
            <a:ext cx="4572000" cy="369332"/>
          </a:xfrm>
          <a:prstGeom prst="rect">
            <a:avLst/>
          </a:prstGeom>
        </p:spPr>
        <p:txBody>
          <a:bodyPr numCol="1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7171" name="Picture 3" descr="F:\УралБатыр\0302417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03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1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86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">
        <p14:prism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31.vkrugudruzei.ru/images/010/038/09/0e3b83ab5e3e4957a6fc7ea272c98c0b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6" y="11088"/>
            <a:ext cx="9147626" cy="685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108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Башкортостане я родился.</a:t>
            </a:r>
            <a:br>
              <a:rPr lang="ru-RU" dirty="0"/>
            </a:br>
            <a:r>
              <a:rPr lang="ru-RU" dirty="0"/>
              <a:t>На свет в том крае появился.</a:t>
            </a:r>
            <a:br>
              <a:rPr lang="ru-RU" dirty="0"/>
            </a:br>
            <a:r>
              <a:rPr lang="ru-RU" dirty="0"/>
              <a:t>Но здесь живу не только я –</a:t>
            </a:r>
            <a:br>
              <a:rPr lang="ru-RU" dirty="0"/>
            </a:br>
            <a:r>
              <a:rPr lang="ru-RU" dirty="0"/>
              <a:t>Отец и мать, сестра моя.</a:t>
            </a:r>
            <a:br>
              <a:rPr lang="ru-RU" dirty="0"/>
            </a:br>
            <a:r>
              <a:rPr lang="ru-RU" dirty="0"/>
              <a:t>Башкирский здесь живёт народ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                                       </a:t>
            </a:r>
            <a:r>
              <a:rPr lang="ru-RU" dirty="0" err="1"/>
              <a:t>О.Феофанова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17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УралБатыр\224650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47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0" y="0"/>
            <a:ext cx="91493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 rot="21064164">
            <a:off x="112474" y="1301997"/>
            <a:ext cx="90402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</a:rPr>
              <a:t>С юбилеем  тебя, </a:t>
            </a:r>
          </a:p>
          <a:p>
            <a:r>
              <a:rPr lang="ru-RU" sz="6000" b="1" dirty="0">
                <a:solidFill>
                  <a:schemeClr val="bg1"/>
                </a:solidFill>
              </a:rPr>
              <a:t>родной Башкортостан !</a:t>
            </a:r>
          </a:p>
        </p:txBody>
      </p:sp>
    </p:spTree>
    <p:extLst>
      <p:ext uri="{BB962C8B-B14F-4D97-AF65-F5344CB8AC3E}">
        <p14:creationId xmlns:p14="http://schemas.microsoft.com/office/powerpoint/2010/main" val="33988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УралБатыр\bald_eagle_and_foggy_fore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740" y="-1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В Башкортостане я родился.</a:t>
            </a:r>
            <a:br>
              <a:rPr lang="ru-RU" sz="2000" dirty="0"/>
            </a:br>
            <a:r>
              <a:rPr lang="ru-RU" sz="2000" dirty="0"/>
              <a:t>В Башкортостане я живу.</a:t>
            </a:r>
            <a:br>
              <a:rPr lang="ru-RU" sz="2000" dirty="0"/>
            </a:br>
            <a:r>
              <a:rPr lang="ru-RU" sz="2000" dirty="0"/>
              <a:t>В Башкортостане вольной птицей</a:t>
            </a:r>
            <a:br>
              <a:rPr lang="ru-RU" sz="2000" dirty="0"/>
            </a:br>
            <a:r>
              <a:rPr lang="ru-RU" sz="2000" dirty="0"/>
              <a:t>Я песни громкие пою.</a:t>
            </a:r>
            <a:br>
              <a:rPr lang="ru-RU" sz="2000" dirty="0"/>
            </a:br>
            <a:r>
              <a:rPr lang="ru-RU" sz="2000" dirty="0"/>
              <a:t>Я выбегу на улицу и песню запою:</a:t>
            </a:r>
            <a:br>
              <a:rPr lang="ru-RU" sz="2000" dirty="0"/>
            </a:br>
            <a:r>
              <a:rPr lang="ru-RU" sz="2000" dirty="0"/>
              <a:t>Мой край родной — Башкирия –</a:t>
            </a:r>
            <a:br>
              <a:rPr lang="ru-RU" sz="2000" dirty="0"/>
            </a:br>
            <a:r>
              <a:rPr lang="ru-RU" sz="2000" dirty="0"/>
              <a:t>И я её люблю!  </a:t>
            </a:r>
            <a:endParaRPr lang="ru-RU" sz="2000" dirty="0" smtClean="0"/>
          </a:p>
          <a:p>
            <a:r>
              <a:rPr lang="ru-RU" sz="2000" dirty="0" smtClean="0"/>
              <a:t>                        </a:t>
            </a:r>
            <a:r>
              <a:rPr lang="ru-RU" sz="2000" dirty="0" err="1" smtClean="0"/>
              <a:t>О.Феофанова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7711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shred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silencephoto.ru/wp-content/uploads/2014/06/G0013698-Retin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68"/>
            <a:ext cx="9144000" cy="685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224" y="31937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Кто </a:t>
            </a:r>
            <a:r>
              <a:rPr lang="ru-RU" sz="2000" dirty="0"/>
              <a:t>он, грозный Салават?</a:t>
            </a:r>
            <a:br>
              <a:rPr lang="ru-RU" sz="2000" dirty="0"/>
            </a:br>
            <a:r>
              <a:rPr lang="ru-RU" sz="2000" dirty="0"/>
              <a:t>Чем он славен и богат?</a:t>
            </a:r>
            <a:br>
              <a:rPr lang="ru-RU" sz="2000" dirty="0"/>
            </a:br>
            <a:r>
              <a:rPr lang="ru-RU" sz="2000" dirty="0"/>
              <a:t>Он – родной земли булат,</a:t>
            </a:r>
            <a:br>
              <a:rPr lang="ru-RU" sz="2000" dirty="0"/>
            </a:br>
            <a:r>
              <a:rPr lang="ru-RU" sz="2000" dirty="0"/>
              <a:t>Он отвагою богат!</a:t>
            </a:r>
          </a:p>
          <a:p>
            <a:r>
              <a:rPr lang="ru-RU" sz="2000" dirty="0"/>
              <a:t>Ни во сне, ни наяву</a:t>
            </a:r>
            <a:br>
              <a:rPr lang="ru-RU" sz="2000" dirty="0"/>
            </a:br>
            <a:r>
              <a:rPr lang="ru-RU" sz="2000" dirty="0"/>
              <a:t>Равных нет такому льву,</a:t>
            </a:r>
            <a:br>
              <a:rPr lang="ru-RU" sz="2000" dirty="0"/>
            </a:br>
            <a:r>
              <a:rPr lang="ru-RU" sz="2000" dirty="0"/>
              <a:t>В небесах и на земле</a:t>
            </a:r>
            <a:br>
              <a:rPr lang="ru-RU" sz="2000" dirty="0"/>
            </a:br>
            <a:r>
              <a:rPr lang="ru-RU" sz="2000" dirty="0"/>
              <a:t>Равных нет его стреле</a:t>
            </a:r>
            <a:r>
              <a:rPr lang="ru-RU" sz="2000" dirty="0" smtClean="0"/>
              <a:t>.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             </a:t>
            </a:r>
            <a:r>
              <a:rPr lang="ru-RU" sz="2000" dirty="0"/>
              <a:t>Ш. Бабича “Салават</a:t>
            </a:r>
            <a:r>
              <a:rPr lang="ru-RU" dirty="0"/>
              <a:t>”</a:t>
            </a:r>
            <a:r>
              <a:rPr lang="ru-RU" b="1" dirty="0"/>
              <a:t>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6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илия\Desktop\9437bf9cc764d82ea96331372fddde10,50,1,0-137-1000-562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691428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429"/>
            <a:ext cx="8028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Мы сегодня говорим:</a:t>
            </a:r>
          </a:p>
          <a:p>
            <a:r>
              <a:rPr lang="ru-RU" sz="2000" dirty="0"/>
              <a:t>Башкортостан – республика большой нефти и нефтехимии.</a:t>
            </a:r>
          </a:p>
        </p:txBody>
      </p:sp>
    </p:spTree>
    <p:extLst>
      <p:ext uri="{BB962C8B-B14F-4D97-AF65-F5344CB8AC3E}">
        <p14:creationId xmlns:p14="http://schemas.microsoft.com/office/powerpoint/2010/main" val="26753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http://tk-evropa.ru/images/News/r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4000" cy="671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295303"/>
            <a:ext cx="7848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Башкортостан – республика машиностроения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219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indow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i.kinja-img.com/gawker-media/image/upload/s--fMUm9mz9--/zplcumos4u28mgbzav4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0433" y="506113"/>
            <a:ext cx="8028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Башкортостан – республика душистого </a:t>
            </a:r>
            <a:r>
              <a:rPr lang="ru-RU" sz="2800" dirty="0" smtClean="0"/>
              <a:t>мёда.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7569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3000">
        <p14:honeycomb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1003</TotalTime>
  <Words>535</Words>
  <Application>Microsoft Office PowerPoint</Application>
  <PresentationFormat>Экран (4:3)</PresentationFormat>
  <Paragraphs>106</Paragraphs>
  <Slides>41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Лилия</dc:creator>
  <cp:lastModifiedBy>Учитель</cp:lastModifiedBy>
  <cp:revision>101</cp:revision>
  <dcterms:created xsi:type="dcterms:W3CDTF">2015-11-16T15:29:16Z</dcterms:created>
  <dcterms:modified xsi:type="dcterms:W3CDTF">2015-11-24T05:48:34Z</dcterms:modified>
</cp:coreProperties>
</file>