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3" r:id="rId7"/>
    <p:sldId id="264" r:id="rId8"/>
    <p:sldId id="267" r:id="rId9"/>
    <p:sldId id="265" r:id="rId10"/>
    <p:sldId id="266" r:id="rId11"/>
    <p:sldId id="261" r:id="rId12"/>
    <p:sldId id="268" r:id="rId13"/>
    <p:sldId id="260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1254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5A5B6-EEF7-47AF-A6A2-BF70ACCDC6DF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5742-7E13-412C-A9C6-1E2D03E1A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5A5B6-EEF7-47AF-A6A2-BF70ACCDC6DF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5742-7E13-412C-A9C6-1E2D03E1A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5A5B6-EEF7-47AF-A6A2-BF70ACCDC6DF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5742-7E13-412C-A9C6-1E2D03E1A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5A5B6-EEF7-47AF-A6A2-BF70ACCDC6DF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5742-7E13-412C-A9C6-1E2D03E1A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5A5B6-EEF7-47AF-A6A2-BF70ACCDC6DF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5742-7E13-412C-A9C6-1E2D03E1A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5A5B6-EEF7-47AF-A6A2-BF70ACCDC6DF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5742-7E13-412C-A9C6-1E2D03E1A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5A5B6-EEF7-47AF-A6A2-BF70ACCDC6DF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5742-7E13-412C-A9C6-1E2D03E1A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5A5B6-EEF7-47AF-A6A2-BF70ACCDC6DF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5742-7E13-412C-A9C6-1E2D03E1A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5A5B6-EEF7-47AF-A6A2-BF70ACCDC6DF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5742-7E13-412C-A9C6-1E2D03E1A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5A5B6-EEF7-47AF-A6A2-BF70ACCDC6DF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5742-7E13-412C-A9C6-1E2D03E1A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5A5B6-EEF7-47AF-A6A2-BF70ACCDC6DF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5742-7E13-412C-A9C6-1E2D03E1A6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735A5B6-EEF7-47AF-A6A2-BF70ACCDC6DF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01C5742-7E13-412C-A9C6-1E2D03E1A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4%D0%BE%D0%BD%D0%B4%D1%8B%D0%BA%D0%B0%D1%80" TargetMode="External"/><Relationship Id="rId2" Type="http://schemas.openxmlformats.org/officeDocument/2006/relationships/hyperlink" Target="http://ru.wikipedia.org/wiki/%D0%98%D0%B4%D0%BD%D0%B0%D0%BA%D0%B0%D1%8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285860"/>
            <a:ext cx="7772400" cy="1828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 Батыры  земли Удмуртской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643314"/>
            <a:ext cx="7772400" cy="914400"/>
          </a:xfrm>
        </p:spPr>
        <p:txBody>
          <a:bodyPr/>
          <a:lstStyle/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Краеведение, </a:t>
            </a:r>
            <a:r>
              <a:rPr lang="ru-RU" dirty="0">
                <a:solidFill>
                  <a:srgbClr val="002060"/>
                </a:solidFill>
              </a:rPr>
              <a:t>4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класс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ветлана Леонидовна\Downloads\SS105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71480"/>
            <a:ext cx="5715000" cy="42862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5072074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70C0"/>
                </a:solidFill>
              </a:rPr>
              <a:t>Донды</a:t>
            </a:r>
            <a:r>
              <a:rPr lang="ru-RU" b="1" dirty="0">
                <a:solidFill>
                  <a:srgbClr val="006600"/>
                </a:solidFill>
              </a:rPr>
              <a:t> батыр </a:t>
            </a: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b="1" dirty="0">
                <a:solidFill>
                  <a:srgbClr val="006600"/>
                </a:solidFill>
              </a:rPr>
              <a:t>стал предводителем племени Ватка. Он занимался земледелием, торговлей и промыслами. К великому князю приезжали торговцы с заморских и русских городов и обменивались товаром.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/>
            <a:r>
              <a:rPr lang="ru-RU" sz="3200" i="1" dirty="0" err="1" smtClean="0"/>
              <a:t>Донды</a:t>
            </a:r>
            <a:r>
              <a:rPr lang="ru-RU" sz="3200" i="1" dirty="0" smtClean="0"/>
              <a:t>́</a:t>
            </a:r>
            <a:r>
              <a:rPr lang="ru-RU" dirty="0" smtClean="0"/>
              <a:t> — самый старший из богатырей, жил сначала в городище </a:t>
            </a:r>
            <a:r>
              <a:rPr lang="ru-RU" dirty="0" err="1" smtClean="0">
                <a:hlinkClick r:id="rId2" tooltip="Иднакар"/>
              </a:rPr>
              <a:t>Иднакар</a:t>
            </a:r>
            <a:r>
              <a:rPr lang="ru-RU" dirty="0" smtClean="0"/>
              <a:t>, затем перешёл в </a:t>
            </a:r>
            <a:r>
              <a:rPr lang="ru-RU" dirty="0" err="1" smtClean="0">
                <a:hlinkClick r:id="rId3" tooltip="Дондыкар"/>
              </a:rPr>
              <a:t>Дондыкар</a:t>
            </a:r>
            <a:r>
              <a:rPr lang="ru-RU" dirty="0" smtClean="0"/>
              <a:t>.</a:t>
            </a:r>
            <a:endParaRPr lang="ru-RU" sz="3200" dirty="0" smtClean="0"/>
          </a:p>
          <a:p>
            <a:r>
              <a:rPr lang="ru-RU" i="1" dirty="0" err="1" smtClean="0"/>
              <a:t>Идна</a:t>
            </a:r>
            <a:r>
              <a:rPr lang="ru-RU" i="1" dirty="0" smtClean="0"/>
              <a:t>́ (</a:t>
            </a:r>
            <a:r>
              <a:rPr lang="ru-RU" i="1" dirty="0" err="1" smtClean="0"/>
              <a:t>Игна</a:t>
            </a:r>
            <a:r>
              <a:rPr lang="ru-RU" i="1" dirty="0" smtClean="0"/>
              <a:t>, </a:t>
            </a:r>
            <a:r>
              <a:rPr lang="ru-RU" i="1" dirty="0" err="1" smtClean="0"/>
              <a:t>Иднать</a:t>
            </a:r>
            <a:r>
              <a:rPr lang="ru-RU" i="1" dirty="0" smtClean="0"/>
              <a:t>), </a:t>
            </a:r>
            <a:r>
              <a:rPr lang="ru-RU" i="1" dirty="0" err="1" smtClean="0"/>
              <a:t>Гурья</a:t>
            </a:r>
            <a:r>
              <a:rPr lang="ru-RU" i="1" dirty="0" smtClean="0"/>
              <a:t>́, </a:t>
            </a:r>
            <a:r>
              <a:rPr lang="ru-RU" i="1" dirty="0" err="1" smtClean="0"/>
              <a:t>Весья</a:t>
            </a:r>
            <a:r>
              <a:rPr lang="ru-RU" i="1" dirty="0" smtClean="0"/>
              <a:t>́, Зуй</a:t>
            </a:r>
            <a:r>
              <a:rPr lang="ru-RU" dirty="0" smtClean="0"/>
              <a:t> — сыновья </a:t>
            </a:r>
            <a:r>
              <a:rPr lang="ru-RU" dirty="0" err="1" smtClean="0"/>
              <a:t>Донды</a:t>
            </a:r>
            <a:r>
              <a:rPr lang="ru-RU" dirty="0" smtClean="0"/>
              <a:t>, жили соответственно в городищах </a:t>
            </a:r>
            <a:r>
              <a:rPr lang="ru-RU" dirty="0" err="1" smtClean="0"/>
              <a:t>Иднакаре</a:t>
            </a:r>
            <a:r>
              <a:rPr lang="ru-RU" dirty="0" smtClean="0"/>
              <a:t>, </a:t>
            </a:r>
            <a:r>
              <a:rPr lang="ru-RU" dirty="0" err="1" smtClean="0"/>
              <a:t>Гурьякаре</a:t>
            </a:r>
            <a:r>
              <a:rPr lang="ru-RU" dirty="0" smtClean="0"/>
              <a:t>, </a:t>
            </a:r>
            <a:r>
              <a:rPr lang="ru-RU" dirty="0" err="1" smtClean="0"/>
              <a:t>Весьякаре</a:t>
            </a:r>
            <a:r>
              <a:rPr lang="ru-RU" dirty="0" smtClean="0"/>
              <a:t> и </a:t>
            </a:r>
            <a:r>
              <a:rPr lang="ru-RU" dirty="0" err="1" smtClean="0"/>
              <a:t>Зуйкаре</a:t>
            </a:r>
            <a:endParaRPr lang="ru-RU" dirty="0"/>
          </a:p>
        </p:txBody>
      </p:sp>
      <p:pic>
        <p:nvPicPr>
          <p:cNvPr id="4" name="Picture 2" descr="C:\Users\Светлана Леонидовна\Downloads\images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714752"/>
            <a:ext cx="3864314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Светлана Леонидовна\Downloads\muzey-Idnak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857496"/>
            <a:ext cx="5238753" cy="3143252"/>
          </a:xfrm>
          <a:prstGeom prst="rect">
            <a:avLst/>
          </a:prstGeom>
          <a:noFill/>
        </p:spPr>
      </p:pic>
      <p:pic>
        <p:nvPicPr>
          <p:cNvPr id="10242" name="Picture 2" descr="C:\Users\Светлана Леонидовна\Downloads\2530870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14290"/>
            <a:ext cx="6843248" cy="28194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392906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Иднакар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57290" y="500042"/>
            <a:ext cx="6572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Батыры центральных удмуртов (</a:t>
            </a:r>
            <a:r>
              <a:rPr lang="ru-RU" sz="2000" b="1" dirty="0" err="1">
                <a:solidFill>
                  <a:srgbClr val="7030A0"/>
                </a:solidFill>
              </a:rPr>
              <a:t>Калмез</a:t>
            </a:r>
            <a:r>
              <a:rPr lang="ru-RU" sz="2000" b="1" dirty="0">
                <a:solidFill>
                  <a:srgbClr val="7030A0"/>
                </a:solidFill>
              </a:rPr>
              <a:t>)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1142984"/>
            <a:ext cx="76438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Главным </a:t>
            </a:r>
            <a:r>
              <a:rPr lang="ru-RU" b="1" dirty="0"/>
              <a:t>занятием </a:t>
            </a:r>
            <a:r>
              <a:rPr lang="ru-RU" b="1" dirty="0" err="1"/>
              <a:t>калмезов</a:t>
            </a:r>
            <a:r>
              <a:rPr lang="ru-RU" b="1" dirty="0"/>
              <a:t> было пчеловодство. Пчелиных колод, расставленных в разных местах, у них насчитывалось до нескольких сотен. А ещё они славились умением плести лапти</a:t>
            </a:r>
            <a:r>
              <a:rPr lang="ru-RU" b="1" dirty="0" smtClean="0"/>
              <a:t>.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</a:t>
            </a:r>
            <a:r>
              <a:rPr lang="ru-RU" b="1" dirty="0" err="1"/>
              <a:t>Калмезы-батыры</a:t>
            </a:r>
            <a:r>
              <a:rPr lang="ru-RU" b="1" dirty="0"/>
              <a:t> были сильные и рослые люди, можно сказать </a:t>
            </a:r>
            <a:r>
              <a:rPr lang="ru-RU" b="1" dirty="0" smtClean="0"/>
              <a:t>великаны.  </a:t>
            </a:r>
            <a:r>
              <a:rPr lang="ru-RU" b="1" dirty="0"/>
              <a:t>Из одного шила, которыми они плели лапти, можно было сделать плуг, чтобы пахать землю.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3571876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  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6" name="Picture 4" descr="C:\Users\Светлана Леонидовна\Downloads\images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571876"/>
            <a:ext cx="3214710" cy="2398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Могучим был батыр </a:t>
            </a:r>
            <a:r>
              <a:rPr lang="ru-RU" b="1" i="1" dirty="0" err="1" smtClean="0">
                <a:solidFill>
                  <a:srgbClr val="00B0F0"/>
                </a:solidFill>
              </a:rPr>
              <a:t>Бурсин</a:t>
            </a:r>
            <a:r>
              <a:rPr lang="ru-RU" b="1" i="1" dirty="0" smtClean="0">
                <a:solidFill>
                  <a:srgbClr val="00B0F0"/>
                </a:solidFill>
              </a:rPr>
              <a:t> </a:t>
            </a:r>
            <a:r>
              <a:rPr lang="ru-RU" b="1" i="1" dirty="0" err="1" smtClean="0">
                <a:solidFill>
                  <a:srgbClr val="00B0F0"/>
                </a:solidFill>
              </a:rPr>
              <a:t>Чуньыпи</a:t>
            </a:r>
            <a:r>
              <a:rPr lang="ru-RU" b="1" i="1" dirty="0" smtClean="0">
                <a:solidFill>
                  <a:srgbClr val="002060"/>
                </a:solidFill>
              </a:rPr>
              <a:t>. </a:t>
            </a:r>
            <a:r>
              <a:rPr lang="ru-RU" b="1" dirty="0" smtClean="0">
                <a:solidFill>
                  <a:srgbClr val="002060"/>
                </a:solidFill>
              </a:rPr>
              <a:t>Как шагнёт, так земля дрожит. Шаги его за шесть вёрст были слышны. Часто ему приходилось сражаться с марийцами.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B0F0"/>
                </a:solidFill>
              </a:rPr>
              <a:t>Селта</a:t>
            </a:r>
            <a:r>
              <a:rPr lang="ru-RU" b="1" dirty="0" smtClean="0">
                <a:solidFill>
                  <a:srgbClr val="002060"/>
                </a:solidFill>
              </a:rPr>
              <a:t> батыр  – младший брат </a:t>
            </a:r>
            <a:r>
              <a:rPr lang="ru-RU" b="1" dirty="0" err="1" smtClean="0">
                <a:solidFill>
                  <a:srgbClr val="002060"/>
                </a:solidFill>
              </a:rPr>
              <a:t>Бурсина</a:t>
            </a:r>
            <a:r>
              <a:rPr lang="ru-RU" b="1" dirty="0" smtClean="0">
                <a:solidFill>
                  <a:srgbClr val="002060"/>
                </a:solidFill>
              </a:rPr>
              <a:t>. Отомстил марийцам за смерть брата страшной местью: три раза спалил их селения. В результате враги отступили с </a:t>
            </a:r>
            <a:r>
              <a:rPr lang="ru-RU" b="1" dirty="0" err="1" smtClean="0">
                <a:solidFill>
                  <a:srgbClr val="002060"/>
                </a:solidFill>
              </a:rPr>
              <a:t>Кильмези</a:t>
            </a:r>
            <a:r>
              <a:rPr lang="ru-RU" b="1" dirty="0" smtClean="0">
                <a:solidFill>
                  <a:srgbClr val="002060"/>
                </a:solidFill>
              </a:rPr>
              <a:t> на запад.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214546" y="571480"/>
            <a:ext cx="47900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Батыры южных удмуртов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1857364"/>
            <a:ext cx="38576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 Очень </a:t>
            </a:r>
            <a:r>
              <a:rPr lang="ru-RU" b="1" dirty="0"/>
              <a:t>сильными и умными были южные батыры. Деревья они вырывали с корнями, как коноплю, собирали в груду, словно хворост. Поля и луга их рук дело, говорят. На жердях знаки вырезав, друг другу перебрасывали: так они новостями делились.</a:t>
            </a:r>
          </a:p>
        </p:txBody>
      </p:sp>
      <p:pic>
        <p:nvPicPr>
          <p:cNvPr id="11266" name="Picture 2" descr="C:\Users\Светлана Леонидовна\Downloads\заря1.png"/>
          <p:cNvPicPr>
            <a:picLocks noChangeAspect="1" noChangeArrowheads="1"/>
          </p:cNvPicPr>
          <p:nvPr/>
        </p:nvPicPr>
        <p:blipFill>
          <a:blip r:embed="rId2"/>
          <a:srcRect t="2060" b="3171"/>
          <a:stretch>
            <a:fillRect/>
          </a:stretch>
        </p:blipFill>
        <p:spPr bwMode="auto">
          <a:xfrm>
            <a:off x="714348" y="1285860"/>
            <a:ext cx="3929090" cy="5020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785794"/>
            <a:ext cx="75009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     Батыр </a:t>
            </a:r>
            <a:r>
              <a:rPr lang="ru-RU" b="1" i="1" dirty="0" err="1">
                <a:solidFill>
                  <a:srgbClr val="00B0F0"/>
                </a:solidFill>
              </a:rPr>
              <a:t>Ядыгар</a:t>
            </a:r>
            <a:r>
              <a:rPr lang="ru-RU" b="1" dirty="0">
                <a:solidFill>
                  <a:srgbClr val="002060"/>
                </a:solidFill>
              </a:rPr>
              <a:t> прославился умом, богатырской силой и добрым нравом. Он жил как все: землю пахал, хозяйство вел, достаток имел, а к богатству не стремился. Обладал волшебным мечом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ru-RU" dirty="0"/>
              <a:t> </a:t>
            </a:r>
            <a:r>
              <a:rPr lang="ru-RU" b="1" dirty="0">
                <a:solidFill>
                  <a:srgbClr val="002060"/>
                </a:solidFill>
              </a:rPr>
              <a:t>Когда нападали враги, </a:t>
            </a:r>
            <a:r>
              <a:rPr lang="ru-RU" b="1" dirty="0" err="1">
                <a:solidFill>
                  <a:srgbClr val="002060"/>
                </a:solidFill>
              </a:rPr>
              <a:t>Ядыгар</a:t>
            </a:r>
            <a:r>
              <a:rPr lang="ru-RU" b="1" dirty="0">
                <a:solidFill>
                  <a:srgbClr val="002060"/>
                </a:solidFill>
              </a:rPr>
              <a:t> хватал свой волшебный меч, садился на коня и скакал вокруг врагов, нападающих на удмуртов. Враги не могли выйти из круга, не оставив оружия.</a:t>
            </a:r>
          </a:p>
          <a:p>
            <a:pPr algn="just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3286124"/>
            <a:ext cx="7429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   В </a:t>
            </a:r>
            <a:r>
              <a:rPr lang="ru-RU" b="1" dirty="0" err="1">
                <a:solidFill>
                  <a:srgbClr val="002060"/>
                </a:solidFill>
              </a:rPr>
              <a:t>можгинских</a:t>
            </a:r>
            <a:r>
              <a:rPr lang="ru-RU" b="1" dirty="0">
                <a:solidFill>
                  <a:srgbClr val="002060"/>
                </a:solidFill>
              </a:rPr>
              <a:t> краях, </a:t>
            </a:r>
            <a:r>
              <a:rPr lang="ru-RU" b="1" i="1" dirty="0" err="1">
                <a:solidFill>
                  <a:srgbClr val="00B0F0"/>
                </a:solidFill>
              </a:rPr>
              <a:t>Мардан</a:t>
            </a:r>
            <a:r>
              <a:rPr lang="ru-RU" b="1" dirty="0">
                <a:solidFill>
                  <a:srgbClr val="002060"/>
                </a:solidFill>
              </a:rPr>
              <a:t> был удмуртским князем. Все его отцом называли. Сила его была необыкновенная. Ходил он быстро. На своём городище котёл на огонь поставит, а сам на охоту отправляется. Пока он ходит, даже вода закипеть не успевает.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10" y="571480"/>
            <a:ext cx="78581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</a:t>
            </a:r>
            <a:r>
              <a:rPr lang="ru-RU" b="1" dirty="0" err="1" smtClean="0">
                <a:solidFill>
                  <a:srgbClr val="002060"/>
                </a:solidFill>
              </a:rPr>
              <a:t>Эш-Тэрек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отличался мудростью. Он умел любые споры и раздоры решать мирно и по справедливости. Хоть он был ловким и бесстрашным, но побоищ не любил. Больше всего любил работать в поле.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   </a:t>
            </a:r>
            <a:r>
              <a:rPr lang="ru-RU" b="1" dirty="0" err="1" smtClean="0">
                <a:solidFill>
                  <a:srgbClr val="002060"/>
                </a:solidFill>
              </a:rPr>
              <a:t>Эш-Тэреку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Водяной дарит коня. Взамен коню </a:t>
            </a:r>
            <a:r>
              <a:rPr lang="ru-RU" b="1" dirty="0" err="1">
                <a:solidFill>
                  <a:srgbClr val="002060"/>
                </a:solidFill>
              </a:rPr>
              <a:t>Эштэрек</a:t>
            </a:r>
            <a:r>
              <a:rPr lang="ru-RU" b="1" dirty="0">
                <a:solidFill>
                  <a:srgbClr val="002060"/>
                </a:solidFill>
              </a:rPr>
              <a:t> должен был дать ему красавицу-татарку. Не желая отдавать её Водяному, погибает в холодных водах Камы.</a:t>
            </a:r>
          </a:p>
        </p:txBody>
      </p:sp>
      <p:pic>
        <p:nvPicPr>
          <p:cNvPr id="28674" name="Picture 2" descr="C:\Users\Светлана Леонидовна\Downloads\yakovlevaIMG_4593_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714620"/>
            <a:ext cx="2928958" cy="341901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429256" y="5357826"/>
            <a:ext cx="3440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ЗЯНКА, невеста </a:t>
            </a:r>
            <a:r>
              <a:rPr lang="ru-RU" dirty="0" err="1" smtClean="0"/>
              <a:t>Эш-Терека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6" y="500042"/>
            <a:ext cx="635798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6600"/>
                </a:solidFill>
              </a:rPr>
              <a:t>    </a:t>
            </a:r>
            <a:r>
              <a:rPr lang="ru-RU" sz="2400" b="1" dirty="0" smtClean="0">
                <a:solidFill>
                  <a:srgbClr val="006600"/>
                </a:solidFill>
              </a:rPr>
              <a:t>Людей </a:t>
            </a:r>
            <a:r>
              <a:rPr lang="ru-RU" sz="2400" b="1" dirty="0">
                <a:solidFill>
                  <a:srgbClr val="006600"/>
                </a:solidFill>
              </a:rPr>
              <a:t>всё стало больше и больше, всё дальше и дальше расселялись по земле. Старые батыры умирали, и всё реже и реже появлялись великаны, похожие на прежних батыров. Зато в каждом роду появлялись и будут появляться, пока род человеческий не скончается, батыры-защитники, батыры-умельцы, батыры-мудрецы. Так что, выходит, никуда не подевались настоящие батыры. Живут и поныне они. Поискать, так, наверное, и среди вас батыры найдутся.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4929198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У каждого народа были свои сильные и смелые люди, которые отличались в бою с врагами .</a:t>
            </a:r>
          </a:p>
        </p:txBody>
      </p:sp>
      <p:pic>
        <p:nvPicPr>
          <p:cNvPr id="2050" name="Picture 2" descr="C:\Users\Светлана Леонидовна\Downloads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142984"/>
            <a:ext cx="4143404" cy="3546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 Леонидовна\Downloads\загруженно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3786214" cy="2510425"/>
          </a:xfrm>
          <a:prstGeom prst="rect">
            <a:avLst/>
          </a:prstGeom>
          <a:noFill/>
        </p:spPr>
      </p:pic>
      <p:pic>
        <p:nvPicPr>
          <p:cNvPr id="1027" name="Picture 3" descr="C:\Users\Светлана Леонидовна\Downloads\180px-Удмуртские_батыр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0610" y="2928934"/>
            <a:ext cx="3383905" cy="25003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1538" y="3929066"/>
            <a:ext cx="2600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Русские богатыри</a:t>
            </a:r>
            <a:endParaRPr lang="ru-RU" b="1" dirty="0"/>
          </a:p>
        </p:txBody>
      </p:sp>
      <p:sp>
        <p:nvSpPr>
          <p:cNvPr id="7" name="Стрелка вверх 6"/>
          <p:cNvSpPr/>
          <p:nvPr/>
        </p:nvSpPr>
        <p:spPr>
          <a:xfrm>
            <a:off x="2071670" y="3286124"/>
            <a:ext cx="357190" cy="6429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143504" y="1500174"/>
            <a:ext cx="286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Удмуртские батыры</a:t>
            </a:r>
            <a:endParaRPr lang="ru-RU" b="1" dirty="0"/>
          </a:p>
        </p:txBody>
      </p:sp>
      <p:sp>
        <p:nvSpPr>
          <p:cNvPr id="9" name="Стрелка вниз 8"/>
          <p:cNvSpPr/>
          <p:nvPr/>
        </p:nvSpPr>
        <p:spPr>
          <a:xfrm>
            <a:off x="6215074" y="1928802"/>
            <a:ext cx="428628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effectLst/>
              </a:rPr>
              <a:t>О героях-богатырях народ сочинял героические песни и бережно передавал их от поколения к поколению.</a:t>
            </a:r>
            <a:endParaRPr lang="ru-RU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4098" name="Picture 2" descr="C:\Users\Светлана Леонидовна\Downloads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2317505" cy="3592132"/>
          </a:xfrm>
          <a:prstGeom prst="rect">
            <a:avLst/>
          </a:prstGeom>
          <a:noFill/>
        </p:spPr>
      </p:pic>
      <p:pic>
        <p:nvPicPr>
          <p:cNvPr id="4099" name="Picture 3" descr="C:\Users\Светлана Леонидовна\Downloads\images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218568"/>
            <a:ext cx="2357454" cy="3360626"/>
          </a:xfrm>
          <a:prstGeom prst="rect">
            <a:avLst/>
          </a:prstGeom>
          <a:noFill/>
        </p:spPr>
      </p:pic>
      <p:pic>
        <p:nvPicPr>
          <p:cNvPr id="4100" name="Picture 4" descr="C:\Users\Светлана Леонидовна\Downloads\images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1632030"/>
            <a:ext cx="2500330" cy="357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5000636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3300"/>
                </a:solidFill>
              </a:rPr>
              <a:t>В </a:t>
            </a:r>
            <a:r>
              <a:rPr lang="ru-RU" b="1" dirty="0" err="1">
                <a:solidFill>
                  <a:srgbClr val="003300"/>
                </a:solidFill>
              </a:rPr>
              <a:t>прикамских</a:t>
            </a:r>
            <a:r>
              <a:rPr lang="ru-RU" b="1" dirty="0">
                <a:solidFill>
                  <a:srgbClr val="003300"/>
                </a:solidFill>
              </a:rPr>
              <a:t> лесах, в краю </a:t>
            </a:r>
            <a:r>
              <a:rPr lang="ru-RU" b="1" dirty="0" smtClean="0">
                <a:solidFill>
                  <a:srgbClr val="003300"/>
                </a:solidFill>
              </a:rPr>
              <a:t>  </a:t>
            </a:r>
            <a:r>
              <a:rPr lang="ru-RU" b="1" dirty="0">
                <a:solidFill>
                  <a:srgbClr val="003300"/>
                </a:solidFill>
              </a:rPr>
              <a:t>серебряных родников и озёр, поселились люди, которых позже стали называть </a:t>
            </a:r>
            <a:r>
              <a:rPr lang="ru-RU" b="1" i="1" dirty="0">
                <a:solidFill>
                  <a:srgbClr val="0070C0"/>
                </a:solidFill>
              </a:rPr>
              <a:t>удмуртами</a:t>
            </a:r>
            <a:r>
              <a:rPr lang="ru-RU" b="1" dirty="0">
                <a:solidFill>
                  <a:srgbClr val="003300"/>
                </a:solidFill>
              </a:rPr>
              <a:t>.</a:t>
            </a:r>
          </a:p>
          <a:p>
            <a:pPr algn="just"/>
            <a:r>
              <a:rPr lang="ru-RU" b="1" dirty="0" smtClean="0">
                <a:solidFill>
                  <a:srgbClr val="003300"/>
                </a:solidFill>
              </a:rPr>
              <a:t>  </a:t>
            </a:r>
            <a:endParaRPr lang="ru-RU" b="1" dirty="0">
              <a:solidFill>
                <a:srgbClr val="003300"/>
              </a:solidFill>
            </a:endParaRPr>
          </a:p>
        </p:txBody>
      </p:sp>
      <p:pic>
        <p:nvPicPr>
          <p:cNvPr id="5122" name="Picture 2" descr="C:\Users\Светлана Леонидовна\Downloads\20994007_fal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71480"/>
            <a:ext cx="571504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Светлана Леонидовна\Downloads\970e00e95ee9e4cdd7348a100523e680.jpg"/>
          <p:cNvPicPr>
            <a:picLocks noChangeAspect="1" noChangeArrowheads="1"/>
          </p:cNvPicPr>
          <p:nvPr/>
        </p:nvPicPr>
        <p:blipFill>
          <a:blip r:embed="rId2"/>
          <a:srcRect l="3257" t="18960" r="17915" b="6250"/>
          <a:stretch>
            <a:fillRect/>
          </a:stretch>
        </p:blipFill>
        <p:spPr bwMode="auto">
          <a:xfrm>
            <a:off x="2214546" y="3357562"/>
            <a:ext cx="3214710" cy="235790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0"/>
            <a:ext cx="8286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Вдоль </a:t>
            </a:r>
            <a:r>
              <a:rPr lang="ru-RU" b="1" dirty="0"/>
              <a:t>рек Вятка и Чепца жили племена </a:t>
            </a:r>
            <a:r>
              <a:rPr lang="ru-RU" b="1" i="1" dirty="0">
                <a:solidFill>
                  <a:srgbClr val="0070C0"/>
                </a:solidFill>
              </a:rPr>
              <a:t>Ватка</a:t>
            </a:r>
            <a:r>
              <a:rPr lang="ru-RU" b="1" dirty="0"/>
              <a:t> (северные удмурты</a:t>
            </a:r>
            <a:r>
              <a:rPr lang="ru-RU" b="1" dirty="0" smtClean="0"/>
              <a:t>). </a:t>
            </a:r>
            <a:r>
              <a:rPr lang="ru-RU" b="1" dirty="0"/>
              <a:t>Территорию около рек </a:t>
            </a:r>
            <a:r>
              <a:rPr lang="ru-RU" b="1" dirty="0" err="1"/>
              <a:t>Кильмезь</a:t>
            </a:r>
            <a:r>
              <a:rPr lang="ru-RU" b="1" dirty="0"/>
              <a:t> и Вала облюбовали племена </a:t>
            </a:r>
            <a:r>
              <a:rPr lang="ru-RU" b="1" i="1" dirty="0" err="1">
                <a:solidFill>
                  <a:srgbClr val="0070C0"/>
                </a:solidFill>
              </a:rPr>
              <a:t>Калмез</a:t>
            </a:r>
            <a:r>
              <a:rPr lang="ru-RU" b="1" dirty="0"/>
              <a:t> (центральные удмурты). Племена южных удмуртов заселяют территории рек Камы и </a:t>
            </a:r>
            <a:r>
              <a:rPr lang="ru-RU" b="1" dirty="0" err="1"/>
              <a:t>Иж</a:t>
            </a:r>
            <a:r>
              <a:rPr lang="ru-RU" b="1" dirty="0"/>
              <a:t>.</a:t>
            </a:r>
          </a:p>
        </p:txBody>
      </p:sp>
      <p:pic>
        <p:nvPicPr>
          <p:cNvPr id="6146" name="Picture 2" descr="C:\Users\Светлана Леонидовна\Downloads\_42992481_image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285860"/>
            <a:ext cx="3070881" cy="2214578"/>
          </a:xfrm>
          <a:prstGeom prst="rect">
            <a:avLst/>
          </a:prstGeom>
          <a:noFill/>
        </p:spPr>
      </p:pic>
      <p:pic>
        <p:nvPicPr>
          <p:cNvPr id="6148" name="Picture 4" descr="C:\Users\Светлана Леонидовна\Downloads\0_2696b_7a6b390a_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071942"/>
            <a:ext cx="3333773" cy="25003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14810" y="1571612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Р. Вятка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5357826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р. </a:t>
            </a:r>
            <a:r>
              <a:rPr lang="ru-RU" dirty="0" err="1" smtClean="0"/>
              <a:t>Кильмезь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6143644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р.Иж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500042"/>
            <a:ext cx="73581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У удмуртов городища назывались </a:t>
            </a:r>
            <a:r>
              <a:rPr lang="ru-RU" b="1" dirty="0">
                <a:solidFill>
                  <a:srgbClr val="0070C0"/>
                </a:solidFill>
              </a:rPr>
              <a:t>«кар» </a:t>
            </a:r>
            <a:r>
              <a:rPr lang="ru-RU" b="1" dirty="0">
                <a:solidFill>
                  <a:srgbClr val="002060"/>
                </a:solidFill>
              </a:rPr>
              <a:t>и содержали собственное имя одного из </a:t>
            </a:r>
            <a:r>
              <a:rPr lang="ru-RU" b="1" dirty="0" smtClean="0">
                <a:solidFill>
                  <a:srgbClr val="002060"/>
                </a:solidFill>
              </a:rPr>
              <a:t>богатырей:</a:t>
            </a:r>
            <a:endParaRPr lang="ru-RU" b="1" dirty="0">
              <a:solidFill>
                <a:srgbClr val="002060"/>
              </a:solidFill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         Городище </a:t>
            </a:r>
            <a:r>
              <a:rPr lang="ru-RU" b="1" dirty="0">
                <a:solidFill>
                  <a:srgbClr val="002060"/>
                </a:solidFill>
              </a:rPr>
              <a:t>Хлынов (</a:t>
            </a:r>
            <a:r>
              <a:rPr lang="ru-RU" b="1" dirty="0" err="1">
                <a:solidFill>
                  <a:srgbClr val="002060"/>
                </a:solidFill>
              </a:rPr>
              <a:t>Кылно</a:t>
            </a:r>
            <a:r>
              <a:rPr lang="ru-RU" b="1" dirty="0">
                <a:solidFill>
                  <a:srgbClr val="002060"/>
                </a:solidFill>
              </a:rPr>
              <a:t> кар</a:t>
            </a:r>
            <a:r>
              <a:rPr lang="ru-RU" b="1" dirty="0" smtClean="0">
                <a:solidFill>
                  <a:srgbClr val="002060"/>
                </a:solidFill>
              </a:rPr>
              <a:t>)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         Городище </a:t>
            </a:r>
            <a:r>
              <a:rPr lang="ru-RU" b="1" dirty="0">
                <a:solidFill>
                  <a:srgbClr val="002060"/>
                </a:solidFill>
              </a:rPr>
              <a:t>Иднакар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         Городище </a:t>
            </a:r>
            <a:r>
              <a:rPr lang="ru-RU" b="1" dirty="0">
                <a:solidFill>
                  <a:srgbClr val="002060"/>
                </a:solidFill>
              </a:rPr>
              <a:t>Арск (Арча кар)</a:t>
            </a:r>
          </a:p>
        </p:txBody>
      </p:sp>
      <p:pic>
        <p:nvPicPr>
          <p:cNvPr id="9218" name="Picture 2" descr="C:\Users\Светлана Леонидовна\Downloads\SS105309.JPG"/>
          <p:cNvPicPr>
            <a:picLocks noChangeAspect="1" noChangeArrowheads="1"/>
          </p:cNvPicPr>
          <p:nvPr/>
        </p:nvPicPr>
        <p:blipFill>
          <a:blip r:embed="rId2"/>
          <a:srcRect l="11250" t="16667" b="8333"/>
          <a:stretch>
            <a:fillRect/>
          </a:stretch>
        </p:blipFill>
        <p:spPr bwMode="auto">
          <a:xfrm>
            <a:off x="1428728" y="2214554"/>
            <a:ext cx="6311919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1214422"/>
            <a:ext cx="678661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    У </a:t>
            </a:r>
            <a:r>
              <a:rPr lang="ru-RU" sz="2400" b="1" dirty="0">
                <a:solidFill>
                  <a:srgbClr val="0070C0"/>
                </a:solidFill>
              </a:rPr>
              <a:t>каждого племени были свои сильные батыры.</a:t>
            </a: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    Батыры </a:t>
            </a:r>
            <a:r>
              <a:rPr lang="ru-RU" sz="2400" b="1" dirty="0">
                <a:solidFill>
                  <a:srgbClr val="0070C0"/>
                </a:solidFill>
              </a:rPr>
              <a:t>были как князья своих государств-земель. В мирное время суд-право творили, во время битв впереди народа ходили .</a:t>
            </a: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    Бывали </a:t>
            </a:r>
            <a:r>
              <a:rPr lang="ru-RU" sz="2400" b="1" dirty="0">
                <a:solidFill>
                  <a:srgbClr val="0070C0"/>
                </a:solidFill>
              </a:rPr>
              <a:t>времена, когда батыры ссориться начинали. В гневе, говорят, они целые брёвна и железные шары с городища на городище кидали.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ветлана Леонидовна\Downloads\gl_r_k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94678"/>
            <a:ext cx="4000528" cy="5750188"/>
          </a:xfrm>
          <a:prstGeom prst="rect">
            <a:avLst/>
          </a:prstGeom>
          <a:noFill/>
          <a:effectLst>
            <a:softEdge rad="317500"/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000232" y="2500306"/>
            <a:ext cx="57150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857620" y="642918"/>
            <a:ext cx="5286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6600"/>
                </a:solidFill>
              </a:rPr>
              <a:t>Батыры северных удмуртов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00496" y="150017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/>
              <a:t>Жизнь северных батыров в целом не отличалась от жизни обычных людей. Они также занимались охотой, рыболовством, земледелием. У каждого из батыров было своё занятие. Северные батыры (Ватка) очень любили селиться возле гор. В тех местах, где они не находили горы, чтобы обосноваться возле неё, там они брались руками за пригорок и вытягивали его к верху, пока он не становился горою.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152</TotalTime>
  <Words>745</Words>
  <Application>Microsoft Office PowerPoint</Application>
  <PresentationFormat>Экран (4:3)</PresentationFormat>
  <Paragraphs>40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 Батыры  земли Удмуртской</vt:lpstr>
      <vt:lpstr>Презентация PowerPoint</vt:lpstr>
      <vt:lpstr>Презентация PowerPoint</vt:lpstr>
      <vt:lpstr>О героях-богатырях народ сочинял героические песни и бережно передавал их от поколения к поколению.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Батыры  земли Удмуртской</dc:title>
  <dc:creator>Светлана Леонидовна</dc:creator>
  <cp:lastModifiedBy>User</cp:lastModifiedBy>
  <cp:revision>6</cp:revision>
  <dcterms:created xsi:type="dcterms:W3CDTF">2013-02-05T15:28:42Z</dcterms:created>
  <dcterms:modified xsi:type="dcterms:W3CDTF">2020-02-08T09:28:02Z</dcterms:modified>
</cp:coreProperties>
</file>