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0" r:id="rId6"/>
    <p:sldId id="266" r:id="rId7"/>
    <p:sldId id="263" r:id="rId8"/>
    <p:sldId id="264" r:id="rId9"/>
    <p:sldId id="268" r:id="rId10"/>
    <p:sldId id="265" r:id="rId11"/>
    <p:sldId id="267" r:id="rId12"/>
    <p:sldId id="270" r:id="rId13"/>
    <p:sldId id="273" r:id="rId14"/>
    <p:sldId id="269" r:id="rId15"/>
    <p:sldId id="271" r:id="rId16"/>
    <p:sldId id="272" r:id="rId17"/>
    <p:sldId id="274" r:id="rId18"/>
    <p:sldId id="275" r:id="rId19"/>
    <p:sldId id="276" r:id="rId20"/>
    <p:sldId id="280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50F"/>
    <a:srgbClr val="5034F8"/>
    <a:srgbClr val="D44606"/>
    <a:srgbClr val="469E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64" d="100"/>
          <a:sy n="64" d="100"/>
        </p:scale>
        <p:origin x="-22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25A7-4864-4361-81A6-2F9721FF0BA3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720EE-5813-43C1-A985-401CADEA5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720EE-5813-43C1-A985-401CADEA54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323176-4B28-44C6-9644-26FFD03749CF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934BDB-C450-4E74-9F36-61C2D95938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414688">
            <a:off x="3518279" y="1484106"/>
            <a:ext cx="4876291" cy="1878525"/>
          </a:xfrm>
        </p:spPr>
        <p:txBody>
          <a:bodyPr>
            <a:noAutofit/>
          </a:bodyPr>
          <a:lstStyle/>
          <a:p>
            <a:pPr algn="ctr"/>
            <a:r>
              <a:rPr lang="ru-RU" sz="6000" b="0" i="1" dirty="0" smtClean="0">
                <a:latin typeface="Monotype Corsiva" pitchFamily="66" charset="0"/>
              </a:rPr>
              <a:t>Вечные темы </a:t>
            </a:r>
            <a:br>
              <a:rPr lang="ru-RU" sz="6000" b="0" i="1" dirty="0" smtClean="0">
                <a:latin typeface="Monotype Corsiva" pitchFamily="66" charset="0"/>
              </a:rPr>
            </a:br>
            <a:r>
              <a:rPr lang="ru-RU" sz="6000" b="0" i="1" dirty="0" smtClean="0">
                <a:latin typeface="Monotype Corsiva" pitchFamily="66" charset="0"/>
              </a:rPr>
              <a:t>в искусстве</a:t>
            </a:r>
            <a:endParaRPr lang="ru-RU" sz="6000" b="0" i="1" dirty="0">
              <a:latin typeface="Monotype Corsiva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 rot="504759">
            <a:off x="3030905" y="3487461"/>
            <a:ext cx="5244673" cy="12360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OdessaScript" pitchFamily="2" charset="0"/>
              </a:rPr>
              <a:t>Библейский сюжет </a:t>
            </a:r>
          </a:p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OdessaScript" pitchFamily="2" charset="0"/>
              </a:rPr>
              <a:t>«Тайная вечеря»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latin typeface="OdessaScript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15304" cy="17859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эпоху Возрождения тема Тайной Вечери становится излюбленной в убранстве монастырских трапезных.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трапезной — миланского монастыря Санта Мария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Грацие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и Леонардо написал свой шедевр.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928802"/>
            <a:ext cx="8401080" cy="4395798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«Как раз против входа в нее, вдоль торцовой стены в глубине залы, стоял стол приора, а по обе стороны от него — столы монахов, приподнятые над полом на одну ступень, и только когда входящий оборачивал­ся, он видел над невысокой дверью в четвертой узкой стене, нарисованный стол, за которым сидел Христос со своими учениками, как если бы и они принадлежали к обществу, собравшемуся здесь. Должно быть, сильное было впечатление, когда в часы трапезы сидящие за столом приора и сидящие за столом Христа встречались взглядами друг с другом, словно в зеркале, а монахам за их столами казалось, что они находятся между двумя этими содружествами» (Гёте И. В. Джузеппе </a:t>
            </a:r>
            <a:r>
              <a:rPr lang="ru-RU" sz="2200" b="1" i="1" dirty="0" err="1" smtClean="0">
                <a:latin typeface="Times New Roman" pitchFamily="18" charset="0"/>
                <a:cs typeface="Times New Roman" pitchFamily="18" charset="0"/>
              </a:rPr>
              <a:t>Босси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о «Тайной Вечере» Леонардо да Винчи, с. 208)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71472" y="0"/>
            <a:ext cx="8229600" cy="583247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428596" y="571480"/>
            <a:ext cx="8077200" cy="584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286256"/>
            <a:ext cx="9144000" cy="2357454"/>
          </a:xfrm>
        </p:spPr>
        <p:txBody>
          <a:bodyPr>
            <a:noAutofit/>
          </a:bodyPr>
          <a:lstStyle/>
          <a:p>
            <a:pPr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Обратите внимание, что ни один из персонажей «Тайной Вечери» у Леонардо не обращает своего взгляда на зрителя, потому сидевшие за столом приора не могли бы встретиться взглядами с Апостолами — Тайная Вечеря была именно тайной, и не могло быть никаких посторонних собеседников (а устремленный на зрителя взгляд персонажа, как известно, вовлекает первого в диалог; о тайности этой Вечери забывали многие поздние художники, писавшие Тайную Вечерю с большим числом дополнительных персонажей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тайная вечеря(да винчи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572428" cy="4122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501122" cy="11430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err="1" smtClean="0">
                <a:solidFill>
                  <a:schemeClr val="bg1"/>
                </a:solidFill>
              </a:rPr>
              <a:t>Андреа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дель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</a:rPr>
              <a:t>Кастаньо</a:t>
            </a:r>
            <a:r>
              <a:rPr lang="ru-RU" sz="2400" i="1" dirty="0" smtClean="0">
                <a:solidFill>
                  <a:schemeClr val="bg1"/>
                </a:solidFill>
              </a:rPr>
              <a:t>. Тайная Вечеря. (1445—1450).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Флоренция. Трапезная монастыря Санта  </a:t>
            </a:r>
            <a:r>
              <a:rPr lang="ru-RU" sz="2400" i="1" dirty="0" err="1" smtClean="0">
                <a:solidFill>
                  <a:schemeClr val="bg1"/>
                </a:solidFill>
              </a:rPr>
              <a:t>Аполлония</a:t>
            </a:r>
            <a:r>
              <a:rPr lang="ru-RU" sz="2400" i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357694"/>
            <a:ext cx="9144000" cy="250030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Обратите внимание. у Иуды кусок, обмоченный в вине, что обозначает его как предателя, поскольку кусок этот не был благословлен Христом.</a:t>
            </a:r>
            <a:r>
              <a:rPr lang="ru-RU" sz="2000" b="1" i="1" u="sng" dirty="0" smtClean="0"/>
              <a:t> </a:t>
            </a:r>
            <a:r>
              <a:rPr lang="ru-RU" sz="2000" dirty="0" err="1" smtClean="0"/>
              <a:t>Кастаньо</a:t>
            </a:r>
            <a:r>
              <a:rPr lang="ru-RU" sz="2000" dirty="0" smtClean="0"/>
              <a:t> преднамеренно противопоставляет руку Христа, благословляющую хлеб и вино, чтобы передать их Апостолам, руке Иуды, уже держащей кусок. В этот самый момент в Иуду вошел сатана; художник передал это в облике Иуды: у него выявились сатанинские черты — горбатый нос, выступающая вперед козлиная борода. </a:t>
            </a:r>
            <a:endParaRPr lang="ru-RU" sz="2000" dirty="0"/>
          </a:p>
        </p:txBody>
      </p:sp>
      <p:pic>
        <p:nvPicPr>
          <p:cNvPr id="6" name="Рисунок 5" descr="Андреа дель Кастаньо. Тайная Вечеря.  MWM001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14356"/>
            <a:ext cx="7429552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86808" cy="135732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Под влиянием </a:t>
            </a:r>
            <a:r>
              <a:rPr lang="ru-RU" sz="2400" dirty="0" err="1" smtClean="0">
                <a:solidFill>
                  <a:schemeClr val="bg1"/>
                </a:solidFill>
              </a:rPr>
              <a:t>Андреа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дель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Кастаньо</a:t>
            </a:r>
            <a:r>
              <a:rPr lang="ru-RU" sz="2400" dirty="0" smtClean="0">
                <a:solidFill>
                  <a:schemeClr val="bg1"/>
                </a:solidFill>
              </a:rPr>
              <a:t> несколько раз пишет свои Тайные Вечери </a:t>
            </a:r>
            <a:r>
              <a:rPr lang="ru-RU" sz="2400" b="1" dirty="0" err="1" smtClean="0">
                <a:solidFill>
                  <a:schemeClr val="bg1"/>
                </a:solidFill>
              </a:rPr>
              <a:t>Доменико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Гирландайо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Их интересно рассмотреть все вместе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4714884"/>
            <a:ext cx="4114800" cy="16097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Эта фреска особенно ярко обнаруживает композиционное сходство с </a:t>
            </a:r>
            <a:r>
              <a:rPr lang="ru-RU" sz="2000" dirty="0" err="1" smtClean="0"/>
              <a:t>Андреа</a:t>
            </a:r>
            <a:r>
              <a:rPr lang="ru-RU" sz="2000" dirty="0" smtClean="0"/>
              <a:t> </a:t>
            </a:r>
            <a:r>
              <a:rPr lang="ru-RU" sz="2000" dirty="0" err="1" smtClean="0"/>
              <a:t>дель</a:t>
            </a:r>
            <a:r>
              <a:rPr lang="ru-RU" sz="2000" dirty="0" smtClean="0"/>
              <a:t> </a:t>
            </a:r>
            <a:r>
              <a:rPr lang="ru-RU" sz="2000" dirty="0" err="1" smtClean="0"/>
              <a:t>Кастаньо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Копия Доменико Гирландайо. Аббатство в Пассиньяно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71472" y="1285860"/>
            <a:ext cx="771530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746112"/>
            <a:ext cx="4429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6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err="1" smtClean="0"/>
              <a:t>Доменико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Гирландайо</a:t>
            </a:r>
            <a:r>
              <a:rPr lang="ru-RU" sz="2000" i="1" dirty="0" smtClean="0"/>
              <a:t>. </a:t>
            </a:r>
          </a:p>
          <a:p>
            <a:pPr indent="3460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/>
              <a:t>Тайная Вечеря. </a:t>
            </a:r>
            <a:r>
              <a:rPr lang="ru-RU" sz="2000" i="1" dirty="0" err="1" smtClean="0"/>
              <a:t>Флоренця</a:t>
            </a:r>
            <a:r>
              <a:rPr lang="ru-RU" sz="2000" i="1" dirty="0" smtClean="0"/>
              <a:t>. Аббатство в </a:t>
            </a:r>
            <a:r>
              <a:rPr lang="ru-RU" sz="2000" i="1" dirty="0" err="1" smtClean="0"/>
              <a:t>Пассиньяно</a:t>
            </a:r>
            <a:r>
              <a:rPr lang="ru-RU" sz="2000" i="1" dirty="0" smtClean="0"/>
              <a:t>.</a:t>
            </a:r>
            <a:endParaRPr lang="ru-RU" sz="2000" dirty="0" smtClean="0"/>
          </a:p>
          <a:p>
            <a:pPr marL="0" marR="0" lvl="0" indent="346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286388"/>
            <a:ext cx="3929090" cy="1143000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Доменико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Гирландайо</a:t>
            </a:r>
            <a:r>
              <a:rPr lang="ru-RU" sz="2400" i="1" dirty="0" smtClean="0"/>
              <a:t>. </a:t>
            </a:r>
            <a:br>
              <a:rPr lang="ru-RU" sz="2400" i="1" dirty="0" smtClean="0"/>
            </a:br>
            <a:r>
              <a:rPr lang="ru-RU" sz="2400" i="1" dirty="0" smtClean="0"/>
              <a:t>Тайная Вечеря. </a:t>
            </a:r>
            <a:r>
              <a:rPr lang="ru-RU" sz="2400" i="1" dirty="0" err="1" smtClean="0"/>
              <a:t>Флоренця</a:t>
            </a:r>
            <a:r>
              <a:rPr lang="ru-RU" sz="2400" i="1" dirty="0" smtClean="0"/>
              <a:t>. Монастырь Сан Марко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5008" y="642918"/>
            <a:ext cx="3428992" cy="621508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Тайной Вечери для монастыря Сан Марко занимательная повествовательность превратила художника в хрониста </a:t>
            </a:r>
            <a:r>
              <a:rPr lang="ru-RU" sz="2000" dirty="0" err="1" smtClean="0"/>
              <a:t>Флоренци</a:t>
            </a:r>
            <a:r>
              <a:rPr lang="ru-RU" sz="2000" dirty="0" smtClean="0"/>
              <a:t> середины XV века. Это одно из самых типичных  произведений </a:t>
            </a:r>
            <a:r>
              <a:rPr lang="ru-RU" sz="2000" dirty="0" err="1" smtClean="0"/>
              <a:t>Гирландайо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Спокойно, скромно и убедительно оно свидетельствует о происходящем – достаточно взглянуть на бесстрастного Иуду, сидящего напротив Христа и, кажется, даже разговаривающего с Ним. </a:t>
            </a:r>
          </a:p>
          <a:p>
            <a:endParaRPr lang="ru-RU" sz="2000" dirty="0"/>
          </a:p>
        </p:txBody>
      </p:sp>
      <p:pic>
        <p:nvPicPr>
          <p:cNvPr id="5" name="Рисунок 4" descr="Доменико Гирландайо. Тайная Вечеря.  Сан Марко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57158" y="857232"/>
            <a:ext cx="542928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6000768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Доменико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Гирландайо</a:t>
            </a:r>
            <a:r>
              <a:rPr lang="ru-RU" sz="2400" i="1" dirty="0" smtClean="0"/>
              <a:t>. Тайная Вечеря. </a:t>
            </a:r>
            <a:r>
              <a:rPr lang="ru-RU" sz="2400" i="1" dirty="0" err="1" smtClean="0"/>
              <a:t>Флоренци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i="1" dirty="0" smtClean="0"/>
              <a:t> Церковь </a:t>
            </a:r>
            <a:r>
              <a:rPr lang="ru-RU" sz="2400" i="1" dirty="0" err="1" smtClean="0"/>
              <a:t>Оньисанти</a:t>
            </a:r>
            <a:endParaRPr lang="ru-RU" sz="2400" dirty="0"/>
          </a:p>
        </p:txBody>
      </p:sp>
      <p:pic>
        <p:nvPicPr>
          <p:cNvPr id="7" name="Рисунок 6" descr="Гирландайо. Тайная Вечеря. Церковь Оньисанти 001"/>
          <p:cNvPicPr/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85720" y="785794"/>
            <a:ext cx="8643998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/>
      <p:bldP spid="4" grpI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Художники опирались и на литературные программы при изображении сюжета «Тайной вечери»</a:t>
            </a:r>
          </a:p>
          <a:p>
            <a:r>
              <a:rPr lang="ru-RU" sz="2000" dirty="0" smtClean="0"/>
              <a:t>Иисус на Тайной Вечере не только предрек предательство, но и указал конкретно на предателя. О том, </a:t>
            </a:r>
            <a:r>
              <a:rPr lang="ru-RU" sz="2000" b="1" dirty="0" smtClean="0"/>
              <a:t>как Он указал на Иуду,</a:t>
            </a:r>
            <a:r>
              <a:rPr lang="ru-RU" sz="2000" dirty="0" smtClean="0"/>
              <a:t> повествуют Матфей, Марк и Иоанн. Идентичные свидетельства синоптиков, правда, несколько отличаются от повествования Иоанна. Матфей пишет: « Он же сказал в ответ: опустивший со Мною руку в блюдо, этот предаст Меня» ; </a:t>
            </a:r>
          </a:p>
          <a:p>
            <a:r>
              <a:rPr lang="ru-RU" sz="2000" dirty="0" smtClean="0"/>
              <a:t> «Он же сказал им в ответ: один из двенадцати, обмакивающий со Мною в блюдо» . </a:t>
            </a:r>
          </a:p>
          <a:p>
            <a:r>
              <a:rPr lang="ru-RU" sz="2000" b="1" dirty="0" smtClean="0"/>
              <a:t>Согласно Иоанну, действие было иное</a:t>
            </a:r>
            <a:r>
              <a:rPr lang="ru-RU" sz="2000" dirty="0" smtClean="0"/>
              <a:t>: « Тот, кому Я, обмакнув кусок хлеба, подам. И, обмакнув кусок, подал Иуде Симонову Искариоту» </a:t>
            </a:r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5715016"/>
            <a:ext cx="5643602" cy="857248"/>
          </a:xfrm>
        </p:spPr>
        <p:txBody>
          <a:bodyPr>
            <a:noAutofit/>
          </a:bodyPr>
          <a:lstStyle/>
          <a:p>
            <a:r>
              <a:rPr lang="ru-RU" sz="2400" i="1" dirty="0" err="1" smtClean="0"/>
              <a:t>Джотто</a:t>
            </a:r>
            <a:r>
              <a:rPr lang="ru-RU" sz="2400" i="1" dirty="0" smtClean="0"/>
              <a:t>. Тайная Вечеря (1304—1306). Падуя. Капелла </a:t>
            </a:r>
            <a:r>
              <a:rPr lang="ru-RU" sz="2400" i="1" dirty="0" err="1" smtClean="0"/>
              <a:t>Скровеньи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00694" y="857232"/>
            <a:ext cx="3186106" cy="38576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Так, </a:t>
            </a:r>
            <a:r>
              <a:rPr lang="ru-RU" sz="2800" dirty="0" err="1" smtClean="0"/>
              <a:t>Джотто</a:t>
            </a:r>
            <a:r>
              <a:rPr lang="ru-RU" sz="2800" dirty="0" smtClean="0"/>
              <a:t> опирался на синоптиков, </a:t>
            </a:r>
          </a:p>
          <a:p>
            <a:endParaRPr lang="ru-RU" sz="2800" dirty="0"/>
          </a:p>
        </p:txBody>
      </p:sp>
      <p:pic>
        <p:nvPicPr>
          <p:cNvPr id="5" name="Рисунок 4" descr="Джотто. Тайная Вечеря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00034" y="1000108"/>
            <a:ext cx="4643470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572140"/>
            <a:ext cx="8572560" cy="150019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Неизвестный мастер. Тайная Вечеря. </a:t>
            </a:r>
            <a:br>
              <a:rPr lang="ru-RU" sz="2400" i="1" dirty="0" smtClean="0"/>
            </a:br>
            <a:r>
              <a:rPr lang="ru-RU" sz="2400" i="1" dirty="0" smtClean="0"/>
              <a:t>Иллюстрация Библии де </a:t>
            </a:r>
            <a:r>
              <a:rPr lang="ru-RU" sz="2400" i="1" dirty="0" err="1" smtClean="0"/>
              <a:t>Флореффе</a:t>
            </a:r>
            <a:r>
              <a:rPr lang="ru-RU" sz="2400" i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 Лондон. Британская библиотека (</a:t>
            </a:r>
            <a:r>
              <a:rPr lang="ru-RU" sz="2400" i="1" dirty="0" err="1" smtClean="0"/>
              <a:t>Add</a:t>
            </a:r>
            <a:r>
              <a:rPr lang="ru-RU" sz="2400" i="1" dirty="0" smtClean="0"/>
              <a:t>. 17738) 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500042"/>
            <a:ext cx="7686700" cy="10715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тогда как неизвестный мастер, иллюстрировавший Библию де </a:t>
            </a:r>
            <a:r>
              <a:rPr lang="ru-RU" sz="2800" dirty="0" err="1" smtClean="0">
                <a:solidFill>
                  <a:schemeClr val="bg1"/>
                </a:solidFill>
              </a:rPr>
              <a:t>Флореффе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 взял за основу рассказ Иоанна. 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 descr="Неизвестный мастер.. Библия де Флорефф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85852" y="1571612"/>
            <a:ext cx="6357982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72494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ЛИТУРГИЧЕСКАЯ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ТАЙНАЯ ВЕЧЕРЯ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285860"/>
            <a:ext cx="8686800" cy="557214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изображения установления таинства Причастия, имевшего место на Тайной Вечере Христа, —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литургическая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Тайная Вечеря — восходят к VI веку.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Евхаристическая чаша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(потир) и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гостия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вино (Кровь Христова) и хлеб (Тело Христово) — стали изображаться с VII века;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первое такое изображение имеется в Евангелии, хранящемся в Колледже Тела Христова в Кембридже. Но обычными эти атрибуты Тайной Вечери становятся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только с XV века.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/>
              <a:t>Известны выдающиеся образцы этого типа Тайной Вечери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857892"/>
            <a:ext cx="8715436" cy="1000108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err="1" smtClean="0"/>
              <a:t>Козимо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Росселли</a:t>
            </a:r>
            <a:r>
              <a:rPr lang="ru-RU" sz="2400" b="1" i="1" dirty="0" smtClean="0"/>
              <a:t>. Тайная Вечеря. (1482). Рим. Ватикан. Сикстинская капелла.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5" name="Рисунок 4" descr="Козимо Росселли. Тайная Вечеря.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00034" y="785794"/>
            <a:ext cx="82153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5500694" y="2806537"/>
            <a:ext cx="36433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6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Дирк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Боутс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Тайная Вечеря (Установление Таинства Евхаристии) (1464).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60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Лувен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Церковь Св. Петра.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Дирк Боутс. Тайная Вечеря"/>
          <p:cNvPicPr/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00034" y="500042"/>
            <a:ext cx="5057136" cy="590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2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00034" y="785794"/>
            <a:ext cx="8186766" cy="5462606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Когда же настал вечер, Он возлег с двенадцатью учениками  и когда они ели, сказал: истинно говорю вам, что один из вас предаст Меня.  Они весьма опечалились, и начали говорить Ему, каждый из них: не я ли, Господи? </a:t>
            </a:r>
          </a:p>
          <a:p>
            <a:r>
              <a:rPr lang="ru-RU" i="1" dirty="0" smtClean="0"/>
              <a:t> Он же сказал в ответ: опустивший со Мною руку в блюдо, этот предаст Меня;  впрочем Сын Человеческий идет, как писано о Нем, но горе тому человеку, которым Сын Человеческий предается: лучше было бы этому человеку не родиться. </a:t>
            </a:r>
          </a:p>
          <a:p>
            <a:r>
              <a:rPr lang="ru-RU" i="1" dirty="0" smtClean="0"/>
              <a:t>При сем и Иуда, предающий Его, сказал: не я ли, Равви? Иисус говорит ему: ты сказал.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основе литургической Тайной Вечери лежит идея иллюстрирования слов Христа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72518" cy="193754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Литургическая Тайная Вечеря</a:t>
            </a:r>
            <a:r>
              <a:rPr lang="ru-RU" dirty="0" smtClean="0"/>
              <a:t> изображалась либо как </a:t>
            </a:r>
            <a:r>
              <a:rPr lang="ru-RU" b="1" i="1" dirty="0" smtClean="0"/>
              <a:t>благословение чаши с вином и хлеба</a:t>
            </a:r>
            <a:r>
              <a:rPr lang="ru-RU" dirty="0" smtClean="0"/>
              <a:t> (</a:t>
            </a:r>
            <a:r>
              <a:rPr lang="ru-RU" dirty="0" err="1" smtClean="0"/>
              <a:t>гостии</a:t>
            </a:r>
            <a:r>
              <a:rPr lang="ru-RU" dirty="0" smtClean="0"/>
              <a:t>), совершаемое Христом за столом в присутствии учеников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43570" y="3714752"/>
            <a:ext cx="3257544" cy="207170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Дирк</a:t>
            </a:r>
            <a:r>
              <a:rPr lang="ru-RU" i="1" dirty="0" smtClean="0"/>
              <a:t> </a:t>
            </a:r>
            <a:r>
              <a:rPr lang="ru-RU" i="1" dirty="0" err="1" smtClean="0"/>
              <a:t>Боутс</a:t>
            </a:r>
            <a:r>
              <a:rPr lang="ru-RU" i="1" dirty="0" smtClean="0"/>
              <a:t>. Тайная Вечеря (Установление Таинства Евхаристии) (1464). </a:t>
            </a:r>
            <a:endParaRPr lang="ru-RU" dirty="0" smtClean="0"/>
          </a:p>
          <a:p>
            <a:r>
              <a:rPr lang="ru-RU" i="1" dirty="0" err="1" smtClean="0"/>
              <a:t>Лувен</a:t>
            </a:r>
            <a:r>
              <a:rPr lang="ru-RU" i="1" dirty="0" smtClean="0"/>
              <a:t>. Церковь Св. Петра.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Дирк Боутс. Тайная Вечеря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00034" y="500042"/>
            <a:ext cx="5057136" cy="590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14290"/>
            <a:ext cx="5286412" cy="624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14282" y="4286256"/>
            <a:ext cx="342902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Питер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Пауль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Рубенс.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Тайная Вечеря, 1631-1632. Холст, масло, 304х250.</a:t>
            </a:r>
            <a:b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Пинакотека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Брера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Милан, Италия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build="p"/>
      <p:bldP spid="5" grpId="1" build="p"/>
      <p:bldP spid="6" grpId="0" build="p"/>
      <p:bldP spid="6" grpId="1" build="p"/>
      <p:bldP spid="552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либо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виде установления таинства Причащения,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когда Христос дает вкусить хлеб Причастия (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гостию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ученикам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5929322" y="1428736"/>
            <a:ext cx="3214678" cy="4931584"/>
          </a:xfrm>
        </p:spPr>
        <p:txBody>
          <a:bodyPr/>
          <a:lstStyle/>
          <a:p>
            <a:r>
              <a:rPr lang="ru-RU" b="1" i="1" dirty="0" err="1" smtClean="0"/>
              <a:t>Иос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ван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Вассенхове</a:t>
            </a:r>
            <a:r>
              <a:rPr lang="ru-RU" b="1" i="1" dirty="0" smtClean="0"/>
              <a:t> (</a:t>
            </a:r>
            <a:r>
              <a:rPr lang="ru-RU" b="1" i="1" dirty="0" err="1" smtClean="0"/>
              <a:t>Юстус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ван</a:t>
            </a:r>
            <a:r>
              <a:rPr lang="ru-RU" b="1" i="1" dirty="0" smtClean="0"/>
              <a:t> Гент).</a:t>
            </a:r>
          </a:p>
          <a:p>
            <a:pPr>
              <a:buNone/>
            </a:pPr>
            <a:r>
              <a:rPr lang="ru-RU" b="1" i="1" dirty="0" smtClean="0"/>
              <a:t> </a:t>
            </a:r>
          </a:p>
          <a:p>
            <a:r>
              <a:rPr lang="ru-RU" b="1" i="1" dirty="0" smtClean="0"/>
              <a:t>Тайная Вечеря (Причастие апостолов). </a:t>
            </a:r>
            <a:endParaRPr lang="ru-RU" dirty="0" smtClean="0"/>
          </a:p>
          <a:p>
            <a:r>
              <a:rPr lang="ru-RU" b="1" i="1" dirty="0" smtClean="0"/>
              <a:t>(1473—1475). </a:t>
            </a:r>
          </a:p>
          <a:p>
            <a:endParaRPr lang="ru-RU" b="1" i="1" dirty="0" smtClean="0"/>
          </a:p>
          <a:p>
            <a:r>
              <a:rPr lang="ru-RU" b="1" i="1" dirty="0" err="1" smtClean="0"/>
              <a:t>Урбино</a:t>
            </a:r>
            <a:r>
              <a:rPr lang="ru-RU" b="1" i="1" dirty="0" smtClean="0"/>
              <a:t>. Национальная галерея.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2" descr="Иос ван Вассенхове (Юстус ван Гент)"/>
          <p:cNvPicPr>
            <a:picLocks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14282" y="1071546"/>
            <a:ext cx="5811208" cy="546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857232"/>
            <a:ext cx="8043890" cy="5467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Мы рассмотрели 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литургический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типы изображения сюжета, но есть ещё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смешанный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тип изображения.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Художник соединяет те или иные обстоятельства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исторической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Тайной Вечери с учреждением Христом Евхаристии, то есть 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литургической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Тайной Вечери.</a:t>
            </a:r>
          </a:p>
          <a:p>
            <a:pPr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найти произведения смешанного типа на данный сюжет.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286388"/>
            <a:ext cx="4357718" cy="1143000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Хаиме </a:t>
            </a:r>
            <a:r>
              <a:rPr lang="ru-RU" sz="2400" i="1" dirty="0" err="1" smtClean="0"/>
              <a:t>Серра</a:t>
            </a:r>
            <a:r>
              <a:rPr lang="ru-RU" sz="2400" i="1" dirty="0" smtClean="0"/>
              <a:t>. Тайная Вечеря. (Вторая половина XIV века).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Палермо. Национальный музей.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857232"/>
            <a:ext cx="4114800" cy="54673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Три важнейших события произошли на Тайной Вечери, последней трапезе Иисуса Христа с учениками: 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1) предсказание Христом предательства (Иуды), </a:t>
            </a:r>
          </a:p>
          <a:p>
            <a:r>
              <a:rPr lang="ru-RU" sz="2400" dirty="0" smtClean="0"/>
              <a:t>2) установление обряда причащения     и </a:t>
            </a:r>
          </a:p>
          <a:p>
            <a:r>
              <a:rPr lang="ru-RU" sz="2400" dirty="0" smtClean="0"/>
              <a:t>3) омовение Им ног учеников.</a:t>
            </a:r>
          </a:p>
          <a:p>
            <a:endParaRPr lang="ru-RU" sz="2000" dirty="0"/>
          </a:p>
        </p:txBody>
      </p:sp>
      <p:pic>
        <p:nvPicPr>
          <p:cNvPr id="5" name="Рисунок 4" descr="Серра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57158" y="1071546"/>
            <a:ext cx="400052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857232"/>
            <a:ext cx="8186766" cy="54673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Предсказание предательства и установление Евхаристии — образуют два основных типа изображений Тайной Вечери: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i="1" dirty="0" smtClean="0"/>
              <a:t>исторический</a:t>
            </a:r>
            <a:r>
              <a:rPr lang="ru-RU" sz="2000" i="1" dirty="0" smtClean="0"/>
              <a:t> </a:t>
            </a:r>
            <a:r>
              <a:rPr lang="ru-RU" sz="2000" dirty="0" smtClean="0"/>
              <a:t>и </a:t>
            </a:r>
            <a:r>
              <a:rPr lang="ru-RU" sz="2000" b="1" i="1" dirty="0" smtClean="0"/>
              <a:t>литургический</a:t>
            </a:r>
            <a:r>
              <a:rPr lang="ru-RU" sz="2000" i="1" dirty="0" smtClean="0"/>
              <a:t> </a:t>
            </a:r>
            <a:r>
              <a:rPr lang="ru-RU" sz="2000" dirty="0" smtClean="0"/>
              <a:t>(или </a:t>
            </a:r>
            <a:r>
              <a:rPr lang="ru-RU" sz="2000" i="1" dirty="0" smtClean="0"/>
              <a:t>символический). </a:t>
            </a:r>
          </a:p>
          <a:p>
            <a:pPr>
              <a:buNone/>
            </a:pPr>
            <a:endParaRPr lang="ru-RU" sz="2000" i="1" dirty="0" smtClean="0"/>
          </a:p>
          <a:p>
            <a:pPr>
              <a:buNone/>
            </a:pPr>
            <a:r>
              <a:rPr lang="ru-RU" sz="2400" b="1" i="1" dirty="0" smtClean="0"/>
              <a:t>Историческая </a:t>
            </a:r>
            <a:r>
              <a:rPr lang="ru-RU" sz="2400" b="1" dirty="0" smtClean="0"/>
              <a:t>Тайная Вечеря</a:t>
            </a:r>
            <a:r>
              <a:rPr lang="ru-RU" sz="2400" dirty="0" smtClean="0"/>
              <a:t> </a:t>
            </a:r>
            <a:r>
              <a:rPr lang="ru-RU" sz="2000" dirty="0" smtClean="0"/>
              <a:t>акцентирует момент </a:t>
            </a:r>
            <a:r>
              <a:rPr lang="ru-RU" sz="2400" dirty="0" smtClean="0"/>
              <a:t>предсказания преда­тельства Иуды,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400" b="1" i="1" dirty="0" smtClean="0"/>
              <a:t>литургическая </a:t>
            </a:r>
            <a:r>
              <a:rPr lang="ru-RU" sz="2400" b="1" dirty="0" smtClean="0"/>
              <a:t>(или символическая) Тайная Вечеря</a:t>
            </a:r>
            <a:r>
              <a:rPr lang="ru-RU" sz="2400" dirty="0" smtClean="0"/>
              <a:t> — сакраментальный характер установления Евхаристии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7500990" cy="78581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ИСТОРИЧЕСКАЯ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ТАЙНАЯ ВЕЧЕРЯ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1500174"/>
            <a:ext cx="4114800" cy="4824426"/>
          </a:xfrm>
        </p:spPr>
        <p:txBody>
          <a:bodyPr>
            <a:normAutofit/>
          </a:bodyPr>
          <a:lstStyle/>
          <a:p>
            <a:r>
              <a:rPr lang="ru-RU" sz="2000" b="1" i="1" dirty="0" err="1" smtClean="0"/>
              <a:t>Раннехристианские</a:t>
            </a:r>
            <a:r>
              <a:rPr lang="ru-RU" sz="2000" b="1" i="1" dirty="0" smtClean="0"/>
              <a:t> </a:t>
            </a:r>
            <a:r>
              <a:rPr lang="ru-RU" sz="2000" dirty="0" smtClean="0"/>
              <a:t>изображения Тайной Вечери демонстрируют Христа с учениками, расположившимися по дуге D-образного стола. Христос на левом краю; это место за таким столом являлось самым почетным (за прямоугольным столом, каким он стал изображаться в более позднее время, такое место — посередине</a:t>
            </a:r>
            <a:r>
              <a:rPr lang="ru-RU" sz="2000" b="1" i="1" dirty="0" smtClean="0"/>
              <a:t>). </a:t>
            </a:r>
            <a:endParaRPr lang="ru-RU" sz="2000" dirty="0"/>
          </a:p>
        </p:txBody>
      </p:sp>
      <p:pic>
        <p:nvPicPr>
          <p:cNvPr id="6" name="Рисунок 5" descr="Раннехристианская мозаика. Тайная Вечеря. 5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736"/>
            <a:ext cx="414340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357222" y="4996144"/>
            <a:ext cx="52149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60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Раннехристианская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мозаика. Тайная Вечеря. (520).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460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Равенна. Церковь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Сант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Аполлинаре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Нуово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256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286388"/>
            <a:ext cx="4357718" cy="114300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Дюрер. Тайная Вечеря (1523). Гравюра.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500694" y="857232"/>
            <a:ext cx="3643306" cy="546736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Изображения </a:t>
            </a:r>
            <a:r>
              <a:rPr lang="ru-RU" sz="2000" i="1" dirty="0" smtClean="0"/>
              <a:t>исторической </a:t>
            </a:r>
            <a:r>
              <a:rPr lang="ru-RU" sz="2000" dirty="0" smtClean="0"/>
              <a:t>Тайной Вечери с </a:t>
            </a:r>
            <a:r>
              <a:rPr lang="ru-RU" sz="2000" b="1" dirty="0" smtClean="0"/>
              <a:t>одиннадцатью </a:t>
            </a:r>
            <a:r>
              <a:rPr lang="ru-RU" sz="2000" dirty="0" smtClean="0"/>
              <a:t>учениками (то есть без Иуды) встречаются в западном искусстве не раз.</a:t>
            </a:r>
          </a:p>
          <a:p>
            <a:r>
              <a:rPr lang="ru-RU" sz="2000" dirty="0" smtClean="0"/>
              <a:t> Здесь запечатлен эпизод Евангелия от Иоанна  — так называемые прощальные речи Христа</a:t>
            </a:r>
          </a:p>
          <a:p>
            <a:r>
              <a:rPr lang="ru-RU" sz="2000" dirty="0" smtClean="0"/>
              <a:t>Прощальные речи воспринимаются учениками с благоговейным вниманием; евхаристическая чаша отодвинута с центра стола.</a:t>
            </a:r>
          </a:p>
          <a:p>
            <a:endParaRPr lang="ru-RU" sz="2000" dirty="0"/>
          </a:p>
        </p:txBody>
      </p:sp>
      <p:pic>
        <p:nvPicPr>
          <p:cNvPr id="5" name="Рисунок 4" descr="Дюрер. Тайная Вечеря  (1523) 001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4282" y="1500174"/>
            <a:ext cx="521497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4876" y="5715000"/>
            <a:ext cx="4143404" cy="857272"/>
          </a:xfrm>
        </p:spPr>
        <p:txBody>
          <a:bodyPr>
            <a:noAutofit/>
          </a:bodyPr>
          <a:lstStyle/>
          <a:p>
            <a:r>
              <a:rPr lang="ru-RU" sz="2400" i="1" u="sng" dirty="0" smtClean="0"/>
              <a:t>Дюрер. Тайная Вечеря</a:t>
            </a:r>
            <a:br>
              <a:rPr lang="ru-RU" sz="2400" i="1" u="sng" dirty="0" smtClean="0"/>
            </a:br>
            <a:r>
              <a:rPr lang="ru-RU" sz="2400" i="1" u="sng" dirty="0" smtClean="0"/>
              <a:t> (из цикла гравюр «Большие Страсти»). (1510).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86314" y="857232"/>
            <a:ext cx="4143404" cy="4429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 Дюрера, </a:t>
            </a:r>
            <a:r>
              <a:rPr lang="ru-RU" sz="2400" dirty="0" smtClean="0"/>
              <a:t>однако, есть и </a:t>
            </a:r>
            <a:r>
              <a:rPr lang="ru-RU" sz="2400" b="1" dirty="0" smtClean="0"/>
              <a:t>традиционное</a:t>
            </a:r>
            <a:r>
              <a:rPr lang="ru-RU" sz="2400" dirty="0" smtClean="0"/>
              <a:t> с точки зрения иконографии изображение </a:t>
            </a:r>
            <a:r>
              <a:rPr lang="ru-RU" sz="2400" i="1" dirty="0" smtClean="0"/>
              <a:t>исторической </a:t>
            </a:r>
            <a:r>
              <a:rPr lang="ru-RU" sz="2400" dirty="0" smtClean="0"/>
              <a:t>Тайной Вечери — со всеми двенадцатью учениками. Это гравюра из его цикла «Большие Страсти» 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Дюрер. Тайная Вечеря  (1510) 001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4282" y="642918"/>
            <a:ext cx="4286280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714356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Христос со светящимся крестообразным нимбом в центре прямоугольного стола; Иоанн, самый молодой из учеников, возлежит у Него на груди , ученики — по обе от Него стороны; Иуда, которого мы узнаем по его традиционному атрибуту — кошельку, сидит с противоположной от Христа стороны стола, спиной к зрителю, его лица не видно (в соответствии с распространенным обычаем избегать изображать Иуду так, чтобы его взгляд мог встретиться со взглядом зрителя).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572560" cy="107157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Шедевром этого типа Тайной Вечери является фреска Леонардо да Винчи в трапезной миланского монастыря </a:t>
            </a:r>
            <a:b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Санта Мария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делла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Грацие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2000240"/>
            <a:ext cx="4114800" cy="432436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5" name="Рисунок 4" descr="Леонардо да Винчи. Тайная Вечеря. MWM05363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0034" y="1643050"/>
            <a:ext cx="8072494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8929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Здесь запечатлен момент предсказания Иисусом предательства. </a:t>
            </a:r>
          </a:p>
          <a:p>
            <a:r>
              <a:rPr lang="ru-RU" dirty="0" smtClean="0"/>
              <a:t>Леонардо располагает Христа посередине прямоугольного стола .Все двенадцать апостолов помещаются по шесть с обеих от Него сторон. Иуду можно распознать среди учеников по его традиционному атрибуту — кошельку, который он сжимает в руке. Леонардо помещает Иуду на стороне Иисуса, резким поворотом головы предателя он отводит его взгляд от зрителя.</a:t>
            </a:r>
          </a:p>
          <a:p>
            <a:endParaRPr lang="ru-RU" dirty="0"/>
          </a:p>
        </p:txBody>
      </p:sp>
      <p:pic>
        <p:nvPicPr>
          <p:cNvPr id="6" name="Picture 5" descr="Да Винчи_Тайная вечеря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4348" y="2214554"/>
            <a:ext cx="7639044" cy="3433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742956"/>
            <a:ext cx="91440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60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Никто из художников не может сравниться с Леонардо в передаче глубины и силы реакции учеников на предсказание Иисуса.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Мы словно слышим их возбужденную речь</a:t>
            </a:r>
            <a:r>
              <a:rPr lang="ru-RU" sz="2000" dirty="0" smtClean="0"/>
              <a:t>— слова протеста, испуга, недоумения.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69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FEB80A"/>
      </a:accent1>
      <a:accent2>
        <a:srgbClr val="FFFF00"/>
      </a:accent2>
      <a:accent3>
        <a:srgbClr val="8DC765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711</TotalTime>
  <Words>1431</Words>
  <Application>Microsoft Office PowerPoint</Application>
  <PresentationFormat>Экран (4:3)</PresentationFormat>
  <Paragraphs>104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Вечные темы  в искусстве</vt:lpstr>
      <vt:lpstr>Слайд 2</vt:lpstr>
      <vt:lpstr>Хаиме Серра. Тайная Вечеря. (Вторая половина XIV века).  Палермо. Национальный музей. </vt:lpstr>
      <vt:lpstr>Слайд 4</vt:lpstr>
      <vt:lpstr>ИСТОРИЧЕСКАЯ    ТАЙНАЯ ВЕЧЕРЯ</vt:lpstr>
      <vt:lpstr>Дюрер. Тайная Вечеря (1523). Гравюра. </vt:lpstr>
      <vt:lpstr>Дюрер. Тайная Вечеря  (из цикла гравюр «Большие Страсти»). (1510). </vt:lpstr>
      <vt:lpstr>Шедевром этого типа Тайной Вечери является фреска Леонардо да Винчи в трапезной миланского монастыря  Санта Мария делла Грацие </vt:lpstr>
      <vt:lpstr>Слайд 9</vt:lpstr>
      <vt:lpstr>В эпоху Возрождения тема Тайной Вечери становится излюбленной в убранстве монастырских трапезных.  Для трапезной — миланского монастыря Санта Мария делла Грацие — и Леонардо написал свой шедевр.  </vt:lpstr>
      <vt:lpstr>Слайд 11</vt:lpstr>
      <vt:lpstr>Андреа дель Кастаньо. Тайная Вечеря. (1445—1450).  Флоренция. Трапезная монастыря Санта  Аполлония. </vt:lpstr>
      <vt:lpstr>Под влиянием Андреа дель Кастаньо несколько раз пишет свои Тайные Вечери Доменико Гирландайо.  Их интересно рассмотреть все вместе. </vt:lpstr>
      <vt:lpstr>Доменико Гирландайо.  Тайная Вечеря. Флоренця. Монастырь Сан Марко</vt:lpstr>
      <vt:lpstr>Слайд 15</vt:lpstr>
      <vt:lpstr>Джотто. Тайная Вечеря (1304—1306). Падуя. Капелла Скровеньи</vt:lpstr>
      <vt:lpstr>Неизвестный мастер. Тайная Вечеря.  Иллюстрация Библии де Флореффе.  Лондон. Британская библиотека (Add. 17738) . </vt:lpstr>
      <vt:lpstr>ЛИТУРГИЧЕСКАЯ    ТАЙНАЯ ВЕЧЕРЯ</vt:lpstr>
      <vt:lpstr>Козимо Росселли. Тайная Вечеря. (1482). Рим. Ватикан. Сикстинская капелла. </vt:lpstr>
      <vt:lpstr>В основе литургической Тайной Вечери лежит идея иллюстрирования слов Христа</vt:lpstr>
      <vt:lpstr>либо в виде установления таинства Причащения, когда Христос дает вкусить хлеб Причастия (гостию) ученикам  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Домашний</cp:lastModifiedBy>
  <cp:revision>91</cp:revision>
  <dcterms:created xsi:type="dcterms:W3CDTF">2010-01-19T13:28:36Z</dcterms:created>
  <dcterms:modified xsi:type="dcterms:W3CDTF">2013-11-10T06:36:18Z</dcterms:modified>
</cp:coreProperties>
</file>