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61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2A120-492C-4BEF-8BCE-E314FDE9EB4A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2A120-492C-4BEF-8BCE-E314FDE9EB4A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DA7AF-73F7-423A-8321-4AB909BAE78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 descr="5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839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8458B-A383-4988-B0F2-64C554160B75}" type="datetimeFigureOut">
              <a:rPr lang="ru-RU" smtClean="0"/>
              <a:pPr/>
              <a:t>01.03.2017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 descr="6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839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gainternet.ru/encyclopedia-of-security/parents-and-teachers/parents-and-teachers-detail.php?ID=3652" TargetMode="External"/><Relationship Id="rId2" Type="http://schemas.openxmlformats.org/officeDocument/2006/relationships/hyperlink" Target="http://www.ifap.ru/library/book099.pdf" TargetMode="External"/><Relationship Id="rId1" Type="http://schemas.openxmlformats.org/officeDocument/2006/relationships/slideLayout" Target="../slideLayouts/slideLayout18.xml"/><Relationship Id="rId5" Type="http://schemas.openxmlformats.org/officeDocument/2006/relationships/hyperlink" Target="https://znanio.ru/" TargetMode="External"/><Relationship Id="rId4" Type="http://schemas.openxmlformats.org/officeDocument/2006/relationships/hyperlink" Target="https://yandex.ru/images/search?text=%D0%B1%D0%B5%D0%B7%D0%BE%D0%BF%D0%B0%D1%81%D0%BD%D1%8B%D0%B9%20%D0%B8%D0%BD%D1%82%D0%B5%D1%80%D0%BD%D0%B5%D1%82%20%D0%BC%D0%B0%D0%B9%D0%BA%D1%80%D0%BE%D1%81%D0%BE%D1%84%D1%82&amp;lr=4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428596" y="214290"/>
            <a:ext cx="8250238" cy="2123658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БЕЗОПАСНОСТЬ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В СЕТИ ИНТЕРНЕТ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+mn-cs"/>
              </a:rPr>
              <a:t> </a:t>
            </a:r>
            <a:endParaRPr lang="ru-RU" sz="24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57313" y="6143625"/>
            <a:ext cx="642937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</a:rPr>
              <a:t>Автор: Юрова О.Б., учитель МБОУ СШ №2 г.Ворсма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1"/>
          <p:cNvSpPr txBox="1">
            <a:spLocks noChangeArrowheads="1"/>
          </p:cNvSpPr>
          <p:nvPr/>
        </p:nvSpPr>
        <p:spPr>
          <a:xfrm>
            <a:off x="1214414" y="214290"/>
            <a:ext cx="6918325" cy="1079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Arial" pitchFamily="34" charset="0"/>
              </a:rPr>
              <a:t>Интернет —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Arial" pitchFamily="34" charset="0"/>
              </a:rPr>
              <a:t> мир широких возможностей</a:t>
            </a:r>
          </a:p>
        </p:txBody>
      </p:sp>
      <p:sp>
        <p:nvSpPr>
          <p:cNvPr id="9" name="Rectangle 11"/>
          <p:cNvSpPr txBox="1">
            <a:spLocks noChangeArrowheads="1"/>
          </p:cNvSpPr>
          <p:nvPr/>
        </p:nvSpPr>
        <p:spPr>
          <a:xfrm>
            <a:off x="642911" y="2571744"/>
            <a:ext cx="3929090" cy="315912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ct val="7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pitchFamily="34" charset="0"/>
              </a:rPr>
              <a:t>Интернет позволяет вам: </a:t>
            </a: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ct val="70000"/>
              </a:spcBef>
              <a:spcAft>
                <a:spcPts val="0"/>
              </a:spcAft>
              <a:buClr>
                <a:schemeClr val="folHlink"/>
              </a:buClr>
              <a:buSzPct val="80000"/>
              <a:buFont typeface="Times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pitchFamily="34" charset="0"/>
              </a:rPr>
              <a:t>общаться с друзьями, семьей, коллегами;</a:t>
            </a: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ct val="70000"/>
              </a:spcBef>
              <a:spcAft>
                <a:spcPts val="0"/>
              </a:spcAft>
              <a:buClr>
                <a:schemeClr val="folHlink"/>
              </a:buClr>
              <a:buSzPct val="80000"/>
              <a:buFont typeface="Times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pitchFamily="34" charset="0"/>
              </a:rPr>
              <a:t>получать доступ к информации и развлечениям;</a:t>
            </a:r>
          </a:p>
          <a:p>
            <a:pPr marL="400050" marR="0" lvl="0" indent="-400050" algn="l" defTabSz="914400" rtl="0" eaLnBrk="1" fontAlgn="auto" latinLnBrk="0" hangingPunct="1">
              <a:lnSpc>
                <a:spcPct val="100000"/>
              </a:lnSpc>
              <a:spcBef>
                <a:spcPct val="70000"/>
              </a:spcBef>
              <a:spcAft>
                <a:spcPts val="0"/>
              </a:spcAft>
              <a:buClr>
                <a:schemeClr val="folHlink"/>
              </a:buClr>
              <a:buSzPct val="80000"/>
              <a:buFont typeface="Times"/>
              <a:buChar char="•"/>
              <a:tabLst/>
              <a:defRPr/>
            </a:pP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pitchFamily="34" charset="0"/>
              </a:rPr>
              <a:t>учиться, встречаться </a:t>
            </a:r>
            <a:b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pitchFamily="34" charset="0"/>
              </a:rPr>
            </a:b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pitchFamily="34" charset="0"/>
              </a:rPr>
              <a:t>с людьми и узнавать новое.</a:t>
            </a:r>
          </a:p>
        </p:txBody>
      </p:sp>
      <p:pic>
        <p:nvPicPr>
          <p:cNvPr id="1026" name="Picture 2" descr="C:\Users\Юрова\Desktop\Рисунок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72132" y="3000372"/>
            <a:ext cx="2266309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 txBox="1">
            <a:spLocks noChangeArrowheads="1"/>
          </p:cNvSpPr>
          <p:nvPr/>
        </p:nvSpPr>
        <p:spPr>
          <a:xfrm>
            <a:off x="642910" y="1785926"/>
            <a:ext cx="3924300" cy="3563938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pitchFamily="34" charset="0"/>
              </a:rPr>
              <a:t>Защита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pitchFamily="34" charset="0"/>
              </a:rPr>
              <a:t>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pitchFamily="34" charset="0"/>
              </a:rPr>
              <a:t>Необходимо защищать компьютеры при помощи современных технологий подобно тому, как мы защищаем двери в наших домах.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pitchFamily="34" charset="0"/>
              </a:rPr>
              <a:t>Безопасность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4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2200" b="1" dirty="0" smtClean="0">
                <a:solidFill>
                  <a:schemeClr val="folHlink"/>
                </a:solidFill>
                <a:sym typeface="Arial" pitchFamily="34" charset="0"/>
              </a:rPr>
              <a:t> 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Arial" pitchFamily="34" charset="0"/>
              </a:rPr>
              <a:t>Наше поведение должно защищать от опасностей Интернета. </a:t>
            </a:r>
          </a:p>
        </p:txBody>
      </p:sp>
      <p:sp>
        <p:nvSpPr>
          <p:cNvPr id="3" name="Rectangle 31"/>
          <p:cNvSpPr txBox="1">
            <a:spLocks noChangeArrowheads="1"/>
          </p:cNvSpPr>
          <p:nvPr/>
        </p:nvSpPr>
        <p:spPr>
          <a:xfrm>
            <a:off x="1214414" y="214290"/>
            <a:ext cx="6918325" cy="1079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Arial" pitchFamily="34" charset="0"/>
              </a:rPr>
              <a:t>Защита и безопасность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Arial" pitchFamily="34" charset="0"/>
              </a:rPr>
              <a:t>в сети Интернет</a:t>
            </a:r>
          </a:p>
        </p:txBody>
      </p:sp>
      <p:pic>
        <p:nvPicPr>
          <p:cNvPr id="27650" name="Picture 2" descr="http://www.school11zarechensk.narod.ru/SKF/Reyting-antivirusov-201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428868"/>
            <a:ext cx="3752808" cy="28146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142852"/>
            <a:ext cx="78581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sym typeface="Arial" pitchFamily="34" charset="0"/>
              </a:rPr>
              <a:t>Основные угрозы безопасности 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sym typeface="Arial" pitchFamily="34" charset="0"/>
              </a:rPr>
              <a:t>детей в Интернете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1857364"/>
            <a:ext cx="428628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200" dirty="0" err="1" smtClean="0"/>
              <a:t>Киберхулиганы</a:t>
            </a:r>
            <a:endParaRPr lang="ru-RU" sz="2200" dirty="0" smtClean="0"/>
          </a:p>
          <a:p>
            <a:pPr marL="342900" indent="-342900">
              <a:buAutoNum type="arabicPeriod"/>
            </a:pPr>
            <a:r>
              <a:rPr lang="ru-RU" sz="2200" dirty="0" smtClean="0"/>
              <a:t>Злоупотребление общим доступом к файлам</a:t>
            </a:r>
          </a:p>
          <a:p>
            <a:pPr marL="342900" indent="-342900">
              <a:buAutoNum type="arabicPeriod"/>
            </a:pPr>
            <a:r>
              <a:rPr lang="ru-RU" sz="2200" dirty="0" smtClean="0"/>
              <a:t>Хищники</a:t>
            </a:r>
          </a:p>
          <a:p>
            <a:pPr marL="342900" indent="-342900">
              <a:buAutoNum type="arabicPeriod"/>
            </a:pPr>
            <a:r>
              <a:rPr lang="ru-RU" sz="2200" dirty="0" smtClean="0"/>
              <a:t>Неприличный </a:t>
            </a:r>
            <a:r>
              <a:rPr lang="ru-RU" sz="2200" dirty="0" err="1" smtClean="0"/>
              <a:t>контент</a:t>
            </a:r>
            <a:endParaRPr lang="ru-RU" sz="2200" dirty="0" smtClean="0"/>
          </a:p>
          <a:p>
            <a:pPr marL="342900" indent="-342900">
              <a:buAutoNum type="arabicPeriod"/>
            </a:pPr>
            <a:r>
              <a:rPr lang="ru-RU" sz="2200" dirty="0" smtClean="0"/>
              <a:t>Вторжение в частную жизнь</a:t>
            </a:r>
          </a:p>
          <a:p>
            <a:pPr marL="342900" indent="-342900"/>
            <a:endParaRPr lang="ru-RU" dirty="0"/>
          </a:p>
        </p:txBody>
      </p:sp>
      <p:pic>
        <p:nvPicPr>
          <p:cNvPr id="1026" name="Picture 2" descr="http://www.goodway.com/hvac-blog/wp-content/uploads/2014/02/iStock_000024004901Small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786578" y="1428736"/>
            <a:ext cx="1671603" cy="1671603"/>
          </a:xfrm>
          <a:prstGeom prst="rect">
            <a:avLst/>
          </a:prstGeom>
          <a:noFill/>
        </p:spPr>
      </p:pic>
      <p:pic>
        <p:nvPicPr>
          <p:cNvPr id="1028" name="Picture 4" descr="http://ekonikol.edu.27.ru/files/uploads/images/docum/zasita/security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4310" y="2857496"/>
            <a:ext cx="1748832" cy="1514453"/>
          </a:xfrm>
          <a:prstGeom prst="rect">
            <a:avLst/>
          </a:prstGeom>
          <a:noFill/>
        </p:spPr>
      </p:pic>
      <p:pic>
        <p:nvPicPr>
          <p:cNvPr id="1030" name="Picture 6" descr="http://www.soft-open.com/uploads/posts/2011-08/1314005054_1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4214818"/>
            <a:ext cx="1905000" cy="1428750"/>
          </a:xfrm>
          <a:prstGeom prst="rect">
            <a:avLst/>
          </a:prstGeom>
          <a:noFill/>
        </p:spPr>
      </p:pic>
      <p:pic>
        <p:nvPicPr>
          <p:cNvPr id="1032" name="Picture 8" descr="http://cyberkeeper.ru/images/Informazionnyi%20monitoring/f234g53gh%20(1).jpg"/>
          <p:cNvPicPr>
            <a:picLocks noChangeAspect="1" noChangeArrowheads="1"/>
          </p:cNvPicPr>
          <p:nvPr/>
        </p:nvPicPr>
        <p:blipFill>
          <a:blip r:embed="rId5"/>
          <a:srcRect l="20238" r="21428"/>
          <a:stretch>
            <a:fillRect/>
          </a:stretch>
        </p:blipFill>
        <p:spPr bwMode="auto">
          <a:xfrm>
            <a:off x="4643438" y="3857628"/>
            <a:ext cx="1571636" cy="1496785"/>
          </a:xfrm>
          <a:prstGeom prst="rect">
            <a:avLst/>
          </a:prstGeom>
          <a:noFill/>
        </p:spPr>
      </p:pic>
      <p:pic>
        <p:nvPicPr>
          <p:cNvPr id="1034" name="Picture 10" descr="https://im3-tub-ru.yandex.net/i?id=84940e16b51a7422d465a86a7d85a4f0&amp;n=33&amp;h=215&amp;w=3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43174" y="4643446"/>
            <a:ext cx="2238370" cy="15524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42852"/>
            <a:ext cx="8286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sym typeface="Arial" pitchFamily="34" charset="0"/>
              </a:rPr>
              <a:t>Основные угрозы 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sym typeface="Arial" pitchFamily="34" charset="0"/>
              </a:rPr>
              <a:t>личной безопасности в Интернете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Text Box 16"/>
          <p:cNvSpPr txBox="1">
            <a:spLocks noChangeArrowheads="1"/>
          </p:cNvSpPr>
          <p:nvPr/>
        </p:nvSpPr>
        <p:spPr bwMode="auto">
          <a:xfrm>
            <a:off x="642910" y="1785926"/>
            <a:ext cx="2143140" cy="231140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  <a:spcBef>
                <a:spcPct val="30000"/>
              </a:spcBef>
              <a:buSzPct val="100000"/>
            </a:pPr>
            <a:r>
              <a:rPr lang="ru-RU" sz="2000" b="1" dirty="0" err="1">
                <a:solidFill>
                  <a:srgbClr val="FF0000"/>
                </a:solidFill>
                <a:sym typeface="Arial" pitchFamily="34" charset="0"/>
              </a:rPr>
              <a:t>Фишинг</a:t>
            </a:r>
            <a:endParaRPr lang="ru-RU" sz="2000" b="1" dirty="0">
              <a:solidFill>
                <a:srgbClr val="FF0000"/>
              </a:solidFill>
              <a:sym typeface="Arial" pitchFamily="34" charset="0"/>
            </a:endParaRPr>
          </a:p>
          <a:p>
            <a:pPr algn="ctr">
              <a:lnSpc>
                <a:spcPct val="85000"/>
              </a:lnSpc>
              <a:spcBef>
                <a:spcPct val="30000"/>
              </a:spcBef>
              <a:buSzPct val="100000"/>
            </a:pPr>
            <a:r>
              <a:rPr lang="ru-RU" sz="1600" dirty="0">
                <a:solidFill>
                  <a:srgbClr val="000000"/>
                </a:solidFill>
                <a:sym typeface="Arial" pitchFamily="34" charset="0"/>
              </a:rPr>
              <a:t>Сообщения электрон-</a:t>
            </a:r>
            <a:br>
              <a:rPr lang="ru-RU" sz="1600" dirty="0">
                <a:solidFill>
                  <a:srgbClr val="000000"/>
                </a:solidFill>
                <a:sym typeface="Arial" pitchFamily="34" charset="0"/>
              </a:rPr>
            </a:br>
            <a:r>
              <a:rPr lang="ru-RU" sz="1600" dirty="0">
                <a:solidFill>
                  <a:srgbClr val="000000"/>
                </a:solidFill>
                <a:sym typeface="Arial" pitchFamily="34" charset="0"/>
              </a:rPr>
              <a:t>ной почты, отправленные преступниками, чтобы обманом вынудить вас посетить поддельные </a:t>
            </a:r>
            <a:r>
              <a:rPr lang="ru-RU" sz="1600" dirty="0" err="1">
                <a:solidFill>
                  <a:srgbClr val="000000"/>
                </a:solidFill>
                <a:sym typeface="Arial" pitchFamily="34" charset="0"/>
              </a:rPr>
              <a:t>веб-узлы</a:t>
            </a:r>
            <a:r>
              <a:rPr lang="ru-RU" sz="1600" dirty="0">
                <a:solidFill>
                  <a:srgbClr val="000000"/>
                </a:solidFill>
                <a:sym typeface="Arial" pitchFamily="34" charset="0"/>
              </a:rPr>
              <a:t> и предоставить личные сведения</a:t>
            </a:r>
          </a:p>
        </p:txBody>
      </p:sp>
      <p:sp>
        <p:nvSpPr>
          <p:cNvPr id="4" name="Text Box 17"/>
          <p:cNvSpPr txBox="1">
            <a:spLocks noChangeArrowheads="1"/>
          </p:cNvSpPr>
          <p:nvPr/>
        </p:nvSpPr>
        <p:spPr bwMode="auto">
          <a:xfrm>
            <a:off x="560388" y="4071943"/>
            <a:ext cx="2844800" cy="208980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  <a:spcBef>
                <a:spcPct val="30000"/>
              </a:spcBef>
              <a:buSzPct val="100000"/>
            </a:pPr>
            <a:r>
              <a:rPr lang="ru-RU" sz="2000" b="1" dirty="0" smtClean="0">
                <a:solidFill>
                  <a:srgbClr val="FF0000"/>
                </a:solidFill>
                <a:sym typeface="Arial" pitchFamily="34" charset="0"/>
              </a:rPr>
              <a:t>Кража</a:t>
            </a:r>
          </a:p>
          <a:p>
            <a:pPr algn="ctr">
              <a:lnSpc>
                <a:spcPct val="85000"/>
              </a:lnSpc>
              <a:spcBef>
                <a:spcPct val="30000"/>
              </a:spcBef>
              <a:buSzPct val="100000"/>
            </a:pPr>
            <a:r>
              <a:rPr lang="ru-RU" sz="2000" b="1" dirty="0" smtClean="0">
                <a:solidFill>
                  <a:srgbClr val="FF0000"/>
                </a:solidFill>
                <a:sym typeface="Arial" pitchFamily="34" charset="0"/>
              </a:rPr>
              <a:t> идентификационных </a:t>
            </a:r>
            <a:r>
              <a:rPr lang="ru-RU" sz="2000" b="1" dirty="0">
                <a:solidFill>
                  <a:srgbClr val="FF0000"/>
                </a:solidFill>
                <a:sym typeface="Arial" pitchFamily="34" charset="0"/>
              </a:rPr>
              <a:t>сведений</a:t>
            </a:r>
          </a:p>
          <a:p>
            <a:pPr algn="ctr">
              <a:lnSpc>
                <a:spcPct val="85000"/>
              </a:lnSpc>
              <a:spcBef>
                <a:spcPct val="30000"/>
              </a:spcBef>
              <a:buSzPct val="100000"/>
            </a:pPr>
            <a:r>
              <a:rPr lang="ru-RU" sz="1600" dirty="0">
                <a:solidFill>
                  <a:srgbClr val="000000"/>
                </a:solidFill>
                <a:sym typeface="Arial" pitchFamily="34" charset="0"/>
              </a:rPr>
              <a:t>Преступление, связанное </a:t>
            </a:r>
            <a:br>
              <a:rPr lang="ru-RU" sz="1600" dirty="0">
                <a:solidFill>
                  <a:srgbClr val="000000"/>
                </a:solidFill>
                <a:sym typeface="Arial" pitchFamily="34" charset="0"/>
              </a:rPr>
            </a:br>
            <a:r>
              <a:rPr lang="ru-RU" sz="1600" dirty="0">
                <a:solidFill>
                  <a:srgbClr val="000000"/>
                </a:solidFill>
                <a:sym typeface="Arial" pitchFamily="34" charset="0"/>
              </a:rPr>
              <a:t>с похищением личных сведений и получением доступа к наличным деньгам или кредиту</a:t>
            </a:r>
          </a:p>
        </p:txBody>
      </p:sp>
      <p:sp>
        <p:nvSpPr>
          <p:cNvPr id="5" name="Text Box 19"/>
          <p:cNvSpPr txBox="1">
            <a:spLocks noChangeArrowheads="1"/>
          </p:cNvSpPr>
          <p:nvPr/>
        </p:nvSpPr>
        <p:spPr bwMode="auto">
          <a:xfrm>
            <a:off x="6286512" y="1785926"/>
            <a:ext cx="2238368" cy="16835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  <a:spcBef>
                <a:spcPct val="30000"/>
              </a:spcBef>
              <a:buSzPct val="100000"/>
            </a:pPr>
            <a:r>
              <a:rPr lang="ru-RU" sz="2000" b="1" dirty="0">
                <a:solidFill>
                  <a:srgbClr val="FF0000"/>
                </a:solidFill>
                <a:sym typeface="Arial" pitchFamily="34" charset="0"/>
              </a:rPr>
              <a:t>Мистификация</a:t>
            </a:r>
          </a:p>
          <a:p>
            <a:pPr algn="ctr">
              <a:lnSpc>
                <a:spcPct val="85000"/>
              </a:lnSpc>
              <a:spcBef>
                <a:spcPct val="30000"/>
              </a:spcBef>
              <a:buSzPct val="100000"/>
            </a:pPr>
            <a:r>
              <a:rPr lang="ru-RU" sz="1600" dirty="0">
                <a:solidFill>
                  <a:srgbClr val="000000"/>
                </a:solidFill>
                <a:sym typeface="Arial" pitchFamily="34" charset="0"/>
              </a:rPr>
              <a:t>Сообщения электронной почты, отправленные, чтобы обманом вынудить пользователя отдать деньги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>
            <a:off x="6286512" y="4286256"/>
            <a:ext cx="2197100" cy="1930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5000"/>
              </a:lnSpc>
              <a:spcBef>
                <a:spcPct val="30000"/>
              </a:spcBef>
              <a:buSzPct val="100000"/>
            </a:pPr>
            <a:r>
              <a:rPr lang="ru-RU" sz="2000" b="1" dirty="0">
                <a:solidFill>
                  <a:srgbClr val="FF0000"/>
                </a:solidFill>
                <a:sym typeface="Arial" pitchFamily="34" charset="0"/>
              </a:rPr>
              <a:t>Нежелательная почта</a:t>
            </a:r>
          </a:p>
          <a:p>
            <a:pPr algn="ctr">
              <a:lnSpc>
                <a:spcPct val="85000"/>
              </a:lnSpc>
              <a:spcBef>
                <a:spcPct val="30000"/>
              </a:spcBef>
              <a:buSzPct val="100000"/>
            </a:pPr>
            <a:r>
              <a:rPr lang="ru-RU" sz="1600" dirty="0">
                <a:solidFill>
                  <a:srgbClr val="000000"/>
                </a:solidFill>
                <a:sym typeface="Arial" pitchFamily="34" charset="0"/>
              </a:rPr>
              <a:t>Нежелательные сообщения </a:t>
            </a:r>
            <a:r>
              <a:rPr lang="ru-RU" sz="1600" dirty="0" err="1">
                <a:solidFill>
                  <a:srgbClr val="000000"/>
                </a:solidFill>
                <a:sym typeface="Arial" pitchFamily="34" charset="0"/>
              </a:rPr>
              <a:t>элект-ронной</a:t>
            </a:r>
            <a:r>
              <a:rPr lang="ru-RU" sz="1600" dirty="0">
                <a:solidFill>
                  <a:srgbClr val="000000"/>
                </a:solidFill>
                <a:sym typeface="Arial" pitchFamily="34" charset="0"/>
              </a:rPr>
              <a:t> почты, </a:t>
            </a:r>
            <a:r>
              <a:rPr lang="ru-RU" sz="1600" dirty="0" err="1">
                <a:solidFill>
                  <a:srgbClr val="000000"/>
                </a:solidFill>
                <a:sym typeface="Arial" pitchFamily="34" charset="0"/>
              </a:rPr>
              <a:t>мгно-венные</a:t>
            </a:r>
            <a:r>
              <a:rPr lang="ru-RU" sz="1600" dirty="0">
                <a:solidFill>
                  <a:srgbClr val="000000"/>
                </a:solidFill>
                <a:sym typeface="Arial" pitchFamily="34" charset="0"/>
              </a:rPr>
              <a:t> сообщения </a:t>
            </a:r>
            <a:br>
              <a:rPr lang="ru-RU" sz="1600" dirty="0">
                <a:solidFill>
                  <a:srgbClr val="000000"/>
                </a:solidFill>
                <a:sym typeface="Arial" pitchFamily="34" charset="0"/>
              </a:rPr>
            </a:br>
            <a:r>
              <a:rPr lang="ru-RU" sz="1600" dirty="0">
                <a:solidFill>
                  <a:srgbClr val="000000"/>
                </a:solidFill>
                <a:sym typeface="Arial" pitchFamily="34" charset="0"/>
              </a:rPr>
              <a:t>и другие виды коммуникации</a:t>
            </a:r>
          </a:p>
        </p:txBody>
      </p:sp>
      <p:pic>
        <p:nvPicPr>
          <p:cNvPr id="29698" name="Picture 2" descr="http://www.kenandabirkuyu.org/wp-content/uploads/2015/09/phishing_generic-100016365-lar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1785926"/>
            <a:ext cx="2034228" cy="1357322"/>
          </a:xfrm>
          <a:prstGeom prst="rect">
            <a:avLst/>
          </a:prstGeom>
          <a:noFill/>
        </p:spPr>
      </p:pic>
      <p:pic>
        <p:nvPicPr>
          <p:cNvPr id="29700" name="Picture 4" descr="http://dev.kitrx.com/wp-content/uploads/2009/09/spam.jpg"/>
          <p:cNvPicPr>
            <a:picLocks noChangeAspect="1" noChangeArrowheads="1"/>
          </p:cNvPicPr>
          <p:nvPr/>
        </p:nvPicPr>
        <p:blipFill>
          <a:blip r:embed="rId3" cstate="print"/>
          <a:srcRect l="15272" t="8333" r="13461" b="8333"/>
          <a:stretch>
            <a:fillRect/>
          </a:stretch>
        </p:blipFill>
        <p:spPr bwMode="auto">
          <a:xfrm>
            <a:off x="5214942" y="4857760"/>
            <a:ext cx="1071570" cy="1275679"/>
          </a:xfrm>
          <a:prstGeom prst="rect">
            <a:avLst/>
          </a:prstGeom>
          <a:noFill/>
        </p:spPr>
      </p:pic>
      <p:pic>
        <p:nvPicPr>
          <p:cNvPr id="29702" name="Picture 6" descr="http://www.johntfloyd.com/wp-content/uploads/2016/04/Federal-Identity-Theft-Ac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4678" y="3929066"/>
            <a:ext cx="1807343" cy="1204895"/>
          </a:xfrm>
          <a:prstGeom prst="rect">
            <a:avLst/>
          </a:prstGeom>
          <a:noFill/>
        </p:spPr>
      </p:pic>
      <p:pic>
        <p:nvPicPr>
          <p:cNvPr id="29704" name="Picture 8" descr="http://sergeyinfo.ru/wp-content/uploads/2016/04/feebe24fb6c753a41f07adbbfc8f3313.jpg"/>
          <p:cNvPicPr>
            <a:picLocks noChangeAspect="1" noChangeArrowheads="1"/>
          </p:cNvPicPr>
          <p:nvPr/>
        </p:nvPicPr>
        <p:blipFill>
          <a:blip r:embed="rId5"/>
          <a:srcRect l="23685" t="7895" r="15130" b="5262"/>
          <a:stretch>
            <a:fillRect/>
          </a:stretch>
        </p:blipFill>
        <p:spPr bwMode="auto">
          <a:xfrm>
            <a:off x="5000628" y="2571744"/>
            <a:ext cx="1543494" cy="16430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9"/>
          <p:cNvSpPr txBox="1">
            <a:spLocks noChangeArrowheads="1"/>
          </p:cNvSpPr>
          <p:nvPr/>
        </p:nvSpPr>
        <p:spPr bwMode="auto">
          <a:xfrm>
            <a:off x="1071538" y="285728"/>
            <a:ext cx="71596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Arial" pitchFamily="34" charset="0"/>
              </a:rPr>
              <a:t>Что вы можете предпринять</a:t>
            </a:r>
          </a:p>
        </p:txBody>
      </p:sp>
      <p:sp>
        <p:nvSpPr>
          <p:cNvPr id="4" name="Text Box 23"/>
          <p:cNvSpPr txBox="1">
            <a:spLocks noChangeArrowheads="1"/>
          </p:cNvSpPr>
          <p:nvPr/>
        </p:nvSpPr>
        <p:spPr bwMode="auto">
          <a:xfrm>
            <a:off x="714348" y="2928934"/>
            <a:ext cx="2559050" cy="3333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ctr">
              <a:lnSpc>
                <a:spcPct val="85000"/>
              </a:lnSpc>
              <a:spcBef>
                <a:spcPct val="30000"/>
              </a:spcBef>
              <a:buSzPct val="100000"/>
            </a:pPr>
            <a:r>
              <a:rPr lang="ru-RU" b="1" dirty="0">
                <a:solidFill>
                  <a:srgbClr val="FF0000"/>
                </a:solidFill>
                <a:sym typeface="Arial" pitchFamily="34" charset="0"/>
              </a:rPr>
              <a:t>Ваш компьютер</a:t>
            </a:r>
          </a:p>
          <a:p>
            <a:pPr marL="285750" indent="-285750">
              <a:lnSpc>
                <a:spcPct val="85000"/>
              </a:lnSpc>
              <a:spcBef>
                <a:spcPct val="300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ru-RU" sz="1400" dirty="0">
                <a:solidFill>
                  <a:srgbClr val="000000"/>
                </a:solidFill>
                <a:sym typeface="Arial" pitchFamily="34" charset="0"/>
              </a:rPr>
              <a:t>Включите интернет-брандмауэр </a:t>
            </a:r>
            <a:r>
              <a:rPr lang="ru-RU" sz="1400" dirty="0" err="1">
                <a:solidFill>
                  <a:srgbClr val="000000"/>
                </a:solidFill>
                <a:sym typeface="Arial" pitchFamily="34" charset="0"/>
              </a:rPr>
              <a:t>Windows</a:t>
            </a:r>
            <a:r>
              <a:rPr lang="ru-RU" sz="1400" dirty="0">
                <a:solidFill>
                  <a:srgbClr val="000000"/>
                </a:solidFill>
                <a:sym typeface="Arial" pitchFamily="34" charset="0"/>
              </a:rPr>
              <a:t>.</a:t>
            </a:r>
          </a:p>
          <a:p>
            <a:pPr marL="285750" indent="-285750">
              <a:lnSpc>
                <a:spcPct val="85000"/>
              </a:lnSpc>
              <a:spcBef>
                <a:spcPct val="300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ru-RU" sz="1400" dirty="0">
                <a:solidFill>
                  <a:srgbClr val="000000"/>
                </a:solidFill>
                <a:sym typeface="Arial" pitchFamily="34" charset="0"/>
              </a:rPr>
              <a:t>Используйте Центр обновления 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Microsoft</a:t>
            </a:r>
            <a:r>
              <a:rPr lang="ru-RU" sz="1400" dirty="0">
                <a:solidFill>
                  <a:srgbClr val="000000"/>
                </a:solidFill>
                <a:sym typeface="Arial" pitchFamily="34" charset="0"/>
              </a:rPr>
              <a:t> для автоматической загрузки новейших обновлений </a:t>
            </a:r>
            <a:r>
              <a:rPr lang="ru-RU" sz="1400" dirty="0" err="1">
                <a:solidFill>
                  <a:srgbClr val="000000"/>
                </a:solidFill>
                <a:sym typeface="Arial" pitchFamily="34" charset="0"/>
              </a:rPr>
              <a:t>Windows</a:t>
            </a:r>
            <a:r>
              <a:rPr lang="ru-RU" sz="1400" dirty="0">
                <a:solidFill>
                  <a:srgbClr val="000000"/>
                </a:solidFill>
                <a:sym typeface="Arial" pitchFamily="34" charset="0"/>
              </a:rPr>
              <a:t>.</a:t>
            </a:r>
          </a:p>
          <a:p>
            <a:pPr marL="285750" indent="-285750">
              <a:lnSpc>
                <a:spcPct val="85000"/>
              </a:lnSpc>
              <a:spcBef>
                <a:spcPct val="300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ru-RU" sz="1400" dirty="0">
                <a:solidFill>
                  <a:srgbClr val="000000"/>
                </a:solidFill>
                <a:sym typeface="Arial" pitchFamily="34" charset="0"/>
              </a:rPr>
              <a:t>Установите и регулярно обновляйте </a:t>
            </a:r>
            <a:r>
              <a:rPr lang="ru-RU" sz="1400" dirty="0" err="1">
                <a:solidFill>
                  <a:srgbClr val="000000"/>
                </a:solidFill>
                <a:sym typeface="Arial" pitchFamily="34" charset="0"/>
              </a:rPr>
              <a:t>антивирус-ное</a:t>
            </a:r>
            <a:r>
              <a:rPr lang="ru-RU" sz="1400" dirty="0">
                <a:solidFill>
                  <a:srgbClr val="000000"/>
                </a:solidFill>
                <a:sym typeface="Arial" pitchFamily="34" charset="0"/>
              </a:rPr>
              <a:t> программное обеспечение.</a:t>
            </a:r>
          </a:p>
          <a:p>
            <a:pPr marL="285750" indent="-285750">
              <a:lnSpc>
                <a:spcPct val="85000"/>
              </a:lnSpc>
              <a:spcBef>
                <a:spcPct val="300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ru-RU" sz="1400" dirty="0">
                <a:solidFill>
                  <a:srgbClr val="000000"/>
                </a:solidFill>
                <a:sym typeface="Arial" pitchFamily="34" charset="0"/>
              </a:rPr>
              <a:t>Установите и регулярно обновляйте Защитник </a:t>
            </a:r>
            <a:r>
              <a:rPr lang="ru-RU" sz="1400" dirty="0" err="1">
                <a:solidFill>
                  <a:srgbClr val="000000"/>
                </a:solidFill>
                <a:sym typeface="Arial" pitchFamily="34" charset="0"/>
              </a:rPr>
              <a:t>Windows</a:t>
            </a:r>
            <a:r>
              <a:rPr lang="ru-RU" sz="1400" dirty="0">
                <a:solidFill>
                  <a:srgbClr val="000000"/>
                </a:solidFill>
                <a:sym typeface="Arial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(Microsoft Windows Defender)</a:t>
            </a:r>
            <a:endParaRPr lang="ru-RU" sz="1400" dirty="0">
              <a:solidFill>
                <a:srgbClr val="000000"/>
              </a:solidFill>
              <a:sym typeface="Arial" pitchFamily="34" charset="0"/>
            </a:endParaRPr>
          </a:p>
        </p:txBody>
      </p:sp>
      <p:sp>
        <p:nvSpPr>
          <p:cNvPr id="5" name="Text Box 27"/>
          <p:cNvSpPr txBox="1">
            <a:spLocks noChangeArrowheads="1"/>
          </p:cNvSpPr>
          <p:nvPr/>
        </p:nvSpPr>
        <p:spPr bwMode="auto">
          <a:xfrm>
            <a:off x="3428992" y="2928934"/>
            <a:ext cx="2479675" cy="2784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ctr">
              <a:lnSpc>
                <a:spcPct val="85000"/>
              </a:lnSpc>
              <a:spcBef>
                <a:spcPct val="30000"/>
              </a:spcBef>
              <a:buSzPct val="100000"/>
            </a:pPr>
            <a:r>
              <a:rPr lang="ru-RU" b="1" dirty="0">
                <a:solidFill>
                  <a:srgbClr val="FF0000"/>
                </a:solidFill>
                <a:sym typeface="Arial" pitchFamily="34" charset="0"/>
              </a:rPr>
              <a:t>Ваша семья</a:t>
            </a:r>
          </a:p>
          <a:p>
            <a:pPr marL="285750" indent="-285750">
              <a:lnSpc>
                <a:spcPct val="85000"/>
              </a:lnSpc>
              <a:spcBef>
                <a:spcPct val="300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ru-RU" sz="1400" dirty="0">
                <a:solidFill>
                  <a:srgbClr val="000000"/>
                </a:solidFill>
                <a:sym typeface="Arial" pitchFamily="34" charset="0"/>
              </a:rPr>
              <a:t>Поговорите с детьми </a:t>
            </a:r>
            <a:br>
              <a:rPr lang="ru-RU" sz="1400" dirty="0">
                <a:solidFill>
                  <a:srgbClr val="000000"/>
                </a:solidFill>
                <a:sym typeface="Arial" pitchFamily="34" charset="0"/>
              </a:rPr>
            </a:br>
            <a:r>
              <a:rPr lang="ru-RU" sz="1400" dirty="0">
                <a:solidFill>
                  <a:srgbClr val="000000"/>
                </a:solidFill>
                <a:sym typeface="Arial" pitchFamily="34" charset="0"/>
              </a:rPr>
              <a:t>о том, что они делают </a:t>
            </a:r>
            <a:br>
              <a:rPr lang="ru-RU" sz="1400" dirty="0">
                <a:solidFill>
                  <a:srgbClr val="000000"/>
                </a:solidFill>
                <a:sym typeface="Arial" pitchFamily="34" charset="0"/>
              </a:rPr>
            </a:br>
            <a:r>
              <a:rPr lang="ru-RU" sz="1400" dirty="0">
                <a:solidFill>
                  <a:srgbClr val="000000"/>
                </a:solidFill>
                <a:sym typeface="Arial" pitchFamily="34" charset="0"/>
              </a:rPr>
              <a:t>в Интернете.</a:t>
            </a:r>
          </a:p>
          <a:p>
            <a:pPr marL="285750" indent="-285750">
              <a:lnSpc>
                <a:spcPct val="85000"/>
              </a:lnSpc>
              <a:spcBef>
                <a:spcPct val="300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ru-RU" sz="1400" dirty="0">
                <a:solidFill>
                  <a:srgbClr val="000000"/>
                </a:solidFill>
                <a:sym typeface="Arial" pitchFamily="34" charset="0"/>
              </a:rPr>
              <a:t>Установите четкие правила использования Интернета.</a:t>
            </a:r>
          </a:p>
          <a:p>
            <a:pPr marL="285750" indent="-285750">
              <a:lnSpc>
                <a:spcPct val="85000"/>
              </a:lnSpc>
              <a:spcBef>
                <a:spcPct val="300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ru-RU" sz="1400" dirty="0">
                <a:solidFill>
                  <a:srgbClr val="000000"/>
                </a:solidFill>
                <a:sym typeface="Arial" pitchFamily="34" charset="0"/>
              </a:rPr>
              <a:t>Держите личные сведения в секрете.</a:t>
            </a:r>
          </a:p>
          <a:p>
            <a:pPr marL="285750" indent="-285750">
              <a:lnSpc>
                <a:spcPct val="85000"/>
              </a:lnSpc>
              <a:spcBef>
                <a:spcPct val="30000"/>
              </a:spcBef>
              <a:buClr>
                <a:srgbClr val="FF0000"/>
              </a:buClr>
              <a:buFont typeface="Arial" pitchFamily="34" charset="0"/>
              <a:buChar char="•"/>
            </a:pPr>
            <a:r>
              <a:rPr lang="ru-RU" sz="1400" dirty="0">
                <a:solidFill>
                  <a:srgbClr val="000000"/>
                </a:solidFill>
                <a:sym typeface="Arial" pitchFamily="34" charset="0"/>
              </a:rPr>
              <a:t>Используйте настройки семейной безопасности в программном </a:t>
            </a:r>
            <a:r>
              <a:rPr lang="ru-RU" sz="1400" dirty="0" err="1">
                <a:solidFill>
                  <a:srgbClr val="000000"/>
                </a:solidFill>
                <a:sym typeface="Arial" pitchFamily="34" charset="0"/>
              </a:rPr>
              <a:t>обеспе-чении</a:t>
            </a:r>
            <a:r>
              <a:rPr lang="ru-RU" sz="1400" dirty="0">
                <a:solidFill>
                  <a:srgbClr val="000000"/>
                </a:solidFill>
                <a:sym typeface="Arial" pitchFamily="34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sym typeface="Arial" pitchFamily="34" charset="0"/>
              </a:rPr>
              <a:t>Microsoft</a:t>
            </a:r>
            <a:r>
              <a:rPr lang="ru-RU" sz="1400" dirty="0">
                <a:solidFill>
                  <a:srgbClr val="000000"/>
                </a:solidFill>
                <a:sym typeface="Arial" pitchFamily="34" charset="0"/>
              </a:rPr>
              <a:t>.</a:t>
            </a:r>
          </a:p>
        </p:txBody>
      </p:sp>
      <p:sp>
        <p:nvSpPr>
          <p:cNvPr id="6" name="Text Box 25"/>
          <p:cNvSpPr txBox="1">
            <a:spLocks noChangeArrowheads="1"/>
          </p:cNvSpPr>
          <p:nvPr/>
        </p:nvSpPr>
        <p:spPr bwMode="auto">
          <a:xfrm>
            <a:off x="6084888" y="2935288"/>
            <a:ext cx="2600325" cy="271920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ctr">
              <a:lnSpc>
                <a:spcPct val="85000"/>
              </a:lnSpc>
              <a:spcBef>
                <a:spcPct val="30000"/>
              </a:spcBef>
              <a:buSzPct val="100000"/>
            </a:pPr>
            <a:r>
              <a:rPr lang="ru-RU" b="1" dirty="0">
                <a:solidFill>
                  <a:srgbClr val="FF0000"/>
                </a:solidFill>
                <a:sym typeface="Arial" pitchFamily="34" charset="0"/>
              </a:rPr>
              <a:t>Вы сами</a:t>
            </a:r>
          </a:p>
          <a:p>
            <a:pPr marL="285750" indent="-285750">
              <a:lnSpc>
                <a:spcPct val="85000"/>
              </a:lnSpc>
              <a:spcBef>
                <a:spcPct val="30000"/>
              </a:spcBef>
              <a:buClr>
                <a:srgbClr val="FF0000"/>
              </a:buClr>
              <a:buFontTx/>
              <a:buChar char="•"/>
            </a:pPr>
            <a:r>
              <a:rPr lang="ru-RU" sz="1400" dirty="0">
                <a:solidFill>
                  <a:srgbClr val="000000"/>
                </a:solidFill>
                <a:sym typeface="Arial" pitchFamily="34" charset="0"/>
              </a:rPr>
              <a:t>Выработайте линию поведения в Интернете, снижающую риски.</a:t>
            </a:r>
          </a:p>
          <a:p>
            <a:pPr marL="285750" indent="-285750">
              <a:lnSpc>
                <a:spcPct val="85000"/>
              </a:lnSpc>
              <a:spcBef>
                <a:spcPct val="30000"/>
              </a:spcBef>
              <a:buClr>
                <a:srgbClr val="FF0000"/>
              </a:buClr>
              <a:buFontTx/>
              <a:buChar char="•"/>
            </a:pPr>
            <a:r>
              <a:rPr lang="ru-RU" sz="1400" dirty="0">
                <a:solidFill>
                  <a:srgbClr val="000000"/>
                </a:solidFill>
                <a:sym typeface="Arial" pitchFamily="34" charset="0"/>
              </a:rPr>
              <a:t>Аккуратно обращайтесь </a:t>
            </a:r>
            <a:br>
              <a:rPr lang="ru-RU" sz="1400" dirty="0">
                <a:solidFill>
                  <a:srgbClr val="000000"/>
                </a:solidFill>
                <a:sym typeface="Arial" pitchFamily="34" charset="0"/>
              </a:rPr>
            </a:br>
            <a:r>
              <a:rPr lang="ru-RU" sz="1400" dirty="0">
                <a:solidFill>
                  <a:srgbClr val="000000"/>
                </a:solidFill>
                <a:sym typeface="Arial" pitchFamily="34" charset="0"/>
              </a:rPr>
              <a:t>с личными сведениями.</a:t>
            </a:r>
          </a:p>
          <a:p>
            <a:pPr marL="285750" indent="-285750">
              <a:lnSpc>
                <a:spcPct val="85000"/>
              </a:lnSpc>
              <a:spcBef>
                <a:spcPct val="30000"/>
              </a:spcBef>
              <a:buClr>
                <a:srgbClr val="FF0000"/>
              </a:buClr>
              <a:buFontTx/>
              <a:buChar char="•"/>
            </a:pPr>
            <a:r>
              <a:rPr lang="ru-RU" sz="1400" dirty="0">
                <a:solidFill>
                  <a:srgbClr val="000000"/>
                </a:solidFill>
                <a:sym typeface="Arial" pitchFamily="34" charset="0"/>
              </a:rPr>
              <a:t>Используйте технологии </a:t>
            </a:r>
            <a:r>
              <a:rPr lang="ru-RU" sz="1400" dirty="0" err="1">
                <a:solidFill>
                  <a:srgbClr val="000000"/>
                </a:solidFill>
                <a:sym typeface="Arial" pitchFamily="34" charset="0"/>
              </a:rPr>
              <a:t>антифишинга</a:t>
            </a:r>
            <a:r>
              <a:rPr lang="ru-RU" sz="1400" dirty="0">
                <a:solidFill>
                  <a:srgbClr val="000000"/>
                </a:solidFill>
                <a:sym typeface="Arial" pitchFamily="34" charset="0"/>
              </a:rPr>
              <a:t> и защиты от нежелательной почты, встроенные в </a:t>
            </a:r>
            <a:r>
              <a:rPr lang="ru-RU" sz="1400" dirty="0" err="1">
                <a:solidFill>
                  <a:srgbClr val="000000"/>
                </a:solidFill>
                <a:sym typeface="Arial" pitchFamily="34" charset="0"/>
              </a:rPr>
              <a:t>Windows</a:t>
            </a:r>
            <a:r>
              <a:rPr lang="ru-RU" sz="1400" dirty="0">
                <a:solidFill>
                  <a:srgbClr val="000000"/>
                </a:solidFill>
                <a:sym typeface="Arial" pitchFamily="34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sym typeface="Arial" pitchFamily="34" charset="0"/>
              </a:rPr>
              <a:t>Vista</a:t>
            </a:r>
            <a:r>
              <a:rPr lang="ru-RU" sz="1400" dirty="0">
                <a:solidFill>
                  <a:srgbClr val="000000"/>
                </a:solidFill>
                <a:sym typeface="Arial" pitchFamily="34" charset="0"/>
              </a:rPr>
              <a:t>, </a:t>
            </a:r>
            <a:r>
              <a:rPr lang="ru-RU" sz="1400" dirty="0" err="1">
                <a:solidFill>
                  <a:srgbClr val="000000"/>
                </a:solidFill>
                <a:sym typeface="Arial" pitchFamily="34" charset="0"/>
              </a:rPr>
              <a:t>Windows</a:t>
            </a:r>
            <a:r>
              <a:rPr lang="ru-RU" sz="1400" dirty="0">
                <a:solidFill>
                  <a:srgbClr val="000000"/>
                </a:solidFill>
                <a:sym typeface="Arial" pitchFamily="34" charset="0"/>
              </a:rPr>
              <a:t> XP SP2, </a:t>
            </a:r>
            <a:r>
              <a:rPr lang="ru-RU" sz="1400" dirty="0" err="1">
                <a:solidFill>
                  <a:srgbClr val="000000"/>
                </a:solidFill>
                <a:sym typeface="Arial" pitchFamily="34" charset="0"/>
              </a:rPr>
              <a:t>Windows</a:t>
            </a:r>
            <a:r>
              <a:rPr lang="ru-RU" sz="1400" dirty="0">
                <a:solidFill>
                  <a:srgbClr val="000000"/>
                </a:solidFill>
                <a:sym typeface="Arial" pitchFamily="34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sym typeface="Arial" pitchFamily="34" charset="0"/>
              </a:rPr>
              <a:t>Live</a:t>
            </a:r>
            <a:r>
              <a:rPr lang="ru-RU" sz="1400" dirty="0">
                <a:solidFill>
                  <a:srgbClr val="000000"/>
                </a:solidFill>
                <a:sym typeface="Arial" pitchFamily="34" charset="0"/>
              </a:rPr>
              <a:t> и </a:t>
            </a:r>
            <a:r>
              <a:rPr lang="ru-RU" sz="1400" dirty="0" err="1">
                <a:solidFill>
                  <a:srgbClr val="000000"/>
                </a:solidFill>
                <a:sym typeface="Arial" pitchFamily="34" charset="0"/>
              </a:rPr>
              <a:t>Microsoft</a:t>
            </a:r>
            <a:r>
              <a:rPr lang="ru-RU" sz="1400" dirty="0">
                <a:solidFill>
                  <a:srgbClr val="000000"/>
                </a:solidFill>
                <a:sym typeface="Arial" pitchFamily="34" charset="0"/>
              </a:rPr>
              <a:t> </a:t>
            </a:r>
            <a:r>
              <a:rPr lang="ru-RU" sz="1400" dirty="0" err="1">
                <a:solidFill>
                  <a:srgbClr val="000000"/>
                </a:solidFill>
                <a:sym typeface="Arial" pitchFamily="34" charset="0"/>
              </a:rPr>
              <a:t>Outlook</a:t>
            </a:r>
            <a:r>
              <a:rPr lang="ru-RU" sz="1400" dirty="0">
                <a:solidFill>
                  <a:srgbClr val="000000"/>
                </a:solidFill>
                <a:sym typeface="Arial" pitchFamily="34" charset="0"/>
              </a:rPr>
              <a:t>.</a:t>
            </a:r>
          </a:p>
        </p:txBody>
      </p:sp>
      <p:pic>
        <p:nvPicPr>
          <p:cNvPr id="30724" name="Picture 4" descr="http://www.akvt.ru/wp-content/uploads/2016/10/0_8d09b_35280b6c_or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1500174"/>
            <a:ext cx="2267205" cy="1438258"/>
          </a:xfrm>
          <a:prstGeom prst="rect">
            <a:avLst/>
          </a:prstGeom>
          <a:noFill/>
        </p:spPr>
      </p:pic>
      <p:pic>
        <p:nvPicPr>
          <p:cNvPr id="30726" name="Picture 6" descr="https://im3-tub-ru.yandex.net/i?id=77ff0c1702d3334406acedb64ae891dd-l&amp;n=13"/>
          <p:cNvPicPr>
            <a:picLocks noChangeAspect="1" noChangeArrowheads="1"/>
          </p:cNvPicPr>
          <p:nvPr/>
        </p:nvPicPr>
        <p:blipFill>
          <a:blip r:embed="rId3"/>
          <a:srcRect l="17188" t="29167" r="12499" b="18749"/>
          <a:stretch>
            <a:fillRect/>
          </a:stretch>
        </p:blipFill>
        <p:spPr bwMode="auto">
          <a:xfrm>
            <a:off x="3285016" y="1500174"/>
            <a:ext cx="2500330" cy="1389072"/>
          </a:xfrm>
          <a:prstGeom prst="rect">
            <a:avLst/>
          </a:prstGeom>
          <a:noFill/>
        </p:spPr>
      </p:pic>
      <p:pic>
        <p:nvPicPr>
          <p:cNvPr id="30728" name="Picture 8" descr="https://insursystem.ru/uploads/c0/38/59/bd/7e/65/be/c3/b9388cb511967f12be2f9c2e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1500174"/>
            <a:ext cx="2529188" cy="1414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42976" y="285728"/>
            <a:ext cx="6907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Rectangle 29"/>
          <p:cNvSpPr txBox="1">
            <a:spLocks noChangeArrowheads="1"/>
          </p:cNvSpPr>
          <p:nvPr/>
        </p:nvSpPr>
        <p:spPr bwMode="auto">
          <a:xfrm>
            <a:off x="1071538" y="1857364"/>
            <a:ext cx="715962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  <a:sym typeface="Arial" pitchFamily="34" charset="0"/>
              </a:rPr>
              <a:t>Источники информации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14414" y="2571744"/>
            <a:ext cx="70723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 smtClean="0">
                <a:hlinkClick r:id="rId2"/>
              </a:rPr>
              <a:t>http://www.ifap.ru/library/book099.pdf</a:t>
            </a:r>
            <a:r>
              <a:rPr lang="ru-RU" dirty="0" smtClean="0"/>
              <a:t> </a:t>
            </a:r>
          </a:p>
          <a:p>
            <a:pPr marL="342900" indent="-342900">
              <a:buAutoNum type="arabicPeriod"/>
            </a:pPr>
            <a:r>
              <a:rPr lang="en-US" dirty="0" smtClean="0">
                <a:hlinkClick r:id="rId3"/>
              </a:rPr>
              <a:t>http://www.ligainternet.ru/encyclopedia-of-security/parents-and-teachers/parents-and-teachers-detail.php?ID=3652</a:t>
            </a:r>
            <a:r>
              <a:rPr lang="ru-RU" dirty="0" smtClean="0"/>
              <a:t> </a:t>
            </a:r>
          </a:p>
          <a:p>
            <a:pPr marL="342900" indent="-342900">
              <a:buAutoNum type="arabicPeriod"/>
            </a:pPr>
            <a:r>
              <a:rPr lang="en-US" dirty="0" smtClean="0">
                <a:hlinkClick r:id="rId4"/>
              </a:rPr>
              <a:t>https://yandex.ru/images/search?text=%D0%B1%D0%B5%D0%B7%D0%BE%D0%BF%D0%B0%D1%81%D0%BD%D1%8B%D0%B9%20%D0%B8%D0%BD%D1%82%D0%B5%D1%80%D0%BD%D0%B5%D1%82%20%D0%BC%D0%B0%D0%B9%D0%BA%D1%80%D0%BE%D1%81%D0%BE%D1%84%D1%82&amp;lr=47</a:t>
            </a:r>
            <a:r>
              <a:rPr lang="ru-RU" dirty="0" smtClean="0"/>
              <a:t> </a:t>
            </a:r>
          </a:p>
          <a:p>
            <a:pPr marL="342900" indent="-342900">
              <a:buAutoNum type="arabicPeriod"/>
            </a:pPr>
            <a:r>
              <a:rPr lang="ru-RU" dirty="0" smtClean="0"/>
              <a:t>Шаблон презентации от сайта </a:t>
            </a:r>
            <a:r>
              <a:rPr lang="en-US" dirty="0" smtClean="0">
                <a:hlinkClick r:id="rId5"/>
              </a:rPr>
              <a:t>https://znanio.ru</a:t>
            </a:r>
            <a:r>
              <a:rPr lang="ru-RU" dirty="0" smtClean="0"/>
              <a:t> (индивидуальный подарок </a:t>
            </a:r>
            <a:r>
              <a:rPr lang="ru-RU" smtClean="0"/>
              <a:t>от сайта за </a:t>
            </a:r>
            <a:r>
              <a:rPr lang="ru-RU" dirty="0" smtClean="0"/>
              <a:t>подписку)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227</Words>
  <PresentationFormat>Экран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Тема Office</vt:lpstr>
      <vt:lpstr>Специальное оформление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Логотип</dc:title>
  <dc:creator>Юрова</dc:creator>
  <cp:lastModifiedBy>1</cp:lastModifiedBy>
  <cp:revision>18</cp:revision>
  <dcterms:created xsi:type="dcterms:W3CDTF">2011-12-13T19:04:59Z</dcterms:created>
  <dcterms:modified xsi:type="dcterms:W3CDTF">2017-03-01T16:59:25Z</dcterms:modified>
</cp:coreProperties>
</file>