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8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96752"/>
            <a:ext cx="8352928" cy="230124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Безопасность в повседневной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жизни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: опасные и чрезвычайные ситуации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237312"/>
            <a:ext cx="8208912" cy="456456"/>
          </a:xfrm>
        </p:spPr>
        <p:txBody>
          <a:bodyPr>
            <a:normAutofit/>
          </a:bodyPr>
          <a:lstStyle/>
          <a:p>
            <a:pPr algn="ctr"/>
            <a:endParaRPr lang="ru-RU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573016"/>
            <a:ext cx="1924050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643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pPr marL="36513" indent="493713" algn="just">
              <a:lnSpc>
                <a:spcPct val="150000"/>
              </a:lnSpc>
              <a:buNone/>
            </a:pPr>
            <a:r>
              <a:rPr lang="ru-RU" sz="2400" dirty="0"/>
              <a:t>Безопасность жизнедеятельности — это система </a:t>
            </a:r>
            <a:r>
              <a:rPr lang="ru-RU" sz="2400" dirty="0" smtClean="0"/>
              <a:t>поведения </a:t>
            </a:r>
            <a:r>
              <a:rPr lang="ru-RU" sz="2400" dirty="0"/>
              <a:t>человека в повседневной жизни, снижающая вероятность опасной ситуации и уменьшающая ущерб от последствий </a:t>
            </a:r>
            <a:r>
              <a:rPr lang="ru-RU" sz="2400" dirty="0" smtClean="0"/>
              <a:t>опасных </a:t>
            </a:r>
            <a:r>
              <a:rPr lang="ru-RU" sz="2400" dirty="0"/>
              <a:t>и </a:t>
            </a:r>
            <a:r>
              <a:rPr lang="ru-RU" sz="2400" dirty="0" smtClean="0"/>
              <a:t>чрезвычайных </a:t>
            </a:r>
            <a:r>
              <a:rPr lang="ru-RU" sz="2400" dirty="0"/>
              <a:t>ситуаций. </a:t>
            </a:r>
            <a:endParaRPr lang="ru-RU" sz="2400" dirty="0" smtClean="0"/>
          </a:p>
          <a:p>
            <a:pPr marL="36513" indent="493713" algn="just">
              <a:lnSpc>
                <a:spcPct val="150000"/>
              </a:lnSpc>
              <a:buNone/>
            </a:pPr>
            <a:endParaRPr lang="ru-RU" sz="2400" dirty="0"/>
          </a:p>
          <a:p>
            <a:pPr marL="0" indent="539750" algn="just">
              <a:lnSpc>
                <a:spcPct val="150000"/>
              </a:lnSpc>
              <a:buNone/>
              <a:defRPr/>
            </a:pPr>
            <a:r>
              <a:rPr lang="ru-RU" sz="2400" dirty="0"/>
              <a:t>Главная задача нашего обучения ОБЖ состоит в том, </a:t>
            </a:r>
            <a:r>
              <a:rPr lang="ru-RU" sz="2400" b="1" dirty="0">
                <a:solidFill>
                  <a:srgbClr val="FF0000"/>
                </a:solidFill>
              </a:rPr>
              <a:t>чтобы всегда быть готовыми к встрече с любыми трудностями. И делать при этом как можно меньше ошибок.</a:t>
            </a:r>
          </a:p>
          <a:p>
            <a:pPr marL="36576" indent="0" algn="just">
              <a:lnSpc>
                <a:spcPct val="150000"/>
              </a:lnSpc>
              <a:buNone/>
            </a:pPr>
            <a:endParaRPr lang="ru-RU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344" y="4725144"/>
            <a:ext cx="2425123" cy="2109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6901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6026150"/>
          </a:xfrm>
        </p:spPr>
        <p:txBody>
          <a:bodyPr>
            <a:normAutofit fontScale="92500" lnSpcReduction="10000"/>
          </a:bodyPr>
          <a:lstStyle/>
          <a:p>
            <a:pPr marL="448056" indent="-384048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</a:rPr>
              <a:t>Главные формулы ОБЖ.</a:t>
            </a:r>
            <a:endParaRPr lang="ru-RU" sz="2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ru-RU" sz="2600" dirty="0" smtClean="0"/>
          </a:p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600" dirty="0" smtClean="0"/>
              <a:t>изучай виды и причины опасностей;</a:t>
            </a:r>
          </a:p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600" dirty="0" smtClean="0"/>
              <a:t>учись предвидеть их возникновение в любом месте и в любое время;</a:t>
            </a:r>
          </a:p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600" dirty="0" smtClean="0"/>
              <a:t>по возможности избегай опасных ситуаций, обходи опасные места, не рискуй без нужды;</a:t>
            </a:r>
          </a:p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600" dirty="0" smtClean="0"/>
              <a:t>не пугайся и не плачь в трудных ситуациях;</a:t>
            </a:r>
          </a:p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600" dirty="0" smtClean="0"/>
              <a:t>при появлении опасности действуй без промедления и решительно;</a:t>
            </a:r>
          </a:p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600" dirty="0" smtClean="0"/>
              <a:t>всегда обращайся за советом и помощью;</a:t>
            </a:r>
          </a:p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600" dirty="0" smtClean="0"/>
              <a:t>выбирай самый безопасный путь или способ действий из всех возможных;</a:t>
            </a:r>
          </a:p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600" dirty="0" smtClean="0"/>
              <a:t>активно борись (любыми законными способами) за свою жизнь, свои права и имущество и т.д.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pic>
        <p:nvPicPr>
          <p:cNvPr id="13315" name="Picture 3" descr="D:\МОЯ ПАПКА\Мои рисунки\Dang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6072188"/>
            <a:ext cx="5905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8869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pPr marL="36513" indent="493713" algn="just">
              <a:lnSpc>
                <a:spcPct val="150000"/>
              </a:lnSpc>
              <a:buNone/>
            </a:pPr>
            <a:r>
              <a:rPr lang="ru-RU" sz="2400" dirty="0" smtClean="0"/>
              <a:t>Для </a:t>
            </a:r>
            <a:r>
              <a:rPr lang="ru-RU" sz="2400" dirty="0"/>
              <a:t>защиты человека от последствий опасных и чрезвычай­ных ситуаций, а также для ликвидации этих последствий в на­шей стране создан и действует целый ряд служб, номера теле­фонов которых и правила их вызова надо знать.</a:t>
            </a:r>
          </a:p>
          <a:p>
            <a:pPr marL="36576" indent="0" algn="just">
              <a:lnSpc>
                <a:spcPct val="150000"/>
              </a:lnSpc>
              <a:buNone/>
            </a:pPr>
            <a:endParaRPr lang="ru-RU" sz="24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852936"/>
            <a:ext cx="3037838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6121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338143"/>
          </a:xfrm>
        </p:spPr>
        <p:txBody>
          <a:bodyPr>
            <a:normAutofit/>
          </a:bodyPr>
          <a:lstStyle/>
          <a:p>
            <a:pPr marL="0" indent="539750" algn="just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Каждому жителю, будь то горожанин или сельский житель, важно знать телефоны экстренных служб:</a:t>
            </a:r>
          </a:p>
          <a:p>
            <a:pPr marL="0" indent="539750" algn="just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marL="627063" indent="539750" fontAlgn="auto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112 или 01 </a:t>
            </a:r>
            <a:r>
              <a:rPr lang="ru-RU" sz="2400" dirty="0" smtClean="0">
                <a:solidFill>
                  <a:srgbClr val="FF0000"/>
                </a:solidFill>
              </a:rPr>
              <a:t>– служба спасения</a:t>
            </a:r>
            <a:r>
              <a:rPr lang="ru-RU" sz="2400" dirty="0" smtClean="0"/>
              <a:t>, </a:t>
            </a:r>
          </a:p>
          <a:p>
            <a:pPr marL="627063" indent="539750" fontAlgn="auto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dirty="0" smtClean="0"/>
              <a:t>02 - милиция, </a:t>
            </a:r>
          </a:p>
          <a:p>
            <a:pPr marL="627063" indent="539750" fontAlgn="auto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dirty="0" smtClean="0"/>
              <a:t>03 – скорая помощь, </a:t>
            </a:r>
          </a:p>
          <a:p>
            <a:pPr marL="627063" indent="539750" fontAlgn="auto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dirty="0" smtClean="0"/>
              <a:t>04 – газовая служба.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16387" name="Picture 2" descr="D:\МОЯ ПАПКА\Мои рисунки\ln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57750"/>
            <a:ext cx="7380312" cy="150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9269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179512" y="214312"/>
            <a:ext cx="8784976" cy="6527055"/>
          </a:xfrm>
        </p:spPr>
        <p:txBody>
          <a:bodyPr/>
          <a:lstStyle/>
          <a:p>
            <a:pPr marL="0" indent="539750" algn="just">
              <a:lnSpc>
                <a:spcPct val="150000"/>
              </a:lnSpc>
              <a:buFont typeface="Wingdings 2" pitchFamily="18" charset="2"/>
              <a:buNone/>
            </a:pPr>
            <a:r>
              <a:rPr lang="ru-RU" sz="2400" dirty="0" smtClean="0"/>
              <a:t>Опасностей вокруг хватает и вся хитрость состоит в том, чтобы их знать, уметь обойти.</a:t>
            </a:r>
          </a:p>
          <a:p>
            <a:pPr marL="0" indent="539750" algn="just">
              <a:lnSpc>
                <a:spcPct val="150000"/>
              </a:lnSpc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Безопасность</a:t>
            </a:r>
            <a:r>
              <a:rPr lang="ru-RU" sz="2400" b="1" dirty="0" smtClean="0"/>
              <a:t> </a:t>
            </a:r>
            <a:r>
              <a:rPr lang="ru-RU" sz="2400" dirty="0" smtClean="0"/>
              <a:t>— это состояние защищенности человека, его имущества и окружающей среды от воздействия неблагоприятных факторов.</a:t>
            </a:r>
          </a:p>
          <a:p>
            <a:pPr marL="0" indent="539750" algn="just">
              <a:lnSpc>
                <a:spcPct val="150000"/>
              </a:lnSpc>
              <a:buFont typeface="Wingdings 2" pitchFamily="18" charset="2"/>
              <a:buNone/>
            </a:pPr>
            <a:endParaRPr lang="ru-RU" sz="2400" dirty="0" smtClean="0"/>
          </a:p>
          <a:p>
            <a:pPr marL="0" indent="539750">
              <a:buFont typeface="Wingdings 2" pitchFamily="18" charset="2"/>
              <a:buNone/>
            </a:pPr>
            <a:endParaRPr lang="ru-RU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212976"/>
            <a:ext cx="3312368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7985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marL="36513" indent="493713" algn="just">
              <a:lnSpc>
                <a:spcPct val="150000"/>
              </a:lnSpc>
              <a:buNone/>
            </a:pPr>
            <a:r>
              <a:rPr lang="ru-RU" sz="2400" b="1" dirty="0"/>
              <a:t>Опасная ситуация — это стечение обстоятельств, которое при определённом развитии событий может привести к несчастью.</a:t>
            </a:r>
          </a:p>
          <a:p>
            <a:pPr marL="36513" indent="493713" algn="just">
              <a:lnSpc>
                <a:spcPct val="150000"/>
              </a:lnSpc>
              <a:buNone/>
            </a:pPr>
            <a:r>
              <a:rPr lang="ru-RU" sz="2400" dirty="0"/>
              <a:t>В большинстве случаев опасные ситуации создаёт сам человек, </a:t>
            </a:r>
            <a:r>
              <a:rPr lang="ru-RU" sz="2400" dirty="0" smtClean="0"/>
              <a:t>нарушающий общепринятые </a:t>
            </a:r>
            <a:r>
              <a:rPr lang="ru-RU" sz="2400" dirty="0"/>
              <a:t>правила поведения.</a:t>
            </a:r>
          </a:p>
          <a:p>
            <a:pPr marL="36576" indent="0">
              <a:buNone/>
            </a:pP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429000"/>
            <a:ext cx="2687809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194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pPr marL="36513" indent="493713" algn="just">
              <a:lnSpc>
                <a:spcPct val="150000"/>
              </a:lnSpc>
              <a:buNone/>
            </a:pPr>
            <a:r>
              <a:rPr lang="ru-RU" sz="2400" dirty="0"/>
              <a:t>Опасные ситуации, с которыми наиболее часто человек мо­жет встретиться в повседневной жизни, можно условно разде­лить на три </a:t>
            </a:r>
            <a:r>
              <a:rPr lang="ru-RU" sz="2400" dirty="0" smtClean="0"/>
              <a:t>группы:</a:t>
            </a:r>
            <a:endParaRPr lang="ru-RU" sz="2400" dirty="0"/>
          </a:p>
          <a:p>
            <a:pPr>
              <a:lnSpc>
                <a:spcPct val="150000"/>
              </a:lnSpc>
            </a:pPr>
            <a:r>
              <a:rPr lang="ru-RU" sz="2400" i="1" dirty="0"/>
              <a:t>Опасные ситуации техногенного характера. </a:t>
            </a:r>
            <a:endParaRPr lang="ru-RU" sz="2400" i="1" dirty="0" smtClean="0"/>
          </a:p>
          <a:p>
            <a:pPr>
              <a:lnSpc>
                <a:spcPct val="150000"/>
              </a:lnSpc>
            </a:pPr>
            <a:r>
              <a:rPr lang="ru-RU" sz="2400" i="1" dirty="0" smtClean="0"/>
              <a:t>Опасные </a:t>
            </a:r>
            <a:r>
              <a:rPr lang="ru-RU" sz="2400" i="1" dirty="0"/>
              <a:t>ситуации природного характера. </a:t>
            </a:r>
            <a:endParaRPr lang="ru-RU" sz="2400" i="1" dirty="0" smtClean="0"/>
          </a:p>
          <a:p>
            <a:pPr>
              <a:lnSpc>
                <a:spcPct val="150000"/>
              </a:lnSpc>
            </a:pPr>
            <a:r>
              <a:rPr lang="ru-RU" sz="2400" i="1" dirty="0" smtClean="0"/>
              <a:t>Опасные </a:t>
            </a:r>
            <a:r>
              <a:rPr lang="ru-RU" sz="2400" i="1" dirty="0"/>
              <a:t>ситуации социального характера. </a:t>
            </a:r>
            <a:endParaRPr lang="ru-RU" sz="24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749" y="3941785"/>
            <a:ext cx="4032448" cy="26736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0759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6097587"/>
          </a:xfrm>
        </p:spPr>
        <p:txBody>
          <a:bodyPr/>
          <a:lstStyle/>
          <a:p>
            <a:pPr marL="0" indent="539750" algn="just">
              <a:lnSpc>
                <a:spcPct val="150000"/>
              </a:lnSpc>
              <a:buFont typeface="Wingdings 2" pitchFamily="18" charset="2"/>
              <a:buNone/>
            </a:pPr>
            <a:r>
              <a:rPr lang="ru-RU" sz="2400" b="1" dirty="0" smtClean="0"/>
              <a:t>Экстремальными называют наиболее сложные опасные ситуации, которые требуют для защиты жизни и здоровья человека напряжения всех его физических и духовных сил. </a:t>
            </a:r>
          </a:p>
          <a:p>
            <a:pPr marL="0" indent="539750" algn="just">
              <a:lnSpc>
                <a:spcPct val="150000"/>
              </a:lnSpc>
              <a:buFont typeface="Wingdings 2" pitchFamily="18" charset="2"/>
              <a:buNone/>
            </a:pPr>
            <a:r>
              <a:rPr lang="ru-RU" sz="2400" dirty="0" smtClean="0"/>
              <a:t>Например, когда человек тонет или замерзает, тушит пожар или спасает раненого, отбивается от нападающих. Действия в экстремальных ситуациях требуют большого мужества и хорошей подготовки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869160"/>
            <a:ext cx="2609850" cy="175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2478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pPr marL="36513" indent="493713" algn="just">
              <a:lnSpc>
                <a:spcPct val="150000"/>
              </a:lnSpc>
              <a:buNone/>
            </a:pPr>
            <a:r>
              <a:rPr lang="ru-RU" sz="2400" b="1" dirty="0"/>
              <a:t>Чрезвычайная ситуация — это обстановка, сложившаяся в результате аварии или опасного природного явления, ко­торые повлекли человеческие жертвы, нанесли ущерб здо­ровью людей или окружающей природной среде. </a:t>
            </a:r>
            <a:endParaRPr lang="ru-RU" sz="2400" b="1" dirty="0" smtClean="0"/>
          </a:p>
          <a:p>
            <a:pPr marL="36513" indent="493713" algn="just">
              <a:lnSpc>
                <a:spcPct val="150000"/>
              </a:lnSpc>
              <a:buNone/>
            </a:pPr>
            <a:r>
              <a:rPr lang="ru-RU" sz="2400" dirty="0" smtClean="0"/>
              <a:t>Чрезвы­чайная </a:t>
            </a:r>
            <a:r>
              <a:rPr lang="ru-RU" sz="2400" dirty="0"/>
              <a:t>ситуация отличается от опасной прежде всего тяжестью последствий.</a:t>
            </a:r>
          </a:p>
          <a:p>
            <a:pPr marL="36576" indent="0" algn="just">
              <a:lnSpc>
                <a:spcPct val="150000"/>
              </a:lnSpc>
              <a:buNone/>
            </a:pPr>
            <a:endParaRPr lang="ru-RU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039" y="3789040"/>
            <a:ext cx="3845376" cy="28803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6901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pPr marL="36576" indent="0" algn="just">
              <a:lnSpc>
                <a:spcPct val="150000"/>
              </a:lnSpc>
              <a:buNone/>
            </a:pPr>
            <a:r>
              <a:rPr lang="ru-RU" sz="2400" dirty="0"/>
              <a:t>Чрезвычайные ситуации также делятся </a:t>
            </a:r>
            <a:r>
              <a:rPr lang="ru-RU" sz="2400" dirty="0" smtClean="0"/>
              <a:t>на:</a:t>
            </a:r>
            <a:endParaRPr lang="ru-RU" sz="2400" dirty="0"/>
          </a:p>
          <a:p>
            <a:pPr algn="just">
              <a:lnSpc>
                <a:spcPct val="150000"/>
              </a:lnSpc>
            </a:pPr>
            <a:r>
              <a:rPr lang="ru-RU" sz="2400" dirty="0"/>
              <a:t>Чрезвычайные ситуации природного </a:t>
            </a:r>
            <a:r>
              <a:rPr lang="ru-RU" sz="2400" dirty="0" smtClean="0"/>
              <a:t>характера.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/>
              <a:t>Чрезвычайные </a:t>
            </a:r>
            <a:r>
              <a:rPr lang="ru-RU" sz="2400" dirty="0"/>
              <a:t>ситуации техногенного </a:t>
            </a:r>
            <a:r>
              <a:rPr lang="ru-RU" sz="2400" dirty="0" smtClean="0"/>
              <a:t>характера.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/>
              <a:t>Чрезвычайные </a:t>
            </a:r>
            <a:r>
              <a:rPr lang="ru-RU" sz="2400" dirty="0"/>
              <a:t>ситуации социального </a:t>
            </a:r>
            <a:r>
              <a:rPr lang="ru-RU" sz="2400" dirty="0" smtClean="0"/>
              <a:t>характера.</a:t>
            </a:r>
            <a:endParaRPr lang="ru-RU" sz="2400" dirty="0"/>
          </a:p>
          <a:p>
            <a:pPr marL="36576" indent="0" algn="just">
              <a:lnSpc>
                <a:spcPct val="150000"/>
              </a:lnSpc>
              <a:buNone/>
            </a:pPr>
            <a:endParaRPr lang="ru-RU" sz="2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011810"/>
            <a:ext cx="2925840" cy="19293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352" y="4511867"/>
            <a:ext cx="2776818" cy="19129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808" y="2954660"/>
            <a:ext cx="2844359" cy="21305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6901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pPr marL="36513" indent="493713" algn="just">
              <a:lnSpc>
                <a:spcPct val="150000"/>
              </a:lnSpc>
              <a:buNone/>
            </a:pPr>
            <a:r>
              <a:rPr lang="ru-RU" sz="2400" dirty="0"/>
              <a:t>Чтобы снизить нежелательные последствия опасной и </a:t>
            </a:r>
            <a:r>
              <a:rPr lang="ru-RU" sz="2400" dirty="0" smtClean="0"/>
              <a:t>чрезвычайной </a:t>
            </a:r>
            <a:r>
              <a:rPr lang="ru-RU" sz="2400" dirty="0"/>
              <a:t>ситуации, необходимо постоянно учиться вести себя безопасно, т. е. предвидеть опасности, уметь их избегать, знать, как вести себя в опасной ситуации</a:t>
            </a:r>
            <a:r>
              <a:rPr lang="ru-RU" sz="2400" dirty="0" smtClean="0"/>
              <a:t>.</a:t>
            </a:r>
          </a:p>
          <a:p>
            <a:pPr marL="36513" indent="493713" algn="just">
              <a:lnSpc>
                <a:spcPct val="150000"/>
              </a:lnSpc>
              <a:buNone/>
            </a:pPr>
            <a:endParaRPr lang="ru-RU" sz="2400" dirty="0"/>
          </a:p>
          <a:p>
            <a:pPr marL="36513" indent="493713" algn="just">
              <a:lnSpc>
                <a:spcPct val="150000"/>
              </a:lnSpc>
              <a:buNone/>
            </a:pPr>
            <a:r>
              <a:rPr lang="ru-RU" sz="2400" dirty="0"/>
              <a:t>Некоторые люди считают, что с ними никогда не случится ничего плохого, что все неприятности существуют не для них. До определённого времени так может и быть. Однако самые тяжёлые последствия опасной ситуации постигают человека, ко­торый её не ожидал и не был готов к грамотным действиям.</a:t>
            </a:r>
          </a:p>
          <a:p>
            <a:pPr marL="36513" indent="493713" algn="just">
              <a:lnSpc>
                <a:spcPct val="150000"/>
              </a:lnSpc>
              <a:buNone/>
            </a:pPr>
            <a:endParaRPr lang="ru-RU" sz="2400" dirty="0"/>
          </a:p>
        </p:txBody>
      </p:sp>
      <p:pic>
        <p:nvPicPr>
          <p:cNvPr id="4" name="Picture 3" descr="D:\МОЯ ПАПКА\Мои рисунки\Dang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6072188"/>
            <a:ext cx="5905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6901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pPr marL="36576" indent="0" algn="just">
              <a:lnSpc>
                <a:spcPct val="150000"/>
              </a:lnSpc>
              <a:buNone/>
            </a:pPr>
            <a:r>
              <a:rPr lang="ru-RU" sz="2400" dirty="0"/>
              <a:t>Для того чтобы научиться безопасному поведению, </a:t>
            </a:r>
            <a:r>
              <a:rPr lang="ru-RU" sz="2400" dirty="0" smtClean="0"/>
              <a:t>необходимо</a:t>
            </a:r>
            <a:r>
              <a:rPr lang="ru-RU" sz="2400" dirty="0"/>
              <a:t>: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/>
              <a:t>решать </a:t>
            </a:r>
            <a:r>
              <a:rPr lang="ru-RU" sz="2400" dirty="0"/>
              <a:t>ситуационные задачи, продумывая своё поведение в различных условиях;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/>
              <a:t>постоянно </a:t>
            </a:r>
            <a:r>
              <a:rPr lang="ru-RU" sz="2400" dirty="0"/>
              <a:t>совершенствовать свои физические качества, </a:t>
            </a:r>
            <a:r>
              <a:rPr lang="ru-RU" sz="2400" dirty="0" smtClean="0"/>
              <a:t>занимаясь </a:t>
            </a:r>
            <a:r>
              <a:rPr lang="ru-RU" sz="2400" dirty="0"/>
              <a:t>физической культурой и спортом, закаливанием </a:t>
            </a:r>
            <a:r>
              <a:rPr lang="ru-RU" sz="2400" dirty="0" smtClean="0"/>
              <a:t>организма</a:t>
            </a:r>
            <a:r>
              <a:rPr lang="ru-RU" sz="2400" dirty="0"/>
              <a:t>;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/>
              <a:t>постоянно </a:t>
            </a:r>
            <a:r>
              <a:rPr lang="ru-RU" sz="2400" dirty="0"/>
              <a:t>воспитывать в себе волевые качества и </a:t>
            </a:r>
            <a:r>
              <a:rPr lang="ru-RU" sz="2400" dirty="0" smtClean="0"/>
              <a:t>уравновешенность</a:t>
            </a:r>
            <a:r>
              <a:rPr lang="ru-RU" sz="2400" dirty="0"/>
              <a:t>, которые помогут сохранить спокойствие в сложной обстановке и найти рациональный путь выхода из неё.</a:t>
            </a:r>
          </a:p>
          <a:p>
            <a:pPr marL="36576" indent="0" algn="just">
              <a:lnSpc>
                <a:spcPct val="150000"/>
              </a:lnSpc>
              <a:buNone/>
            </a:pPr>
            <a:endParaRPr lang="ru-RU" sz="2400" dirty="0"/>
          </a:p>
        </p:txBody>
      </p:sp>
      <p:pic>
        <p:nvPicPr>
          <p:cNvPr id="4" name="Picture 3" descr="D:\МОЯ ПАПКА\Мои рисунки\Dang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6072188"/>
            <a:ext cx="5905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69015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44</TotalTime>
  <Words>583</Words>
  <Application>Microsoft Office PowerPoint</Application>
  <PresentationFormat>Экран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Техническая</vt:lpstr>
      <vt:lpstr>Безопасность в повседневной жизни: опасные и чрезвычайные ситуации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в повседневной жизни</dc:title>
  <dc:creator>netstorm</dc:creator>
  <cp:lastModifiedBy>netstorm</cp:lastModifiedBy>
  <cp:revision>6</cp:revision>
  <dcterms:created xsi:type="dcterms:W3CDTF">2012-07-31T20:13:34Z</dcterms:created>
  <dcterms:modified xsi:type="dcterms:W3CDTF">2017-09-28T18:07:00Z</dcterms:modified>
</cp:coreProperties>
</file>