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2" r:id="rId4"/>
    <p:sldId id="258" r:id="rId5"/>
    <p:sldId id="259" r:id="rId6"/>
    <p:sldId id="260" r:id="rId7"/>
    <p:sldId id="261" r:id="rId8"/>
    <p:sldId id="263"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16" name="Номер слайда 15"/>
          <p:cNvSpPr>
            <a:spLocks noGrp="1"/>
          </p:cNvSpPr>
          <p:nvPr>
            <p:ph type="sldNum" sz="quarter" idx="11"/>
          </p:nvPr>
        </p:nvSpPr>
        <p:spPr/>
        <p:txBody>
          <a:bodyPr/>
          <a:lstStyle/>
          <a:p>
            <a:fld id="{D41BDFAD-1290-4983-AE8F-A440EBD77059}"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1BDFAD-1290-4983-AE8F-A440EBD7705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1BDFAD-1290-4983-AE8F-A440EBD7705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0A490B0-58E9-4EEE-85EB-FF780318BE77}" type="datetimeFigureOut">
              <a:rPr lang="ru-RU" smtClean="0"/>
              <a:pPr/>
              <a:t>03.02.2022</a:t>
            </a:fld>
            <a:endParaRPr lang="ru-RU"/>
          </a:p>
        </p:txBody>
      </p:sp>
      <p:sp>
        <p:nvSpPr>
          <p:cNvPr id="15" name="Номер слайда 14"/>
          <p:cNvSpPr>
            <a:spLocks noGrp="1"/>
          </p:cNvSpPr>
          <p:nvPr>
            <p:ph type="sldNum" sz="quarter" idx="15"/>
          </p:nvPr>
        </p:nvSpPr>
        <p:spPr/>
        <p:txBody>
          <a:bodyPr/>
          <a:lstStyle>
            <a:lvl1pPr algn="ctr">
              <a:defRPr/>
            </a:lvl1pPr>
          </a:lstStyle>
          <a:p>
            <a:fld id="{D41BDFAD-1290-4983-AE8F-A440EBD77059}"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1BDFAD-1290-4983-AE8F-A440EBD77059}"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1BDFAD-1290-4983-AE8F-A440EBD7705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41BDFAD-1290-4983-AE8F-A440EBD77059}"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1BDFAD-1290-4983-AE8F-A440EBD7705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1BDFAD-1290-4983-AE8F-A440EBD77059}"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0A490B0-58E9-4EEE-85EB-FF780318BE77}" type="datetimeFigureOut">
              <a:rPr lang="ru-RU" smtClean="0"/>
              <a:pPr/>
              <a:t>03.02.2022</a:t>
            </a:fld>
            <a:endParaRPr lang="ru-RU"/>
          </a:p>
        </p:txBody>
      </p:sp>
      <p:sp>
        <p:nvSpPr>
          <p:cNvPr id="9" name="Номер слайда 8"/>
          <p:cNvSpPr>
            <a:spLocks noGrp="1"/>
          </p:cNvSpPr>
          <p:nvPr>
            <p:ph type="sldNum" sz="quarter" idx="15"/>
          </p:nvPr>
        </p:nvSpPr>
        <p:spPr/>
        <p:txBody>
          <a:bodyPr/>
          <a:lstStyle/>
          <a:p>
            <a:fld id="{D41BDFAD-1290-4983-AE8F-A440EBD77059}"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0A490B0-58E9-4EEE-85EB-FF780318BE77}" type="datetimeFigureOut">
              <a:rPr lang="ru-RU" smtClean="0"/>
              <a:pPr/>
              <a:t>03.02.2022</a:t>
            </a:fld>
            <a:endParaRPr lang="ru-RU"/>
          </a:p>
        </p:txBody>
      </p:sp>
      <p:sp>
        <p:nvSpPr>
          <p:cNvPr id="9" name="Номер слайда 8"/>
          <p:cNvSpPr>
            <a:spLocks noGrp="1"/>
          </p:cNvSpPr>
          <p:nvPr>
            <p:ph type="sldNum" sz="quarter" idx="11"/>
          </p:nvPr>
        </p:nvSpPr>
        <p:spPr/>
        <p:txBody>
          <a:bodyPr/>
          <a:lstStyle/>
          <a:p>
            <a:fld id="{D41BDFAD-1290-4983-AE8F-A440EBD77059}"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0A490B0-58E9-4EEE-85EB-FF780318BE77}" type="datetimeFigureOut">
              <a:rPr lang="ru-RU" smtClean="0"/>
              <a:pPr/>
              <a:t>03.02.2022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41BDFAD-1290-4983-AE8F-A440EBD77059}"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772816"/>
            <a:ext cx="5616624" cy="1872208"/>
          </a:xfrm>
        </p:spPr>
        <p:txBody>
          <a:bodyPr>
            <a:noAutofit/>
          </a:bodyPr>
          <a:lstStyle/>
          <a:p>
            <a:pPr algn="ctr"/>
            <a:r>
              <a:rPr lang="ru-RU" sz="3200" b="1" dirty="0" smtClean="0">
                <a:solidFill>
                  <a:schemeClr val="tx1"/>
                </a:solidFill>
                <a:latin typeface="Arial Black" pitchFamily="34" charset="0"/>
                <a:cs typeface="KodchiangUPC" pitchFamily="18" charset="-34"/>
              </a:rPr>
              <a:t>08 сентября 1941 года  27 января 1944 года</a:t>
            </a:r>
            <a:endParaRPr lang="ru-RU" sz="3200" b="1" dirty="0">
              <a:solidFill>
                <a:schemeClr val="tx1"/>
              </a:solidFill>
              <a:latin typeface="Arial Black" pitchFamily="34" charset="0"/>
              <a:cs typeface="KodchiangUPC" pitchFamily="18" charset="-34"/>
            </a:endParaRPr>
          </a:p>
        </p:txBody>
      </p:sp>
      <p:sp>
        <p:nvSpPr>
          <p:cNvPr id="4" name="Заголовок 1"/>
          <p:cNvSpPr txBox="1">
            <a:spLocks/>
          </p:cNvSpPr>
          <p:nvPr/>
        </p:nvSpPr>
        <p:spPr>
          <a:xfrm>
            <a:off x="899592" y="548680"/>
            <a:ext cx="7918648" cy="12961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1" u="none" strike="noStrike" kern="1200" cap="none" spc="0" normalizeH="0" baseline="0" noProof="0" dirty="0" smtClean="0">
                <a:ln>
                  <a:noFill/>
                </a:ln>
                <a:effectLst/>
                <a:uLnTx/>
                <a:uFillTx/>
                <a:latin typeface="+mj-lt"/>
                <a:ea typeface="+mj-ea"/>
                <a:cs typeface="+mj-cs"/>
              </a:rPr>
              <a:t>Блокада Ленинграда</a:t>
            </a:r>
          </a:p>
        </p:txBody>
      </p:sp>
      <p:pic>
        <p:nvPicPr>
          <p:cNvPr id="1026" name="Picture 2"/>
          <p:cNvPicPr>
            <a:picLocks noChangeAspect="1" noChangeArrowheads="1"/>
          </p:cNvPicPr>
          <p:nvPr/>
        </p:nvPicPr>
        <p:blipFill>
          <a:blip r:embed="rId2" cstate="print"/>
          <a:srcRect/>
          <a:stretch>
            <a:fillRect/>
          </a:stretch>
        </p:blipFill>
        <p:spPr bwMode="auto">
          <a:xfrm>
            <a:off x="5364088" y="3645024"/>
            <a:ext cx="3467100" cy="25527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2492896"/>
            <a:ext cx="7488832" cy="1440160"/>
          </a:xfrm>
          <a:prstGeom prst="rect">
            <a:avLst/>
          </a:prstGeom>
        </p:spPr>
        <p:txBody>
          <a:bodyPr vert="horz" anchor="b">
            <a:normAutofit/>
          </a:bodyPr>
          <a:lstStyle/>
          <a:p>
            <a:pPr marL="457200" lvl="0" indent="-457200" algn="just">
              <a:spcBef>
                <a:spcPct val="0"/>
              </a:spcBef>
              <a:buFont typeface="+mj-lt"/>
              <a:buAutoNum type="arabicPeriod"/>
            </a:pPr>
            <a:endParaRPr kumimoji="0" lang="ru-RU" sz="2400" b="1" i="1" u="none" strike="noStrike" kern="1200" cap="none" spc="0" normalizeH="0" baseline="0" noProof="0" dirty="0">
              <a:ln>
                <a:noFill/>
              </a:ln>
              <a:solidFill>
                <a:srgbClr val="002060"/>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
        <p:nvSpPr>
          <p:cNvPr id="8" name="Прямоугольник 7"/>
          <p:cNvSpPr/>
          <p:nvPr/>
        </p:nvSpPr>
        <p:spPr>
          <a:xfrm>
            <a:off x="611560" y="404665"/>
            <a:ext cx="7776864" cy="3416320"/>
          </a:xfrm>
          <a:prstGeom prst="rect">
            <a:avLst/>
          </a:prstGeom>
        </p:spPr>
        <p:txBody>
          <a:bodyPr wrap="square">
            <a:spAutoFit/>
          </a:bodyPr>
          <a:lstStyle/>
          <a:p>
            <a:pPr algn="just"/>
            <a:r>
              <a:rPr lang="ru-RU" dirty="0" smtClean="0"/>
              <a:t>«900 дней противостоял Ленинград вражеской осаде, и каждый из этих дней был отмечен высокой боевой и трудовой доблестью ленинградцев. Никакие лишения и страдания блокадного времени не поколебали их верности социалистической Родине.</a:t>
            </a:r>
          </a:p>
          <a:p>
            <a:pPr algn="just"/>
            <a:r>
              <a:rPr lang="ru-RU" dirty="0" smtClean="0"/>
              <a:t>Грандиозная битва за Ленинград началась в первой половине июля 1941 года, когда немецко-фашистские войска, захватившие часть Прибалтики, устремились к городу на Неве. В планах гитлеровского командования его захвату отводилось важное место. Оно учитывало не только экономическое и стратегическое значение города Ленина, но и тот факт, что он является колыбелью Великого Октября. Захват Ленинграда по расчетам немецких генералов должен был предшествовать взятию Москвы.»</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683568" y="3861048"/>
            <a:ext cx="4730369" cy="2109179"/>
          </a:xfrm>
          <a:prstGeom prst="rect">
            <a:avLst/>
          </a:prstGeom>
          <a:noFill/>
          <a:ln w="9525">
            <a:solidFill>
              <a:schemeClr val="tx2">
                <a:lumMod val="25000"/>
              </a:schemeClr>
            </a:solidFill>
            <a:miter lim="800000"/>
            <a:headEnd/>
            <a:tailEnd/>
          </a:ln>
        </p:spPr>
      </p:pic>
      <p:sp>
        <p:nvSpPr>
          <p:cNvPr id="6" name="Прямоугольник 5"/>
          <p:cNvSpPr/>
          <p:nvPr/>
        </p:nvSpPr>
        <p:spPr>
          <a:xfrm>
            <a:off x="5868144" y="5733256"/>
            <a:ext cx="2425664" cy="461665"/>
          </a:xfrm>
          <a:prstGeom prst="rect">
            <a:avLst/>
          </a:prstGeom>
        </p:spPr>
        <p:txBody>
          <a:bodyPr wrap="none">
            <a:spAutoFit/>
          </a:bodyPr>
          <a:lstStyle/>
          <a:p>
            <a:r>
              <a:rPr lang="ru-RU" sz="1200" i="1" dirty="0" smtClean="0">
                <a:solidFill>
                  <a:schemeClr val="bg1">
                    <a:lumMod val="85000"/>
                    <a:lumOff val="15000"/>
                  </a:schemeClr>
                </a:solidFill>
              </a:rPr>
              <a:t>Даниил </a:t>
            </a:r>
            <a:r>
              <a:rPr lang="ru-RU" sz="1200" i="1" dirty="0" err="1" smtClean="0">
                <a:solidFill>
                  <a:schemeClr val="bg1">
                    <a:lumMod val="85000"/>
                    <a:lumOff val="15000"/>
                  </a:schemeClr>
                </a:solidFill>
              </a:rPr>
              <a:t>Гранин</a:t>
            </a:r>
            <a:r>
              <a:rPr lang="ru-RU" sz="1200" i="1" dirty="0" smtClean="0">
                <a:solidFill>
                  <a:schemeClr val="bg1">
                    <a:lumMod val="85000"/>
                    <a:lumOff val="15000"/>
                  </a:schemeClr>
                </a:solidFill>
              </a:rPr>
              <a:t>, </a:t>
            </a:r>
            <a:r>
              <a:rPr lang="ru-RU" sz="1200" i="1" dirty="0" smtClean="0">
                <a:solidFill>
                  <a:schemeClr val="bg1">
                    <a:lumMod val="85000"/>
                    <a:lumOff val="15000"/>
                  </a:schemeClr>
                </a:solidFill>
              </a:rPr>
              <a:t>Алесь </a:t>
            </a:r>
            <a:r>
              <a:rPr lang="ru-RU" sz="1200" i="1" dirty="0" smtClean="0">
                <a:solidFill>
                  <a:schemeClr val="bg1">
                    <a:lumMod val="85000"/>
                    <a:lumOff val="15000"/>
                  </a:schemeClr>
                </a:solidFill>
              </a:rPr>
              <a:t>Адамович</a:t>
            </a:r>
          </a:p>
          <a:p>
            <a:r>
              <a:rPr lang="ru-RU" sz="1200" i="1" dirty="0" smtClean="0">
                <a:solidFill>
                  <a:schemeClr val="bg1">
                    <a:lumMod val="85000"/>
                    <a:lumOff val="15000"/>
                  </a:schemeClr>
                </a:solidFill>
              </a:rPr>
              <a:t> «Блокадная книга»</a:t>
            </a:r>
            <a:endParaRPr lang="ru-RU" sz="1200" i="1" dirty="0">
              <a:solidFill>
                <a:schemeClr val="bg1">
                  <a:lumMod val="85000"/>
                  <a:lumOff val="15000"/>
                </a:schemeClr>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459341" y="5949280"/>
            <a:ext cx="8352928" cy="432048"/>
          </a:xfrm>
          <a:prstGeom prst="rect">
            <a:avLst/>
          </a:prstGeom>
        </p:spPr>
        <p:txBody>
          <a:bodyPr vert="horz" anchor="b">
            <a:normAutofit fontScale="85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3200" b="1" i="0" u="none" strike="noStrike" kern="1200" cap="none" spc="0" normalizeH="0" baseline="0" noProof="0" dirty="0" smtClean="0">
              <a:ln>
                <a:noFill/>
              </a:ln>
              <a:solidFill>
                <a:schemeClr val="accent6">
                  <a:lumMod val="75000"/>
                </a:schemeClr>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3200" b="1" i="0" u="none" strike="noStrike" kern="1200" cap="none" spc="0" normalizeH="0" baseline="0" noProof="0" dirty="0" smtClean="0">
              <a:ln>
                <a:noFill/>
              </a:ln>
              <a:solidFill>
                <a:schemeClr val="accent6">
                  <a:lumMod val="75000"/>
                </a:schemeClr>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3200" b="1" dirty="0">
              <a:solidFill>
                <a:schemeClr val="accent6">
                  <a:lumMod val="75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4000" b="1" i="1" dirty="0">
              <a:solidFill>
                <a:schemeClr val="tx2">
                  <a:lumMod val="60000"/>
                  <a:lumOff val="40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4000" b="1" i="1" dirty="0" smtClean="0">
              <a:solidFill>
                <a:schemeClr val="tx2">
                  <a:lumMod val="60000"/>
                  <a:lumOff val="40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4000" b="1" i="1" dirty="0">
              <a:solidFill>
                <a:schemeClr val="tx2">
                  <a:lumMod val="60000"/>
                  <a:lumOff val="40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p:txBody>
      </p:sp>
      <p:sp>
        <p:nvSpPr>
          <p:cNvPr id="7" name="Заголовок 1"/>
          <p:cNvSpPr txBox="1">
            <a:spLocks/>
          </p:cNvSpPr>
          <p:nvPr/>
        </p:nvSpPr>
        <p:spPr>
          <a:xfrm>
            <a:off x="467544" y="5949280"/>
            <a:ext cx="8208911" cy="432048"/>
          </a:xfrm>
          <a:prstGeom prst="rect">
            <a:avLst/>
          </a:prstGeom>
        </p:spPr>
        <p:txBody>
          <a:bodyPr vert="horz" anchor="b">
            <a:normAutofit fontScale="85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3200" b="1" i="0" u="none" strike="noStrike" kern="1200" cap="none" spc="0" normalizeH="0" baseline="0" noProof="0" dirty="0" smtClean="0">
              <a:ln>
                <a:noFill/>
              </a:ln>
              <a:solidFill>
                <a:schemeClr val="accent6">
                  <a:lumMod val="75000"/>
                </a:schemeClr>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3200" b="1" i="0" u="none" strike="noStrike" kern="1200" cap="none" spc="0" normalizeH="0" baseline="0" noProof="0" dirty="0" smtClean="0">
              <a:ln>
                <a:noFill/>
              </a:ln>
              <a:solidFill>
                <a:schemeClr val="accent6">
                  <a:lumMod val="75000"/>
                </a:schemeClr>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3200" b="1" dirty="0">
              <a:solidFill>
                <a:schemeClr val="accent6">
                  <a:lumMod val="75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ru-RU" sz="4800" b="1" i="1" dirty="0" smtClean="0">
              <a:solidFill>
                <a:schemeClr val="accent6">
                  <a:lumMod val="75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ru-RU" sz="4800" b="1" i="1" dirty="0">
              <a:solidFill>
                <a:schemeClr val="accent6">
                  <a:lumMod val="75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ru-RU" sz="4800" b="1" i="1" dirty="0" smtClean="0">
              <a:solidFill>
                <a:schemeClr val="accent6">
                  <a:lumMod val="75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ru-RU" sz="4800" b="1" i="1" dirty="0" smtClean="0">
              <a:solidFill>
                <a:schemeClr val="accent6">
                  <a:lumMod val="75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ru-RU" sz="4800" b="1" i="1" dirty="0">
              <a:solidFill>
                <a:schemeClr val="accent6">
                  <a:lumMod val="75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4000" b="1" i="1" dirty="0">
              <a:solidFill>
                <a:schemeClr val="tx2">
                  <a:lumMod val="60000"/>
                  <a:lumOff val="40000"/>
                </a:schemeClr>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p:txBody>
      </p:sp>
      <p:sp>
        <p:nvSpPr>
          <p:cNvPr id="10" name="Прямоугольник 9"/>
          <p:cNvSpPr/>
          <p:nvPr/>
        </p:nvSpPr>
        <p:spPr>
          <a:xfrm>
            <a:off x="3923928" y="476672"/>
            <a:ext cx="4878288" cy="5078313"/>
          </a:xfrm>
          <a:prstGeom prst="rect">
            <a:avLst/>
          </a:prstGeom>
        </p:spPr>
        <p:txBody>
          <a:bodyPr wrap="square">
            <a:spAutoFit/>
          </a:bodyPr>
          <a:lstStyle/>
          <a:p>
            <a:pPr algn="ctr"/>
            <a:r>
              <a:rPr lang="ru-RU" dirty="0" smtClean="0"/>
              <a:t>Вот так настал,</a:t>
            </a:r>
          </a:p>
          <a:p>
            <a:pPr algn="ctr"/>
            <a:r>
              <a:rPr lang="ru-RU" dirty="0" smtClean="0"/>
              <a:t>одетый в кровь и лед,</a:t>
            </a:r>
          </a:p>
          <a:p>
            <a:pPr algn="ctr"/>
            <a:r>
              <a:rPr lang="ru-RU" dirty="0" smtClean="0"/>
              <a:t>сорок второй необоримый год.</a:t>
            </a:r>
          </a:p>
          <a:p>
            <a:pPr algn="ctr"/>
            <a:r>
              <a:rPr lang="ru-RU" dirty="0" smtClean="0"/>
              <a:t>О, год ожесточенья и упорства!</a:t>
            </a:r>
          </a:p>
          <a:p>
            <a:pPr algn="ctr"/>
            <a:r>
              <a:rPr lang="ru-RU" dirty="0" smtClean="0"/>
              <a:t>Лишь насмерть,</a:t>
            </a:r>
          </a:p>
          <a:p>
            <a:pPr algn="ctr"/>
            <a:r>
              <a:rPr lang="ru-RU" dirty="0" smtClean="0"/>
              <a:t>насмерть всюду встали мы.</a:t>
            </a:r>
          </a:p>
          <a:p>
            <a:pPr algn="ctr"/>
            <a:r>
              <a:rPr lang="ru-RU" dirty="0" smtClean="0"/>
              <a:t>Год Ленинграда,</a:t>
            </a:r>
          </a:p>
          <a:p>
            <a:pPr algn="ctr"/>
            <a:r>
              <a:rPr lang="ru-RU" dirty="0" smtClean="0"/>
              <a:t>год его зимы,</a:t>
            </a:r>
          </a:p>
          <a:p>
            <a:pPr algn="ctr"/>
            <a:r>
              <a:rPr lang="ru-RU" dirty="0" smtClean="0"/>
              <a:t>год Сталинградского единоборства.</a:t>
            </a:r>
          </a:p>
          <a:p>
            <a:pPr algn="ctr"/>
            <a:r>
              <a:rPr lang="ru-RU" dirty="0" smtClean="0"/>
              <a:t>В те дни отхлынул быт.</a:t>
            </a:r>
          </a:p>
          <a:p>
            <a:pPr algn="ctr"/>
            <a:r>
              <a:rPr lang="ru-RU" dirty="0" smtClean="0"/>
              <a:t>И смело </a:t>
            </a:r>
          </a:p>
          <a:p>
            <a:pPr algn="ctr"/>
            <a:r>
              <a:rPr lang="ru-RU" dirty="0" smtClean="0"/>
              <a:t>в права свои вступило бытие.</a:t>
            </a:r>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11" name="Прямоугольник 10"/>
          <p:cNvSpPr/>
          <p:nvPr/>
        </p:nvSpPr>
        <p:spPr>
          <a:xfrm>
            <a:off x="467544" y="2780928"/>
            <a:ext cx="3118418" cy="369332"/>
          </a:xfrm>
          <a:prstGeom prst="rect">
            <a:avLst/>
          </a:prstGeom>
        </p:spPr>
        <p:txBody>
          <a:bodyPr wrap="none">
            <a:spAutoFit/>
          </a:bodyPr>
          <a:lstStyle/>
          <a:p>
            <a:r>
              <a:rPr lang="ru-RU" dirty="0" smtClean="0">
                <a:solidFill>
                  <a:schemeClr val="bg1"/>
                </a:solidFill>
              </a:rPr>
              <a:t>Ольга Федоровна </a:t>
            </a:r>
            <a:r>
              <a:rPr lang="ru-RU" dirty="0" err="1" smtClean="0">
                <a:solidFill>
                  <a:schemeClr val="bg1"/>
                </a:solidFill>
              </a:rPr>
              <a:t>Берггольц</a:t>
            </a:r>
            <a:endParaRPr lang="ru-RU"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683568" y="404664"/>
            <a:ext cx="2371725" cy="2305050"/>
          </a:xfrm>
          <a:prstGeom prst="rect">
            <a:avLst/>
          </a:prstGeom>
          <a:noFill/>
          <a:ln w="9525">
            <a:solidFill>
              <a:schemeClr val="tx2">
                <a:lumMod val="25000"/>
              </a:schemeClr>
            </a:solidFill>
            <a:miter lim="800000"/>
            <a:headEnd/>
            <a:tailEnd/>
          </a:ln>
        </p:spPr>
      </p:pic>
      <p:sp>
        <p:nvSpPr>
          <p:cNvPr id="8" name="Прямоугольник 7"/>
          <p:cNvSpPr/>
          <p:nvPr/>
        </p:nvSpPr>
        <p:spPr>
          <a:xfrm>
            <a:off x="827584" y="4509120"/>
            <a:ext cx="7776864" cy="1384995"/>
          </a:xfrm>
          <a:prstGeom prst="rect">
            <a:avLst/>
          </a:prstGeom>
        </p:spPr>
        <p:txBody>
          <a:bodyPr wrap="square">
            <a:spAutoFit/>
          </a:bodyPr>
          <a:lstStyle/>
          <a:p>
            <a:r>
              <a:rPr lang="ru-RU" sz="1400" dirty="0" smtClean="0"/>
              <a:t>«</a:t>
            </a:r>
            <a:r>
              <a:rPr lang="ru-RU" sz="1400" i="1" dirty="0" smtClean="0"/>
              <a:t>Я </a:t>
            </a:r>
            <a:r>
              <a:rPr lang="ru-RU" sz="1400" i="1" dirty="0" smtClean="0"/>
              <a:t>думаю, что никогда больше не будут люди слушать стихи так, как слушали стихи ленинградских поэтов в ту зиму голодные, опухшие, еле живые ленинградцы,— пишет Ольга </a:t>
            </a:r>
            <a:r>
              <a:rPr lang="ru-RU" sz="1400" i="1" dirty="0" err="1" smtClean="0"/>
              <a:t>Берггольц</a:t>
            </a:r>
            <a:r>
              <a:rPr lang="ru-RU" sz="1400" i="1" dirty="0" smtClean="0"/>
              <a:t> в предисловии к сборнику «Говорит Ленинград»,— Мы знаем это потому, что они находили в себе силы писать об этом в радиокомитет, даже приходить сюда за тем или иным запомнившимся им стихотворением; это были самые разные люди — студенты, домохозяйки, военные»</a:t>
            </a:r>
            <a:endParaRPr lang="ru-RU" sz="1400" i="1" dirty="0"/>
          </a:p>
        </p:txBody>
      </p:sp>
      <p:sp>
        <p:nvSpPr>
          <p:cNvPr id="12" name="Прямоугольник 11"/>
          <p:cNvSpPr/>
          <p:nvPr/>
        </p:nvSpPr>
        <p:spPr>
          <a:xfrm>
            <a:off x="5868144" y="5733256"/>
            <a:ext cx="2425664" cy="461665"/>
          </a:xfrm>
          <a:prstGeom prst="rect">
            <a:avLst/>
          </a:prstGeom>
        </p:spPr>
        <p:txBody>
          <a:bodyPr wrap="none">
            <a:spAutoFit/>
          </a:bodyPr>
          <a:lstStyle/>
          <a:p>
            <a:r>
              <a:rPr lang="ru-RU" sz="1200" i="1" dirty="0" smtClean="0">
                <a:solidFill>
                  <a:schemeClr val="bg1">
                    <a:lumMod val="85000"/>
                    <a:lumOff val="15000"/>
                  </a:schemeClr>
                </a:solidFill>
              </a:rPr>
              <a:t>Даниил </a:t>
            </a:r>
            <a:r>
              <a:rPr lang="ru-RU" sz="1200" i="1" dirty="0" err="1" smtClean="0">
                <a:solidFill>
                  <a:schemeClr val="bg1">
                    <a:lumMod val="85000"/>
                    <a:lumOff val="15000"/>
                  </a:schemeClr>
                </a:solidFill>
              </a:rPr>
              <a:t>Гранин</a:t>
            </a:r>
            <a:r>
              <a:rPr lang="ru-RU" sz="1200" i="1" dirty="0" smtClean="0">
                <a:solidFill>
                  <a:schemeClr val="bg1">
                    <a:lumMod val="85000"/>
                    <a:lumOff val="15000"/>
                  </a:schemeClr>
                </a:solidFill>
              </a:rPr>
              <a:t>, </a:t>
            </a:r>
            <a:r>
              <a:rPr lang="ru-RU" sz="1200" i="1" dirty="0" smtClean="0">
                <a:solidFill>
                  <a:schemeClr val="bg1">
                    <a:lumMod val="85000"/>
                    <a:lumOff val="15000"/>
                  </a:schemeClr>
                </a:solidFill>
              </a:rPr>
              <a:t>Алесь </a:t>
            </a:r>
            <a:r>
              <a:rPr lang="ru-RU" sz="1200" i="1" dirty="0" smtClean="0">
                <a:solidFill>
                  <a:schemeClr val="bg1">
                    <a:lumMod val="85000"/>
                    <a:lumOff val="15000"/>
                  </a:schemeClr>
                </a:solidFill>
              </a:rPr>
              <a:t>Адамович</a:t>
            </a:r>
          </a:p>
          <a:p>
            <a:r>
              <a:rPr lang="ru-RU" sz="1200" i="1" dirty="0" smtClean="0">
                <a:solidFill>
                  <a:schemeClr val="bg1">
                    <a:lumMod val="85000"/>
                    <a:lumOff val="15000"/>
                  </a:schemeClr>
                </a:solidFill>
              </a:rPr>
              <a:t> «Блокадная книга»</a:t>
            </a:r>
            <a:endParaRPr lang="ru-RU" sz="1200" i="1" dirty="0">
              <a:solidFill>
                <a:schemeClr val="bg1">
                  <a:lumMod val="85000"/>
                  <a:lumOff val="15000"/>
                </a:schemeClr>
              </a:solidFill>
            </a:endParaRPr>
          </a:p>
        </p:txBody>
      </p:sp>
    </p:spTree>
    <p:extLst>
      <p:ext uri="{BB962C8B-B14F-4D97-AF65-F5344CB8AC3E}">
        <p14:creationId xmlns:p14="http://schemas.microsoft.com/office/powerpoint/2010/main" xmlns="" val="517691204"/>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539552" y="476672"/>
            <a:ext cx="8136904" cy="3416320"/>
          </a:xfrm>
          <a:prstGeom prst="rect">
            <a:avLst/>
          </a:prstGeom>
        </p:spPr>
        <p:txBody>
          <a:bodyPr wrap="square">
            <a:spAutoFit/>
          </a:bodyPr>
          <a:lstStyle/>
          <a:p>
            <a:pPr algn="just"/>
            <a:r>
              <a:rPr lang="ru-RU" dirty="0" smtClean="0"/>
              <a:t>      Воспоминания о блокаде Ленинграда людей, переживших её, их письма и дневники открывают нам страшную картину. На город обрушился страшный голод. Обесценились деньги и драгоценности. В булочные, где выдавался ежедневный паёк, были огромные очереди. </a:t>
            </a:r>
          </a:p>
          <a:p>
            <a:pPr algn="just"/>
            <a:r>
              <a:rPr lang="ru-RU" dirty="0" smtClean="0"/>
              <a:t>      Помимо голода </a:t>
            </a:r>
            <a:r>
              <a:rPr lang="ru-RU" i="1" dirty="0" smtClean="0"/>
              <a:t>блокадный Ленинград</a:t>
            </a:r>
            <a:r>
              <a:rPr lang="ru-RU" dirty="0" smtClean="0"/>
              <a:t> атаковали и другие бедствия: очень морозные зимы, порой столбик термометра опускался до - 40 градусов. Закончилось топливо и замёрзли водопроводные трубы - город остался без света, и питьевой воды. </a:t>
            </a:r>
          </a:p>
          <a:p>
            <a:pPr algn="just"/>
            <a:r>
              <a:rPr lang="ru-RU" dirty="0" smtClean="0"/>
              <a:t>       Ещё одной бедой для осаждённого города первой блокадной зимой стали крысы. Они не только уничтожали запасы еды, но и разносили всевозможные инфекции. Люди умирали, и их не успевали хоронить, трупы лежали прямо на улицах. Появились случаи каннибализма и разбоев.</a:t>
            </a:r>
            <a:endParaRPr lang="ru-RU" dirty="0"/>
          </a:p>
        </p:txBody>
      </p:sp>
      <p:pic>
        <p:nvPicPr>
          <p:cNvPr id="3075" name="Picture 3"/>
          <p:cNvPicPr>
            <a:picLocks noChangeAspect="1" noChangeArrowheads="1"/>
          </p:cNvPicPr>
          <p:nvPr/>
        </p:nvPicPr>
        <p:blipFill>
          <a:blip r:embed="rId2" cstate="print"/>
          <a:srcRect/>
          <a:stretch>
            <a:fillRect/>
          </a:stretch>
        </p:blipFill>
        <p:spPr bwMode="auto">
          <a:xfrm>
            <a:off x="1043608" y="3861048"/>
            <a:ext cx="6840760" cy="2612713"/>
          </a:xfrm>
          <a:prstGeom prst="rect">
            <a:avLst/>
          </a:prstGeom>
          <a:noFill/>
          <a:ln w="9525">
            <a:solidFill>
              <a:schemeClr val="tx2">
                <a:lumMod val="25000"/>
              </a:schemeClr>
            </a:solid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5940152" y="404664"/>
            <a:ext cx="2520280" cy="3680845"/>
          </a:xfrm>
          <a:prstGeom prst="rect">
            <a:avLst/>
          </a:prstGeom>
          <a:noFill/>
          <a:ln w="9525">
            <a:solidFill>
              <a:schemeClr val="tx2">
                <a:lumMod val="25000"/>
              </a:schemeClr>
            </a:solidFill>
            <a:miter lim="800000"/>
            <a:headEnd/>
            <a:tailEnd/>
          </a:ln>
        </p:spPr>
      </p:pic>
      <p:sp>
        <p:nvSpPr>
          <p:cNvPr id="14" name="Прямоугольник 13"/>
          <p:cNvSpPr/>
          <p:nvPr/>
        </p:nvSpPr>
        <p:spPr>
          <a:xfrm>
            <a:off x="5940152" y="4149081"/>
            <a:ext cx="2880320" cy="415498"/>
          </a:xfrm>
          <a:prstGeom prst="rect">
            <a:avLst/>
          </a:prstGeom>
        </p:spPr>
        <p:txBody>
          <a:bodyPr wrap="square">
            <a:spAutoFit/>
          </a:bodyPr>
          <a:lstStyle/>
          <a:p>
            <a:r>
              <a:rPr lang="ru-RU" sz="1050" b="1" i="1" dirty="0" smtClean="0">
                <a:solidFill>
                  <a:schemeClr val="bg1">
                    <a:lumMod val="85000"/>
                    <a:lumOff val="15000"/>
                  </a:schemeClr>
                </a:solidFill>
              </a:rPr>
              <a:t>В. А. </a:t>
            </a:r>
            <a:r>
              <a:rPr lang="ru-RU" sz="1050" b="1" i="1" dirty="0" err="1" smtClean="0">
                <a:solidFill>
                  <a:schemeClr val="bg1">
                    <a:lumMod val="85000"/>
                    <a:lumOff val="15000"/>
                  </a:schemeClr>
                </a:solidFill>
              </a:rPr>
              <a:t>Опахова</a:t>
            </a:r>
            <a:r>
              <a:rPr lang="ru-RU" sz="1050" b="1" i="1" dirty="0" smtClean="0">
                <a:solidFill>
                  <a:schemeClr val="bg1">
                    <a:lumMod val="85000"/>
                    <a:lumOff val="15000"/>
                  </a:schemeClr>
                </a:solidFill>
              </a:rPr>
              <a:t> с дочерьми </a:t>
            </a:r>
            <a:r>
              <a:rPr lang="ru-RU" sz="1050" b="1" i="1" dirty="0" err="1" smtClean="0">
                <a:solidFill>
                  <a:schemeClr val="bg1">
                    <a:lumMod val="85000"/>
                    <a:lumOff val="15000"/>
                  </a:schemeClr>
                </a:solidFill>
              </a:rPr>
              <a:t>Лорой</a:t>
            </a:r>
            <a:r>
              <a:rPr lang="ru-RU" sz="1050" b="1" i="1" dirty="0" smtClean="0">
                <a:solidFill>
                  <a:schemeClr val="bg1">
                    <a:lumMod val="85000"/>
                    <a:lumOff val="15000"/>
                  </a:schemeClr>
                </a:solidFill>
              </a:rPr>
              <a:t> и </a:t>
            </a:r>
            <a:r>
              <a:rPr lang="ru-RU" sz="1050" b="1" i="1" dirty="0" err="1" smtClean="0">
                <a:solidFill>
                  <a:schemeClr val="bg1">
                    <a:lumMod val="85000"/>
                    <a:lumOff val="15000"/>
                  </a:schemeClr>
                </a:solidFill>
              </a:rPr>
              <a:t>Долорес</a:t>
            </a:r>
            <a:r>
              <a:rPr lang="ru-RU" sz="1050" b="1" i="1" dirty="0" smtClean="0">
                <a:solidFill>
                  <a:schemeClr val="bg1">
                    <a:lumMod val="85000"/>
                    <a:lumOff val="15000"/>
                  </a:schemeClr>
                </a:solidFill>
              </a:rPr>
              <a:t>. Фото ЛЕНТАСС, май. 1942 г.</a:t>
            </a:r>
            <a:endParaRPr lang="ru-RU" sz="1050" dirty="0">
              <a:solidFill>
                <a:schemeClr val="bg1">
                  <a:lumMod val="85000"/>
                  <a:lumOff val="15000"/>
                </a:schemeClr>
              </a:solidFill>
            </a:endParaRPr>
          </a:p>
        </p:txBody>
      </p:sp>
      <p:sp>
        <p:nvSpPr>
          <p:cNvPr id="16" name="Прямоугольник 15"/>
          <p:cNvSpPr/>
          <p:nvPr/>
        </p:nvSpPr>
        <p:spPr>
          <a:xfrm>
            <a:off x="683568" y="260648"/>
            <a:ext cx="4572000" cy="2769989"/>
          </a:xfrm>
          <a:prstGeom prst="rect">
            <a:avLst/>
          </a:prstGeom>
        </p:spPr>
        <p:txBody>
          <a:bodyPr>
            <a:spAutoFit/>
          </a:bodyPr>
          <a:lstStyle/>
          <a:p>
            <a:pPr algn="just"/>
            <a:r>
              <a:rPr lang="ru-RU" dirty="0" smtClean="0"/>
              <a:t>«…</a:t>
            </a:r>
            <a:r>
              <a:rPr lang="ru-RU" sz="1200" dirty="0" smtClean="0"/>
              <a:t>Весенний день 1942 года. Две женщины идут по улице, с ними девочка лет пяти — она на ходу пытается поиграть, попрыгать…</a:t>
            </a:r>
          </a:p>
          <a:p>
            <a:pPr algn="just"/>
            <a:r>
              <a:rPr lang="ru-RU" sz="1200" dirty="0" smtClean="0"/>
              <a:t>В этот момент их сфотографировал военный корреспондент где-то в районе Невского.</a:t>
            </a:r>
          </a:p>
          <a:p>
            <a:pPr algn="just"/>
            <a:r>
              <a:rPr lang="ru-RU" sz="1200" dirty="0" smtClean="0"/>
              <a:t>Эту фотографию мы потом увидели в музее Ленинграда, в музее Пискаревского кладбища, в книгах и альбомах, посвященных блокаде. Ее перепечатывают в журналах в памятные даты вместе с фотографиями занесенных снегом троллейбусов, саночек с мертвецами…</a:t>
            </a:r>
          </a:p>
          <a:p>
            <a:pPr algn="just"/>
            <a:r>
              <a:rPr lang="ru-RU" sz="1200" dirty="0" smtClean="0"/>
              <a:t>Присмотревшись, видите: первая женщина постарше, вторая — еще ребенок, девочка, но и лицо и фигура у нее старушечьи. А у прыгающей девочки не ножки — спички, и только колени уродливо раздались…»</a:t>
            </a:r>
            <a:endParaRPr lang="ru-RU" sz="1200" dirty="0"/>
          </a:p>
        </p:txBody>
      </p:sp>
      <p:sp>
        <p:nvSpPr>
          <p:cNvPr id="17" name="Прямоугольник 16"/>
          <p:cNvSpPr/>
          <p:nvPr/>
        </p:nvSpPr>
        <p:spPr>
          <a:xfrm>
            <a:off x="1115616" y="3068960"/>
            <a:ext cx="4572000" cy="2308324"/>
          </a:xfrm>
          <a:prstGeom prst="rect">
            <a:avLst/>
          </a:prstGeom>
        </p:spPr>
        <p:txBody>
          <a:bodyPr>
            <a:spAutoFit/>
          </a:bodyPr>
          <a:lstStyle/>
          <a:p>
            <a:pPr algn="r"/>
            <a:r>
              <a:rPr lang="ru-RU" sz="1400" i="1" dirty="0" smtClean="0"/>
              <a:t>«…— Вы не видели людей, которые падали от голода; вы не видели, как они умирали; вы не видели груды тел, которые лежали в наших прачечных, в наших подвалах, в наших дворах. Вы не видели голодных детей, а у меня их было трое. Старшей, </a:t>
            </a:r>
            <a:r>
              <a:rPr lang="ru-RU" sz="1400" i="1" dirty="0" err="1" smtClean="0"/>
              <a:t>Лоре</a:t>
            </a:r>
            <a:r>
              <a:rPr lang="ru-RU" sz="1400" i="1" dirty="0" smtClean="0"/>
              <a:t>, было тринадцать лет, и она лежала в голодном параличе, дистрофия была жуткая. Как видите по фотографии, это не тринадцатилетняя девочка, скорее старуха.»</a:t>
            </a:r>
          </a:p>
          <a:p>
            <a:pPr algn="r"/>
            <a:r>
              <a:rPr lang="ru-RU" sz="1400" i="1" dirty="0" smtClean="0">
                <a:solidFill>
                  <a:schemeClr val="bg1">
                    <a:lumMod val="85000"/>
                    <a:lumOff val="15000"/>
                  </a:schemeClr>
                </a:solidFill>
              </a:rPr>
              <a:t>(Вероника Александровна </a:t>
            </a:r>
            <a:r>
              <a:rPr lang="ru-RU" sz="1400" i="1" dirty="0" err="1" smtClean="0">
                <a:solidFill>
                  <a:schemeClr val="bg1">
                    <a:lumMod val="85000"/>
                    <a:lumOff val="15000"/>
                  </a:schemeClr>
                </a:solidFill>
              </a:rPr>
              <a:t>Опахова</a:t>
            </a:r>
            <a:r>
              <a:rPr lang="ru-RU" sz="1400" i="1" dirty="0" smtClean="0">
                <a:solidFill>
                  <a:schemeClr val="bg1">
                    <a:lumMod val="85000"/>
                    <a:lumOff val="15000"/>
                  </a:schemeClr>
                </a:solidFill>
              </a:rPr>
              <a:t>)</a:t>
            </a:r>
            <a:endParaRPr lang="ru-RU" sz="1400" i="1" dirty="0">
              <a:solidFill>
                <a:schemeClr val="bg1">
                  <a:lumMod val="85000"/>
                  <a:lumOff val="15000"/>
                </a:schemeClr>
              </a:solidFill>
            </a:endParaRPr>
          </a:p>
        </p:txBody>
      </p:sp>
      <p:sp>
        <p:nvSpPr>
          <p:cNvPr id="7" name="Прямоугольник 6"/>
          <p:cNvSpPr/>
          <p:nvPr/>
        </p:nvSpPr>
        <p:spPr>
          <a:xfrm>
            <a:off x="5868144" y="5733256"/>
            <a:ext cx="2425664" cy="461665"/>
          </a:xfrm>
          <a:prstGeom prst="rect">
            <a:avLst/>
          </a:prstGeom>
        </p:spPr>
        <p:txBody>
          <a:bodyPr wrap="none">
            <a:spAutoFit/>
          </a:bodyPr>
          <a:lstStyle/>
          <a:p>
            <a:r>
              <a:rPr lang="ru-RU" sz="1200" i="1" dirty="0" smtClean="0">
                <a:solidFill>
                  <a:schemeClr val="bg1">
                    <a:lumMod val="85000"/>
                    <a:lumOff val="15000"/>
                  </a:schemeClr>
                </a:solidFill>
              </a:rPr>
              <a:t>Даниил </a:t>
            </a:r>
            <a:r>
              <a:rPr lang="ru-RU" sz="1200" i="1" dirty="0" err="1" smtClean="0">
                <a:solidFill>
                  <a:schemeClr val="bg1">
                    <a:lumMod val="85000"/>
                    <a:lumOff val="15000"/>
                  </a:schemeClr>
                </a:solidFill>
              </a:rPr>
              <a:t>Гранин</a:t>
            </a:r>
            <a:r>
              <a:rPr lang="ru-RU" sz="1200" i="1" dirty="0" smtClean="0">
                <a:solidFill>
                  <a:schemeClr val="bg1">
                    <a:lumMod val="85000"/>
                    <a:lumOff val="15000"/>
                  </a:schemeClr>
                </a:solidFill>
              </a:rPr>
              <a:t>, </a:t>
            </a:r>
            <a:r>
              <a:rPr lang="ru-RU" sz="1200" i="1" dirty="0" smtClean="0">
                <a:solidFill>
                  <a:schemeClr val="bg1">
                    <a:lumMod val="85000"/>
                    <a:lumOff val="15000"/>
                  </a:schemeClr>
                </a:solidFill>
              </a:rPr>
              <a:t>Алесь </a:t>
            </a:r>
            <a:r>
              <a:rPr lang="ru-RU" sz="1200" i="1" dirty="0" smtClean="0">
                <a:solidFill>
                  <a:schemeClr val="bg1">
                    <a:lumMod val="85000"/>
                    <a:lumOff val="15000"/>
                  </a:schemeClr>
                </a:solidFill>
              </a:rPr>
              <a:t>Адамович</a:t>
            </a:r>
          </a:p>
          <a:p>
            <a:r>
              <a:rPr lang="ru-RU" sz="1200" i="1" dirty="0" smtClean="0">
                <a:solidFill>
                  <a:schemeClr val="bg1">
                    <a:lumMod val="85000"/>
                    <a:lumOff val="15000"/>
                  </a:schemeClr>
                </a:solidFill>
              </a:rPr>
              <a:t> «Блокадная книга»</a:t>
            </a:r>
            <a:endParaRPr lang="ru-RU" sz="1200" i="1" dirty="0">
              <a:solidFill>
                <a:schemeClr val="bg1">
                  <a:lumMod val="85000"/>
                  <a:lumOff val="15000"/>
                </a:schemeClr>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683568" y="404664"/>
            <a:ext cx="7992888" cy="3139321"/>
          </a:xfrm>
          <a:prstGeom prst="rect">
            <a:avLst/>
          </a:prstGeom>
        </p:spPr>
        <p:txBody>
          <a:bodyPr wrap="square">
            <a:spAutoFit/>
          </a:bodyPr>
          <a:lstStyle/>
          <a:p>
            <a:pPr algn="just"/>
            <a:r>
              <a:rPr lang="ru-RU" dirty="0" smtClean="0"/>
              <a:t>     Голод воспринимался ленинградцами как враг, засланный в город фашизмом. В июле 1941 года была введена карточная система снабжения. Нормы выдачи устанавливались в зависимости от наличия тех или иных товаров и были распределены по возрастным группам населения, а также по важности и характеру выполняемых работ, при этом учитывался прежде всего физический труд. </a:t>
            </a:r>
            <a:r>
              <a:rPr lang="ru-RU" b="1" dirty="0" smtClean="0">
                <a:solidFill>
                  <a:schemeClr val="bg1"/>
                </a:solidFill>
              </a:rPr>
              <a:t>Единственным источником питания являлась карточка.</a:t>
            </a:r>
            <a:r>
              <a:rPr lang="ru-RU" dirty="0" smtClean="0"/>
              <a:t> Она была дороже денег. </a:t>
            </a:r>
          </a:p>
          <a:p>
            <a:pPr algn="just"/>
            <a:r>
              <a:rPr lang="ru-RU" dirty="0" smtClean="0"/>
              <a:t>    Нормы выдачи хлеба в блокадном Ленинграде в ноябре 1941 г:  рабочим и инженерно-техническим работникам - </a:t>
            </a:r>
            <a:r>
              <a:rPr lang="ru-RU" dirty="0" smtClean="0">
                <a:solidFill>
                  <a:srgbClr val="FF0000"/>
                </a:solidFill>
              </a:rPr>
              <a:t>250</a:t>
            </a:r>
            <a:r>
              <a:rPr lang="ru-RU" dirty="0" smtClean="0"/>
              <a:t> г., служащим - </a:t>
            </a:r>
            <a:r>
              <a:rPr lang="ru-RU" dirty="0" smtClean="0">
                <a:solidFill>
                  <a:srgbClr val="FF0000"/>
                </a:solidFill>
              </a:rPr>
              <a:t>125</a:t>
            </a:r>
            <a:r>
              <a:rPr lang="ru-RU" dirty="0" smtClean="0"/>
              <a:t> г, иждивенцам - </a:t>
            </a:r>
            <a:r>
              <a:rPr lang="ru-RU" dirty="0" smtClean="0">
                <a:solidFill>
                  <a:srgbClr val="FF0000"/>
                </a:solidFill>
              </a:rPr>
              <a:t>125</a:t>
            </a:r>
            <a:r>
              <a:rPr lang="ru-RU" dirty="0" smtClean="0"/>
              <a:t> г, детям до 12 лет - </a:t>
            </a:r>
            <a:r>
              <a:rPr lang="ru-RU" dirty="0" smtClean="0">
                <a:solidFill>
                  <a:srgbClr val="FF0000"/>
                </a:solidFill>
              </a:rPr>
              <a:t>125</a:t>
            </a:r>
            <a:r>
              <a:rPr lang="ru-RU" dirty="0" smtClean="0"/>
              <a:t> г. Хлеб выпекался со значительной долей примесей, но и ему были все рады.</a:t>
            </a:r>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1187624" y="3645024"/>
            <a:ext cx="6916282" cy="2697973"/>
          </a:xfrm>
          <a:prstGeom prst="rect">
            <a:avLst/>
          </a:prstGeom>
          <a:noFill/>
          <a:ln w="9525">
            <a:solidFill>
              <a:schemeClr val="tx2">
                <a:lumMod val="25000"/>
              </a:schemeClr>
            </a:solid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848872" cy="2000548"/>
          </a:xfrm>
          <a:prstGeom prst="rect">
            <a:avLst/>
          </a:prstGeom>
        </p:spPr>
        <p:txBody>
          <a:bodyPr wrap="square">
            <a:spAutoFit/>
          </a:bodyPr>
          <a:lstStyle/>
          <a:p>
            <a:pPr algn="ctr"/>
            <a:r>
              <a:rPr lang="ru-RU" sz="1600" b="1" dirty="0" smtClean="0">
                <a:solidFill>
                  <a:schemeClr val="bg1"/>
                </a:solidFill>
              </a:rPr>
              <a:t>«Дорога жизни»</a:t>
            </a:r>
          </a:p>
          <a:p>
            <a:pPr algn="just"/>
            <a:r>
              <a:rPr lang="ru-RU" sz="1200" dirty="0" smtClean="0"/>
              <a:t>Единственным путем снабжения города в зимний период оставалось Ладожское озеро. Этот маршрут, по которому днем и ночью в любую погоду ходили тихоходные баржи летом или мчались грузовики в зимнюю пору, был неизбежно уязвим для воздушных налетов немцев. Тем не менее, именно он получил название «дороги жизни». Вдоль дороги стояли регулировщики, действовали спасательные службы, медпункты и пункты связи с «большой землей», посты боевого охранения. Было организовано несколько трасс для правильного распределения нагрузки по льду. Там, где он был слишком тонким, устраивались импровизированные мостики</a:t>
            </a:r>
            <a:r>
              <a:rPr lang="ru-RU" sz="1200" dirty="0" smtClean="0"/>
              <a:t>. Благодаря «Дороге жизни» </a:t>
            </a:r>
            <a:r>
              <a:rPr lang="ru-RU" sz="1200" dirty="0" smtClean="0"/>
              <a:t>выжил блокадный </a:t>
            </a:r>
            <a:r>
              <a:rPr lang="ru-RU" sz="1200" dirty="0" smtClean="0"/>
              <a:t>город. Опасная </a:t>
            </a:r>
            <a:r>
              <a:rPr lang="ru-RU" sz="1200" dirty="0" smtClean="0"/>
              <a:t>переправа через Ладожское </a:t>
            </a:r>
            <a:r>
              <a:rPr lang="ru-RU" sz="1200" dirty="0" smtClean="0"/>
              <a:t>озеро с </a:t>
            </a:r>
            <a:r>
              <a:rPr lang="ru-RU" sz="1200" dirty="0" smtClean="0"/>
              <a:t>сентября 1941 года по март 1943 соединяла Ленинград со страной. Несмотря на сотни утонувших машин, катеров, барж и тысячи погибших людей город продолжал существовать</a:t>
            </a:r>
            <a:r>
              <a:rPr lang="ru-RU" sz="1200" dirty="0" smtClean="0"/>
              <a:t>.</a:t>
            </a:r>
            <a:r>
              <a:rPr lang="ru-RU" sz="1200" dirty="0" smtClean="0"/>
              <a:t>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755576" y="2636912"/>
            <a:ext cx="2105025" cy="1400175"/>
          </a:xfrm>
          <a:prstGeom prst="rect">
            <a:avLst/>
          </a:prstGeom>
          <a:noFill/>
          <a:ln w="9525">
            <a:solidFill>
              <a:schemeClr val="accent1"/>
            </a:solidFill>
            <a:miter lim="800000"/>
            <a:headEnd/>
            <a:tailEnd/>
          </a:ln>
        </p:spPr>
      </p:pic>
      <p:sp>
        <p:nvSpPr>
          <p:cNvPr id="4" name="Прямоугольник 3"/>
          <p:cNvSpPr/>
          <p:nvPr/>
        </p:nvSpPr>
        <p:spPr>
          <a:xfrm>
            <a:off x="2987824" y="2564904"/>
            <a:ext cx="5616624" cy="2893100"/>
          </a:xfrm>
          <a:prstGeom prst="rect">
            <a:avLst/>
          </a:prstGeom>
          <a:ln>
            <a:solidFill>
              <a:schemeClr val="accent1"/>
            </a:solidFill>
          </a:ln>
        </p:spPr>
        <p:txBody>
          <a:bodyPr wrap="square">
            <a:spAutoFit/>
          </a:bodyPr>
          <a:lstStyle/>
          <a:p>
            <a:pPr algn="just"/>
            <a:r>
              <a:rPr lang="ru-RU" sz="1400" i="1" dirty="0" smtClean="0"/>
              <a:t>«Смерть </a:t>
            </a:r>
            <a:r>
              <a:rPr lang="ru-RU" sz="1400" i="1" dirty="0" smtClean="0"/>
              <a:t>в городе стала повседневностью. Советские солдаты, моряки, сами полуголодные, бились, истекали кровью на «Невском пятачке», рвались к железной дороге, которая обеспечила бы Ленинграду полнокровное снабжение, вернула бы силу голодающим, истощенным людям, сохранила им жизнь. Ледяная дорога через Ладогу, открывшаяся в конце ноября, в декабре стала давать какие-то продукты и надежду. Снова появилась возможность эвакуировать ленинградцев, хотя для людей истощенных, больных маршрут был тяжелейший, и многие погибали по пути к жизни и даже вырвавшись за кольцо. Вплоть до лета 1942 года голод косил людей, даже когда стало полегче: у многих слишком далеко зашла </a:t>
            </a:r>
            <a:r>
              <a:rPr lang="ru-RU" sz="1400" i="1" dirty="0" smtClean="0"/>
              <a:t>дистрофия.»</a:t>
            </a:r>
          </a:p>
          <a:p>
            <a:endParaRPr lang="ru-RU" sz="1400" dirty="0"/>
          </a:p>
        </p:txBody>
      </p:sp>
      <p:sp>
        <p:nvSpPr>
          <p:cNvPr id="6" name="Прямоугольник 5"/>
          <p:cNvSpPr/>
          <p:nvPr/>
        </p:nvSpPr>
        <p:spPr>
          <a:xfrm>
            <a:off x="5868144" y="5733256"/>
            <a:ext cx="2425664" cy="461665"/>
          </a:xfrm>
          <a:prstGeom prst="rect">
            <a:avLst/>
          </a:prstGeom>
        </p:spPr>
        <p:txBody>
          <a:bodyPr wrap="none">
            <a:spAutoFit/>
          </a:bodyPr>
          <a:lstStyle/>
          <a:p>
            <a:r>
              <a:rPr lang="ru-RU" sz="1200" i="1" dirty="0" smtClean="0">
                <a:solidFill>
                  <a:schemeClr val="bg1">
                    <a:lumMod val="85000"/>
                    <a:lumOff val="15000"/>
                  </a:schemeClr>
                </a:solidFill>
              </a:rPr>
              <a:t>Даниил </a:t>
            </a:r>
            <a:r>
              <a:rPr lang="ru-RU" sz="1200" i="1" dirty="0" err="1" smtClean="0">
                <a:solidFill>
                  <a:schemeClr val="bg1">
                    <a:lumMod val="85000"/>
                    <a:lumOff val="15000"/>
                  </a:schemeClr>
                </a:solidFill>
              </a:rPr>
              <a:t>Гранин</a:t>
            </a:r>
            <a:r>
              <a:rPr lang="ru-RU" sz="1200" i="1" dirty="0" smtClean="0">
                <a:solidFill>
                  <a:schemeClr val="bg1">
                    <a:lumMod val="85000"/>
                    <a:lumOff val="15000"/>
                  </a:schemeClr>
                </a:solidFill>
              </a:rPr>
              <a:t>, </a:t>
            </a:r>
            <a:r>
              <a:rPr lang="ru-RU" sz="1200" i="1" dirty="0" smtClean="0">
                <a:solidFill>
                  <a:schemeClr val="bg1">
                    <a:lumMod val="85000"/>
                    <a:lumOff val="15000"/>
                  </a:schemeClr>
                </a:solidFill>
              </a:rPr>
              <a:t>Алесь </a:t>
            </a:r>
            <a:r>
              <a:rPr lang="ru-RU" sz="1200" i="1" dirty="0" smtClean="0">
                <a:solidFill>
                  <a:schemeClr val="bg1">
                    <a:lumMod val="85000"/>
                    <a:lumOff val="15000"/>
                  </a:schemeClr>
                </a:solidFill>
              </a:rPr>
              <a:t>Адамович</a:t>
            </a:r>
          </a:p>
          <a:p>
            <a:r>
              <a:rPr lang="ru-RU" sz="1200" i="1" dirty="0" smtClean="0">
                <a:solidFill>
                  <a:schemeClr val="bg1">
                    <a:lumMod val="85000"/>
                    <a:lumOff val="15000"/>
                  </a:schemeClr>
                </a:solidFill>
              </a:rPr>
              <a:t> «Блокадная книга»</a:t>
            </a:r>
            <a:endParaRPr lang="ru-RU" sz="1200" i="1" dirty="0">
              <a:solidFill>
                <a:schemeClr val="bg1">
                  <a:lumMod val="85000"/>
                  <a:lumOff val="15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827584" y="4221088"/>
            <a:ext cx="1979712" cy="141002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3717032"/>
            <a:ext cx="7920880" cy="2246769"/>
          </a:xfrm>
          <a:prstGeom prst="rect">
            <a:avLst/>
          </a:prstGeom>
        </p:spPr>
        <p:txBody>
          <a:bodyPr wrap="square">
            <a:spAutoFit/>
          </a:bodyPr>
          <a:lstStyle/>
          <a:p>
            <a:r>
              <a:rPr lang="ru-RU" sz="1400" dirty="0" smtClean="0">
                <a:solidFill>
                  <a:schemeClr val="bg1"/>
                </a:solidFill>
              </a:rPr>
              <a:t>«Ленинградские дети»... </a:t>
            </a:r>
            <a:r>
              <a:rPr lang="ru-RU" sz="1400" dirty="0" smtClean="0"/>
              <a:t>Когда звучали эти слова — на Урале и за Уралом, в Ташкенте и в Куйбышеве, в Алма-Ате и во Фрунзе,—у человека сжималось сердце. Всем, особенно детям, принесла горе война. Но на этих обрушилось столько, что каждый с невольным чувством вины искал, чтобы хоть что-то снять с их детских плеч, души, переложить на себя. Это звучало как пароль — «ленинградские дети»! И навстречу бросался каждый в любом уголке нашей земли... До какого-то момента они были как все дети, оставались веселыми, изобретательными. Играли осколками снарядов, коллекционировали их (как до войны коллекционировали марки или бумажки от съеденных конфет). Убегали, прорывались на передовую, благо фронт рядом, рукой подать. Азартно закидывали песком в своем дворе немецкие зажигалки, словно это новогодние шутихи</a:t>
            </a:r>
            <a:r>
              <a:rPr lang="ru-RU" sz="1400" dirty="0" smtClean="0"/>
              <a:t>.»</a:t>
            </a:r>
            <a:endParaRPr lang="ru-RU" sz="1400" dirty="0"/>
          </a:p>
        </p:txBody>
      </p:sp>
      <p:sp>
        <p:nvSpPr>
          <p:cNvPr id="4" name="Прямоугольник 3"/>
          <p:cNvSpPr/>
          <p:nvPr/>
        </p:nvSpPr>
        <p:spPr>
          <a:xfrm>
            <a:off x="611560" y="260648"/>
            <a:ext cx="8208912" cy="1754326"/>
          </a:xfrm>
          <a:prstGeom prst="rect">
            <a:avLst/>
          </a:prstGeom>
        </p:spPr>
        <p:txBody>
          <a:bodyPr wrap="square">
            <a:spAutoFit/>
          </a:bodyPr>
          <a:lstStyle/>
          <a:p>
            <a:pPr algn="just"/>
            <a:r>
              <a:rPr lang="ru-RU" sz="1200" dirty="0" smtClean="0"/>
              <a:t>Фашистская военная машина не щадила никого. Маленькие жители Ленинграда, от младенцев до подростков оказались заложниками на ровне со взрослыми. Но именно дети сплотили жителей города и дали силы, несмотря ни на что, работать и воевать. Потому что, только освобождение родного города, могло спасти подрастающее поколение от неминуемой гибели</a:t>
            </a:r>
            <a:r>
              <a:rPr lang="ru-RU" sz="1200" dirty="0" smtClean="0"/>
              <a:t>.</a:t>
            </a:r>
            <a:r>
              <a:rPr lang="ru-RU" sz="1200" dirty="0" smtClean="0"/>
              <a:t> </a:t>
            </a:r>
            <a:endParaRPr lang="ru-RU" sz="1200" dirty="0" smtClean="0"/>
          </a:p>
          <a:p>
            <a:pPr algn="just"/>
            <a:r>
              <a:rPr lang="ru-RU" sz="1200" dirty="0" smtClean="0"/>
              <a:t>Школьники</a:t>
            </a:r>
            <a:r>
              <a:rPr lang="ru-RU" sz="1200" dirty="0" smtClean="0"/>
              <a:t>, действительно, сыграли важную роль. Мальчишки и девчонки тушили пожары, дежурили ночами на смотровых вышках. Те, кто был помладше, отстаивали очереди за хлебом. Ребята, несмотря на морозы, носили ведра воды из прорубей на Неве</a:t>
            </a:r>
            <a:r>
              <a:rPr lang="ru-RU" sz="1200" dirty="0" smtClean="0"/>
              <a:t>.</a:t>
            </a:r>
            <a:r>
              <a:rPr lang="ru-RU" sz="1200" dirty="0" smtClean="0"/>
              <a:t> Благородные и добрые мальчики прятали недоеденный сухарь в кармане и подкармливали своих младших сестер и братьев. Те, в свою очередь, делали тоже самое, только по отношению к совсем малышам</a:t>
            </a:r>
            <a:endParaRPr lang="ru-RU" sz="1200" dirty="0"/>
          </a:p>
        </p:txBody>
      </p:sp>
      <p:pic>
        <p:nvPicPr>
          <p:cNvPr id="2051" name="Picture 3"/>
          <p:cNvPicPr>
            <a:picLocks noChangeAspect="1" noChangeArrowheads="1"/>
          </p:cNvPicPr>
          <p:nvPr/>
        </p:nvPicPr>
        <p:blipFill>
          <a:blip r:embed="rId2" cstate="print"/>
          <a:srcRect/>
          <a:stretch>
            <a:fillRect/>
          </a:stretch>
        </p:blipFill>
        <p:spPr bwMode="auto">
          <a:xfrm>
            <a:off x="1475656" y="1988840"/>
            <a:ext cx="2733675" cy="1656184"/>
          </a:xfrm>
          <a:prstGeom prst="rect">
            <a:avLst/>
          </a:prstGeom>
          <a:noFill/>
          <a:ln w="9525">
            <a:solidFill>
              <a:schemeClr val="accent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rot="10800000" flipV="1">
            <a:off x="5292080" y="1988840"/>
            <a:ext cx="2520280" cy="1656184"/>
          </a:xfrm>
          <a:prstGeom prst="rect">
            <a:avLst/>
          </a:prstGeom>
          <a:noFill/>
          <a:ln w="9525">
            <a:solidFill>
              <a:schemeClr val="accent1"/>
            </a:solidFill>
            <a:miter lim="800000"/>
            <a:headEnd/>
            <a:tailEnd/>
          </a:ln>
        </p:spPr>
      </p:pic>
      <p:sp>
        <p:nvSpPr>
          <p:cNvPr id="7" name="Прямоугольник 6"/>
          <p:cNvSpPr/>
          <p:nvPr/>
        </p:nvSpPr>
        <p:spPr>
          <a:xfrm>
            <a:off x="6012160" y="5877272"/>
            <a:ext cx="2425664" cy="461665"/>
          </a:xfrm>
          <a:prstGeom prst="rect">
            <a:avLst/>
          </a:prstGeom>
        </p:spPr>
        <p:txBody>
          <a:bodyPr wrap="none">
            <a:spAutoFit/>
          </a:bodyPr>
          <a:lstStyle/>
          <a:p>
            <a:r>
              <a:rPr lang="ru-RU" sz="1200" i="1" dirty="0" smtClean="0">
                <a:solidFill>
                  <a:schemeClr val="bg1">
                    <a:lumMod val="85000"/>
                    <a:lumOff val="15000"/>
                  </a:schemeClr>
                </a:solidFill>
              </a:rPr>
              <a:t>Даниил </a:t>
            </a:r>
            <a:r>
              <a:rPr lang="ru-RU" sz="1200" i="1" dirty="0" err="1" smtClean="0">
                <a:solidFill>
                  <a:schemeClr val="bg1">
                    <a:lumMod val="85000"/>
                    <a:lumOff val="15000"/>
                  </a:schemeClr>
                </a:solidFill>
              </a:rPr>
              <a:t>Гранин</a:t>
            </a:r>
            <a:r>
              <a:rPr lang="ru-RU" sz="1200" i="1" dirty="0" smtClean="0">
                <a:solidFill>
                  <a:schemeClr val="bg1">
                    <a:lumMod val="85000"/>
                    <a:lumOff val="15000"/>
                  </a:schemeClr>
                </a:solidFill>
              </a:rPr>
              <a:t>, </a:t>
            </a:r>
            <a:r>
              <a:rPr lang="ru-RU" sz="1200" i="1" dirty="0" smtClean="0">
                <a:solidFill>
                  <a:schemeClr val="bg1">
                    <a:lumMod val="85000"/>
                    <a:lumOff val="15000"/>
                  </a:schemeClr>
                </a:solidFill>
              </a:rPr>
              <a:t>Алесь </a:t>
            </a:r>
            <a:r>
              <a:rPr lang="ru-RU" sz="1200" i="1" dirty="0" smtClean="0">
                <a:solidFill>
                  <a:schemeClr val="bg1">
                    <a:lumMod val="85000"/>
                    <a:lumOff val="15000"/>
                  </a:schemeClr>
                </a:solidFill>
              </a:rPr>
              <a:t>Адамович</a:t>
            </a:r>
          </a:p>
          <a:p>
            <a:r>
              <a:rPr lang="ru-RU" sz="1200" i="1" dirty="0" smtClean="0">
                <a:solidFill>
                  <a:schemeClr val="bg1">
                    <a:lumMod val="85000"/>
                    <a:lumOff val="15000"/>
                  </a:schemeClr>
                </a:solidFill>
              </a:rPr>
              <a:t> «Блокадная книга»</a:t>
            </a:r>
            <a:endParaRPr lang="ru-RU" sz="1200" i="1" dirty="0">
              <a:solidFill>
                <a:schemeClr val="bg1">
                  <a:lumMod val="85000"/>
                  <a:lumOff val="15000"/>
                </a:schemeClr>
              </a:solidFill>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404664"/>
            <a:ext cx="2232248" cy="3168352"/>
          </a:xfrm>
          <a:prstGeom prst="rect">
            <a:avLst/>
          </a:prstGeom>
          <a:noFill/>
          <a:ln w="9525">
            <a:noFill/>
            <a:miter lim="800000"/>
            <a:headEnd/>
            <a:tailEnd/>
          </a:ln>
        </p:spPr>
      </p:pic>
      <p:sp>
        <p:nvSpPr>
          <p:cNvPr id="3" name="Прямоугольник 2"/>
          <p:cNvSpPr/>
          <p:nvPr/>
        </p:nvSpPr>
        <p:spPr>
          <a:xfrm>
            <a:off x="3131840" y="476672"/>
            <a:ext cx="5400600" cy="1200329"/>
          </a:xfrm>
          <a:prstGeom prst="rect">
            <a:avLst/>
          </a:prstGeom>
        </p:spPr>
        <p:txBody>
          <a:bodyPr wrap="square">
            <a:spAutoFit/>
          </a:bodyPr>
          <a:lstStyle/>
          <a:p>
            <a:pPr algn="just"/>
            <a:r>
              <a:rPr lang="ru-RU" sz="1600" dirty="0" smtClean="0">
                <a:solidFill>
                  <a:schemeClr val="bg1"/>
                </a:solidFill>
              </a:rPr>
              <a:t>«</a:t>
            </a:r>
            <a:r>
              <a:rPr lang="ru-RU" sz="1600" b="1" dirty="0" smtClean="0">
                <a:solidFill>
                  <a:schemeClr val="bg1"/>
                </a:solidFill>
              </a:rPr>
              <a:t>Б</a:t>
            </a:r>
            <a:r>
              <a:rPr lang="ru-RU" b="1" dirty="0" smtClean="0">
                <a:solidFill>
                  <a:schemeClr val="bg1"/>
                </a:solidFill>
              </a:rPr>
              <a:t>локадная книга</a:t>
            </a:r>
            <a:r>
              <a:rPr lang="ru-RU" dirty="0" smtClean="0">
                <a:solidFill>
                  <a:schemeClr val="bg1"/>
                </a:solidFill>
              </a:rPr>
              <a:t>» </a:t>
            </a:r>
            <a:r>
              <a:rPr lang="ru-RU" dirty="0" smtClean="0">
                <a:solidFill>
                  <a:schemeClr val="bg1"/>
                </a:solidFill>
              </a:rPr>
              <a:t>(1977—1981)</a:t>
            </a:r>
            <a:r>
              <a:rPr lang="ru-RU" dirty="0" smtClean="0"/>
              <a:t> — документальная </a:t>
            </a:r>
            <a:r>
              <a:rPr lang="ru-RU" dirty="0" smtClean="0"/>
              <a:t>хроника блокады Ленинграда. Написана </a:t>
            </a:r>
            <a:r>
              <a:rPr lang="ru-RU" dirty="0" smtClean="0"/>
              <a:t>в соавторстве </a:t>
            </a:r>
            <a:r>
              <a:rPr lang="ru-RU" dirty="0" smtClean="0"/>
              <a:t>Даниила </a:t>
            </a:r>
            <a:r>
              <a:rPr lang="ru-RU" dirty="0" err="1" smtClean="0"/>
              <a:t>Гранина</a:t>
            </a:r>
            <a:r>
              <a:rPr lang="ru-RU" dirty="0" smtClean="0"/>
              <a:t> с</a:t>
            </a:r>
            <a:r>
              <a:rPr lang="ru-RU" dirty="0" smtClean="0"/>
              <a:t> </a:t>
            </a:r>
            <a:r>
              <a:rPr lang="ru-RU" dirty="0" smtClean="0"/>
              <a:t>Алесем Адамовичем.</a:t>
            </a:r>
            <a:endParaRPr lang="ru-RU" dirty="0"/>
          </a:p>
        </p:txBody>
      </p:sp>
      <p:sp>
        <p:nvSpPr>
          <p:cNvPr id="4" name="Прямоугольник 3"/>
          <p:cNvSpPr/>
          <p:nvPr/>
        </p:nvSpPr>
        <p:spPr>
          <a:xfrm>
            <a:off x="3203848" y="1844824"/>
            <a:ext cx="4572000" cy="1815882"/>
          </a:xfrm>
          <a:prstGeom prst="rect">
            <a:avLst/>
          </a:prstGeom>
        </p:spPr>
        <p:txBody>
          <a:bodyPr>
            <a:spAutoFit/>
          </a:bodyPr>
          <a:lstStyle/>
          <a:p>
            <a:pPr algn="just"/>
            <a:r>
              <a:rPr lang="ru-RU" sz="1400" dirty="0" smtClean="0"/>
              <a:t>Даниил </a:t>
            </a:r>
            <a:r>
              <a:rPr lang="ru-RU" sz="1400" dirty="0" err="1" smtClean="0"/>
              <a:t>Гранин</a:t>
            </a:r>
            <a:r>
              <a:rPr lang="ru-RU" sz="1400" dirty="0" smtClean="0"/>
              <a:t> назвал девятьсот дней блокады Ленинграда «эпопеей человеческих страданий». «Блокадная книга», написанная им совместно с Алесем Адамовичем, основана на воспоминаниях и дневниках сотен блокадников. Среди свидетельств тех страшных дней — дневники погибшего подростка Юры Рябинкина, ученого-историка Г.А.Князева и многие другие.</a:t>
            </a:r>
            <a:endParaRPr lang="ru-RU" sz="1400" dirty="0"/>
          </a:p>
        </p:txBody>
      </p:sp>
      <p:sp>
        <p:nvSpPr>
          <p:cNvPr id="5" name="Прямоугольник 4"/>
          <p:cNvSpPr/>
          <p:nvPr/>
        </p:nvSpPr>
        <p:spPr>
          <a:xfrm>
            <a:off x="467544" y="3645024"/>
            <a:ext cx="8280920" cy="523220"/>
          </a:xfrm>
          <a:prstGeom prst="rect">
            <a:avLst/>
          </a:prstGeom>
        </p:spPr>
        <p:txBody>
          <a:bodyPr wrap="square">
            <a:spAutoFit/>
          </a:bodyPr>
          <a:lstStyle/>
          <a:p>
            <a:r>
              <a:rPr lang="ru-RU" sz="1400" dirty="0" smtClean="0"/>
              <a:t>Авторы собрали 200 рассказов блокадников, которые были записаны на магнитофонную ленту. Общий объём материала составил 4000 страниц.</a:t>
            </a:r>
            <a:endParaRPr lang="ru-RU" sz="1400" dirty="0"/>
          </a:p>
        </p:txBody>
      </p:sp>
      <p:sp>
        <p:nvSpPr>
          <p:cNvPr id="6" name="Прямоугольник 5"/>
          <p:cNvSpPr/>
          <p:nvPr/>
        </p:nvSpPr>
        <p:spPr>
          <a:xfrm>
            <a:off x="611560" y="4149080"/>
            <a:ext cx="7920880" cy="1754326"/>
          </a:xfrm>
          <a:prstGeom prst="rect">
            <a:avLst/>
          </a:prstGeom>
        </p:spPr>
        <p:txBody>
          <a:bodyPr wrap="square">
            <a:spAutoFit/>
          </a:bodyPr>
          <a:lstStyle/>
          <a:p>
            <a:pPr algn="just"/>
            <a:r>
              <a:rPr lang="ru-RU" dirty="0" smtClean="0"/>
              <a:t>     Книга заканчивается такими словами: </a:t>
            </a:r>
            <a:r>
              <a:rPr lang="ru-RU" dirty="0" smtClean="0">
                <a:solidFill>
                  <a:schemeClr val="bg1"/>
                </a:solidFill>
              </a:rPr>
              <a:t>«...</a:t>
            </a:r>
            <a:r>
              <a:rPr lang="ru-RU" dirty="0" smtClean="0">
                <a:solidFill>
                  <a:schemeClr val="bg1"/>
                </a:solidFill>
              </a:rPr>
              <a:t>Мы завершили свою долгую работу со странным чувством, все с тем же неотступным вопросом: зачем, ради чего оживили мы этих давно ушедших людей, их давние муки и боль? Мы много раз отвечали себе на этот вопрос и до конца все же не знали ответа, но в одном мы утвердились: это надо было сделать. Все это было, и живущие люди должны об этом знать</a:t>
            </a:r>
            <a:r>
              <a:rPr lang="ru-RU" dirty="0" smtClean="0">
                <a:solidFill>
                  <a:schemeClr val="bg1"/>
                </a:solidFill>
              </a:rPr>
              <a:t>.»</a:t>
            </a:r>
            <a:endParaRPr lang="ru-RU" dirty="0">
              <a:solidFill>
                <a:schemeClr val="bg1"/>
              </a:solidFill>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736</TotalTime>
  <Words>1326</Words>
  <Application>Microsoft Office PowerPoint</Application>
  <PresentationFormat>Экран (4:3)</PresentationFormat>
  <Paragraphs>65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08 сентября 1941 года  27 января 1944 года</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УЗОРЫ И ОРНАМЕНТЫ НА ПОСУДЕ</dc:title>
  <dc:creator>user</dc:creator>
  <cp:lastModifiedBy>1</cp:lastModifiedBy>
  <cp:revision>75</cp:revision>
  <dcterms:created xsi:type="dcterms:W3CDTF">2018-11-25T16:13:44Z</dcterms:created>
  <dcterms:modified xsi:type="dcterms:W3CDTF">2022-02-03T19:45:20Z</dcterms:modified>
</cp:coreProperties>
</file>