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7" r:id="rId9"/>
    <p:sldId id="266" r:id="rId10"/>
    <p:sldId id="265" r:id="rId11"/>
    <p:sldId id="264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396F-DF97-4BBD-9A1D-7E632388EBB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8EBE-E4FC-4426-9DE4-F022A14045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5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8" y="476673"/>
            <a:ext cx="58326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Богатырские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традиции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Древней Руси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7668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Богатырские традиции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34076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 летописях и былинах запечатлены многочисленные трагические для славян события, с которыми связаны смелые и мужественные поступки богатырей, положившие начало рождению героических традиций.</a:t>
            </a:r>
          </a:p>
        </p:txBody>
      </p:sp>
      <p:pic>
        <p:nvPicPr>
          <p:cNvPr id="7" name="Рисунок 6" descr="russkie-bogaty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048000"/>
            <a:ext cx="62293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890" y="260648"/>
            <a:ext cx="5944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 к Родине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Главное место среди традиций занимает любовь к Родине и высочайший патриотизм, под которым понимают «преданность и любовь к своему отечеству, к своему народу»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852936"/>
            <a:ext cx="79563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Охрана русских рубежей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645024"/>
            <a:ext cx="7812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Славянские племена с древнейших веков начинают сооружать крепкие оборонительные линии вдоль всей степной границы и формировать систему дозоров. Одной из первых линий являются </a:t>
            </a:r>
            <a:r>
              <a:rPr lang="ru-RU" sz="2400" dirty="0" err="1"/>
              <a:t>Змиевы</a:t>
            </a:r>
            <a:r>
              <a:rPr lang="ru-RU" sz="2400" dirty="0"/>
              <a:t> </a:t>
            </a:r>
            <a:r>
              <a:rPr lang="ru-RU" sz="2400" dirty="0" smtClean="0"/>
              <a:t>валы. </a:t>
            </a:r>
            <a:r>
              <a:rPr lang="ru-RU" sz="2400" dirty="0"/>
              <a:t>]. Они строились на </a:t>
            </a:r>
            <a:r>
              <a:rPr lang="ru-RU" sz="2400" dirty="0" err="1"/>
              <a:t>пpотяжении</a:t>
            </a:r>
            <a:r>
              <a:rPr lang="ru-RU" sz="2400" dirty="0"/>
              <a:t> целого тысячелетия, со II в. до н.э. и по XI в., постоянно </a:t>
            </a:r>
            <a:r>
              <a:rPr lang="ru-RU" sz="2400" dirty="0" err="1"/>
              <a:t>пpодвигаясь</a:t>
            </a:r>
            <a:r>
              <a:rPr lang="ru-RU" sz="2400" dirty="0"/>
              <a:t> в </a:t>
            </a:r>
            <a:r>
              <a:rPr lang="ru-RU" sz="2400" dirty="0" err="1"/>
              <a:t>напpавлении</a:t>
            </a:r>
            <a:r>
              <a:rPr lang="ru-RU" sz="2400" dirty="0"/>
              <a:t> Великой Степи. Название «Змиев вал» происходит от народных легенд о богатыре Никите Кожемяке, усмирившем Змея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0"/>
            <a:ext cx="835292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Постоянное стремление к совершенствованию боевого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мастерства,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повышению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военных знаний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348880"/>
            <a:ext cx="74168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Богатыри </a:t>
            </a:r>
            <a:r>
              <a:rPr lang="ru-RU" sz="2000" dirty="0"/>
              <a:t>большое внимание уделяли совершенствованию боевого мастерства. Готовясь к битвам, «они выходили на открытое поле заниматься воинскими играми: учились быстрому, дружному нападению и согласованным движениям, дающим </a:t>
            </a:r>
            <a:r>
              <a:rPr lang="ru-RU" sz="2000" dirty="0" smtClean="0"/>
              <a:t>победу». </a:t>
            </a:r>
            <a:r>
              <a:rPr lang="ru-RU" sz="2000" dirty="0"/>
              <a:t>Подготовка велась как в форме прямого обучения младших старшими, так и в соревновательной форме при погребении павших товарищей. Согласно древнему славянскому обычаю, над могилой павших воинов насыпался курган. На нём устраивались поминальные игрища. Ратники штурмовали холм в единоборстве друг с другом, стремясь захватить его вершину. Единоборство на холме являлось весьма результативным. Оно требует устойчивости, умения ориентироваться в пространстве. Располагающийся выше оказывается заведомо сильнее благодаря своей более выгодной позиции на холме.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57ab595f036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3960440" cy="32849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9804" y="0"/>
            <a:ext cx="38843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Заключение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9087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Проведя исследование, можно прийти к следующим выводам:</a:t>
            </a:r>
          </a:p>
          <a:p>
            <a:pPr algn="ctr"/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26369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1772816"/>
            <a:ext cx="48600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1) школьники практически не имеют достоверного представления о русских богатырях и их роли в защите Родины;</a:t>
            </a:r>
          </a:p>
          <a:p>
            <a:pPr algn="just"/>
            <a:r>
              <a:rPr lang="ru-RU" sz="2000" dirty="0"/>
              <a:t>2) богатыри – это воины, защищающие землю Русскую от врагов. Они составляли дружину князя или уходили на окраины Руси, с целью охраны земли Русской от кочевников;</a:t>
            </a:r>
          </a:p>
          <a:p>
            <a:pPr algn="just"/>
            <a:r>
              <a:rPr lang="ru-RU" sz="2000" dirty="0"/>
              <a:t>3) в результате постоянной борьбы с кочевниками среди богатырей постепенно формировались боевые традиции. 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5733256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Самая главная – это беззаветная любовь к родной земле, к своему народу.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17506" y="0"/>
            <a:ext cx="3108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Введение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908720"/>
            <a:ext cx="7128792" cy="376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Эпоха Древней Руси относится к тому периоду отечественной истории, когда шёл процесс постепенного накопления народных сил, формирования прогрессивных традиций. Изучая героические традиции, мы обращаемся к героям прошлого, к людям чистой души и благородных стремлений, носителям передовых идей своей эпохи. Именно такими представляются нам богатыри Древней Руси.</a:t>
            </a:r>
          </a:p>
          <a:p>
            <a:endParaRPr lang="ru-RU" dirty="0"/>
          </a:p>
        </p:txBody>
      </p:sp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293096"/>
            <a:ext cx="3795128" cy="23692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48665" y="260648"/>
            <a:ext cx="424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Актуальность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268760"/>
            <a:ext cx="7416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 современных </a:t>
            </a:r>
            <a:r>
              <a:rPr lang="ru-RU" sz="2400" dirty="0" smtClean="0"/>
              <a:t>условиях очень </a:t>
            </a:r>
            <a:r>
              <a:rPr lang="ru-RU" sz="2400" dirty="0"/>
              <a:t>часто можно слышать о традиционной агрессивности русских с древнейших времён до наших дней. Поэтому показ героических традиций богатырей, их роли в защите Родины имеет в настоящее время большое значение.</a:t>
            </a:r>
          </a:p>
          <a:p>
            <a:endParaRPr lang="ru-RU" dirty="0"/>
          </a:p>
        </p:txBody>
      </p:sp>
      <p:pic>
        <p:nvPicPr>
          <p:cNvPr id="7" name="Рисунок 6" descr="bogaty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284984"/>
            <a:ext cx="489654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11759" y="188640"/>
            <a:ext cx="52565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Новизна темы: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196752"/>
            <a:ext cx="6840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литературе </a:t>
            </a:r>
            <a:r>
              <a:rPr lang="ru-RU" sz="2400" dirty="0"/>
              <a:t>героические традиции рассматриваются через деятельность русских князей, а подвиги настоящих героев остаются в тени.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6962" y="2708920"/>
            <a:ext cx="84275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 исследования –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БОГАТЫРИ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4293096"/>
            <a:ext cx="7668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Цель данной работы: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5157192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Рассмотреть </a:t>
            </a:r>
            <a:r>
              <a:rPr lang="ru-RU" sz="2400" dirty="0"/>
              <a:t>процесс зарождения боевых традиций русских богатырей на Руси в IX – XII веках.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165013" y="332656"/>
            <a:ext cx="28139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196752"/>
            <a:ext cx="70567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провести </a:t>
            </a:r>
            <a:r>
              <a:rPr lang="ru-RU" sz="2400" dirty="0"/>
              <a:t>анкетирование</a:t>
            </a:r>
            <a:r>
              <a:rPr lang="ru-RU" sz="24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собрать </a:t>
            </a:r>
            <a:r>
              <a:rPr lang="ru-RU" sz="2400" dirty="0"/>
              <a:t>и изучить имеющийся материал по данной проблеме; выявить героические поступки русских богатырей в процессе защиты своей Родины, послужившие основой для формирования боевых традиций; 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изготовить </a:t>
            </a:r>
            <a:r>
              <a:rPr lang="ru-RU" sz="2400" dirty="0"/>
              <a:t>элементы богатырского вооружения.</a:t>
            </a:r>
          </a:p>
          <a:p>
            <a:endParaRPr lang="ru-RU" dirty="0"/>
          </a:p>
        </p:txBody>
      </p:sp>
      <p:pic>
        <p:nvPicPr>
          <p:cNvPr id="7" name="Рисунок 6" descr="1b9a310de86cc7860946c83c31962e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789040"/>
            <a:ext cx="3898776" cy="2893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475656" y="260648"/>
            <a:ext cx="68700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Гипотеза </a:t>
            </a:r>
            <a:r>
              <a:rPr lang="ru-RU" sz="5400" b="1" dirty="0">
                <a:ln/>
                <a:solidFill>
                  <a:schemeClr val="accent3"/>
                </a:solidFill>
              </a:rPr>
              <a:t>исследования: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1988840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Богатырские </a:t>
            </a:r>
            <a:r>
              <a:rPr lang="ru-RU" sz="2400" dirty="0"/>
              <a:t>традиции формировались в результате борьбы славян с многочисленными кочевниками</a:t>
            </a:r>
          </a:p>
          <a:p>
            <a:endParaRPr lang="ru-RU" dirty="0"/>
          </a:p>
        </p:txBody>
      </p:sp>
      <p:pic>
        <p:nvPicPr>
          <p:cNvPr id="8" name="Рисунок 7" descr="1477468501155653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068960"/>
            <a:ext cx="5891808" cy="3309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75655" y="188640"/>
            <a:ext cx="7344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же такие богатыри?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05273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Согласно словарям, богатырь — это</a:t>
            </a:r>
          </a:p>
          <a:p>
            <a:pPr algn="just"/>
            <a:r>
              <a:rPr lang="ru-RU" sz="2400" dirty="0"/>
              <a:t>1) «человек рослый, дородный, дюжий и видный; необычайный силач; смелый и удачливый, храбрый и счастливый воин, витязь. Сказочные богатыри, великаны, побивающие одним махом десятки врагов и разные чудища</a:t>
            </a:r>
            <a:r>
              <a:rPr lang="ru-RU" sz="2400" dirty="0" smtClean="0"/>
              <a:t>»</a:t>
            </a:r>
            <a:endParaRPr lang="ru-RU" sz="2400" dirty="0"/>
          </a:p>
          <a:p>
            <a:pPr algn="just"/>
            <a:r>
              <a:rPr lang="ru-RU" sz="2400" dirty="0"/>
              <a:t>2) «герой русских былин, совершающий воинские подвиги»</a:t>
            </a:r>
          </a:p>
        </p:txBody>
      </p:sp>
      <p:pic>
        <p:nvPicPr>
          <p:cNvPr id="7" name="Рисунок 6" descr="156727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077072"/>
            <a:ext cx="5976664" cy="2620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3" y="0"/>
            <a:ext cx="87517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Богатыри –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дружинники князя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700808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Первоначально дружины носили характер временных военных объединений, собираемых из числа молодёжи племени на период военных действий. Но частые войны VI – VII </a:t>
            </a:r>
            <a:r>
              <a:rPr lang="ru-RU" sz="2400" dirty="0" err="1"/>
              <a:t>вв</a:t>
            </a:r>
            <a:r>
              <a:rPr lang="ru-RU" sz="2400" dirty="0"/>
              <a:t> привели к постепенному зарождению дружины – объединения профессиональных воинов во главе с военными вождями - князьями. Вокруг князей складывается каста профессиональных воинов из юношей знатных семей и людей, выделяющихся своей воинской доблестью. Они находились на содержании вождя и жили обособленно от соплеменников, земледелием занимались мало, а средствами существования были: военная добыча, приношения соплеменников за защиту от врагов, дары от других </a:t>
            </a:r>
            <a:r>
              <a:rPr lang="ru-RU" sz="2400" dirty="0" smtClean="0"/>
              <a:t>племён.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188640"/>
            <a:ext cx="78123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Богатыри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охрана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земли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Русской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98884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Это </a:t>
            </a:r>
            <a:r>
              <a:rPr lang="ru-RU" sz="2400" dirty="0"/>
              <a:t>люди, защищавшие русские границы. Согласно былинам и летописным сводам, богатыри служили князю и стояли на страже рубежей святой Руси, защищая русский народ от нападений злых врагов.</a:t>
            </a:r>
          </a:p>
          <a:p>
            <a:pPr algn="just"/>
            <a:endParaRPr lang="ru-RU" sz="2400" dirty="0"/>
          </a:p>
        </p:txBody>
      </p:sp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495488"/>
            <a:ext cx="3644627" cy="33625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737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5</cp:revision>
  <dcterms:created xsi:type="dcterms:W3CDTF">2017-02-26T14:55:58Z</dcterms:created>
  <dcterms:modified xsi:type="dcterms:W3CDTF">2017-02-26T15:37:21Z</dcterms:modified>
</cp:coreProperties>
</file>