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9" r:id="rId2"/>
    <p:sldId id="260" r:id="rId3"/>
    <p:sldId id="267" r:id="rId4"/>
    <p:sldId id="301" r:id="rId5"/>
    <p:sldId id="302" r:id="rId6"/>
    <p:sldId id="303" r:id="rId7"/>
    <p:sldId id="307" r:id="rId8"/>
    <p:sldId id="308" r:id="rId9"/>
    <p:sldId id="300" r:id="rId10"/>
    <p:sldId id="319" r:id="rId11"/>
    <p:sldId id="305" r:id="rId12"/>
    <p:sldId id="309" r:id="rId13"/>
    <p:sldId id="312" r:id="rId14"/>
    <p:sldId id="311" r:id="rId15"/>
    <p:sldId id="313" r:id="rId16"/>
    <p:sldId id="321" r:id="rId17"/>
    <p:sldId id="310" r:id="rId18"/>
    <p:sldId id="314" r:id="rId19"/>
    <p:sldId id="306" r:id="rId20"/>
    <p:sldId id="259" r:id="rId21"/>
    <p:sldId id="317" r:id="rId22"/>
    <p:sldId id="318" r:id="rId23"/>
    <p:sldId id="322" r:id="rId24"/>
    <p:sldId id="32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DC27A-7D9F-4BFE-907F-4141ECF29418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8D1D9-1BA5-4C29-8402-31ECB33FC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08" y="3643314"/>
            <a:ext cx="5929354" cy="250033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5"/>
                </a:solidFill>
              </a:rPr>
              <a:t>МОБУ </a:t>
            </a:r>
            <a:r>
              <a:rPr lang="ru-RU" b="1" i="1" dirty="0" smtClean="0">
                <a:solidFill>
                  <a:schemeClr val="accent5"/>
                </a:solidFill>
              </a:rPr>
              <a:t>СОШ№14</a:t>
            </a:r>
          </a:p>
          <a:p>
            <a:r>
              <a:rPr lang="ru-RU" b="1" i="1" dirty="0" smtClean="0">
                <a:solidFill>
                  <a:schemeClr val="accent5"/>
                </a:solidFill>
              </a:rPr>
              <a:t>ст.Журавская</a:t>
            </a:r>
            <a:r>
              <a:rPr lang="ru-RU" b="1" i="1" dirty="0" smtClean="0">
                <a:solidFill>
                  <a:schemeClr val="accent5"/>
                </a:solidFill>
              </a:rPr>
              <a:t>, </a:t>
            </a:r>
            <a:endParaRPr lang="ru-RU" b="1" i="1" dirty="0" smtClean="0">
              <a:solidFill>
                <a:schemeClr val="accent5"/>
              </a:solidFill>
            </a:endParaRPr>
          </a:p>
          <a:p>
            <a:r>
              <a:rPr lang="ru-RU" b="1" i="1" dirty="0" smtClean="0">
                <a:solidFill>
                  <a:schemeClr val="accent5"/>
                </a:solidFill>
              </a:rPr>
              <a:t>учитель физики</a:t>
            </a:r>
            <a:endParaRPr lang="ru-RU" b="1" i="1" dirty="0" smtClean="0">
              <a:solidFill>
                <a:schemeClr val="accent5"/>
              </a:solidFill>
            </a:endParaRPr>
          </a:p>
          <a:p>
            <a:r>
              <a:rPr lang="ru-RU" b="1" i="1" dirty="0" err="1" smtClean="0">
                <a:solidFill>
                  <a:schemeClr val="accent5"/>
                </a:solidFill>
              </a:rPr>
              <a:t>Дупленко</a:t>
            </a:r>
            <a:r>
              <a:rPr lang="ru-RU" b="1" i="1" dirty="0" smtClean="0">
                <a:solidFill>
                  <a:schemeClr val="accent5"/>
                </a:solidFill>
              </a:rPr>
              <a:t> Н.П.</a:t>
            </a:r>
          </a:p>
          <a:p>
            <a:endParaRPr lang="ru-RU" b="1" i="1" dirty="0">
              <a:solidFill>
                <a:schemeClr val="accent5"/>
              </a:solidFill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295400" y="3733800"/>
            <a:ext cx="7162800" cy="23272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642910" y="571480"/>
            <a:ext cx="8143932" cy="2938471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212"/>
              </a:avLst>
            </a:prstTxWarp>
          </a:bodyPr>
          <a:lstStyle/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Броуновское    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движение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643315"/>
            <a:ext cx="2071702" cy="20717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715140" y="4071942"/>
            <a:ext cx="2141538" cy="2141538"/>
            <a:chOff x="450" y="1080"/>
            <a:chExt cx="1349" cy="1349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" y="1080"/>
              <a:ext cx="1350" cy="1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50" y="1080"/>
              <a:ext cx="1350" cy="1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101000"/>
                </a:lnSpc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endParaRPr lang="ru-RU" sz="1000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857760"/>
            <a:ext cx="23225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Причина броуновского движения:</a:t>
            </a: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Броуновские частицы движутся под влиянием ударов молекул.</a:t>
            </a:r>
            <a:r>
              <a:rPr lang="ru-RU" dirty="0" smtClean="0"/>
              <a:t> </a:t>
            </a:r>
            <a:r>
              <a:rPr lang="ru-RU" sz="2800" dirty="0" smtClean="0"/>
              <a:t>Из-за хаотичности теплового движения молекул, эти удары никогда не уравновешивают друг друга.</a:t>
            </a:r>
            <a:r>
              <a:rPr lang="ru-RU" dirty="0" smtClean="0"/>
              <a:t> </a:t>
            </a:r>
            <a:r>
              <a:rPr lang="ru-RU" sz="2800" dirty="0" smtClean="0"/>
              <a:t>В результате </a:t>
            </a:r>
            <a:r>
              <a:rPr lang="ru-RU" b="1" i="1" dirty="0" smtClean="0">
                <a:solidFill>
                  <a:schemeClr val="tx2"/>
                </a:solidFill>
              </a:rPr>
              <a:t>скорость броуновской частицы беспорядочно меняется по величине и направлению, 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tx2"/>
                </a:solidFill>
              </a:rPr>
              <a:t>траектория - </a:t>
            </a:r>
            <a:r>
              <a:rPr lang="ru-RU" b="1" i="1" dirty="0" smtClean="0">
                <a:solidFill>
                  <a:schemeClr val="accent1"/>
                </a:solidFill>
              </a:rPr>
              <a:t>сложная зигзагообразная линия. </a:t>
            </a:r>
            <a:endParaRPr lang="ru-RU" b="1" i="1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C:\Users\Нина\Documents\Мои сканированные изображения\2012-12 (дек)\сканирование0001.jpg"/>
          <p:cNvPicPr/>
          <p:nvPr/>
        </p:nvPicPr>
        <p:blipFill>
          <a:blip r:embed="rId3" cstate="print"/>
          <a:srcRect l="81374" r="1966" b="71815"/>
          <a:stretch>
            <a:fillRect/>
          </a:stretch>
        </p:blipFill>
        <p:spPr bwMode="auto">
          <a:xfrm>
            <a:off x="857224" y="5214950"/>
            <a:ext cx="1079500" cy="1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5786" y="214290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Было установлено, что крупные частицы с размерами более 5 мкм в броуновском движении практически не участвуют (они неподвижны), более мелкие частицы (менее 3 мкм) двигаются поступательно по  сложным траекториям или вращаются.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7" y="4643437"/>
            <a:ext cx="2214563" cy="221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857628"/>
            <a:ext cx="23225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472" y="500042"/>
            <a:ext cx="8229600" cy="4525963"/>
          </a:xfrm>
        </p:spPr>
        <p:txBody>
          <a:bodyPr/>
          <a:lstStyle/>
          <a:p>
            <a:r>
              <a:rPr lang="ru-RU" dirty="0" smtClean="0"/>
              <a:t>Когда в среду погружено крупное тело, то давление уравновешивается, остаётся только подъёмная сила Архимеда - такое тело плавно всплывает или тонет. Броуновские частицы обычно не тонут и не всплывают, а находятся в среде во взвешенном состоянии. </a:t>
            </a:r>
            <a:endParaRPr lang="ru-RU" dirty="0"/>
          </a:p>
        </p:txBody>
      </p:sp>
      <p:pic>
        <p:nvPicPr>
          <p:cNvPr id="3" name="Picture 2" descr="C:\Users\Нина\Desktop\100NIKON\DSCN0557.JPG"/>
          <p:cNvPicPr>
            <a:picLocks noChangeAspect="1" noChangeArrowheads="1"/>
          </p:cNvPicPr>
          <p:nvPr/>
        </p:nvPicPr>
        <p:blipFill>
          <a:blip r:embed="rId2" cstate="print"/>
          <a:srcRect t="21475" r="14913" b="15907"/>
          <a:stretch>
            <a:fillRect/>
          </a:stretch>
        </p:blipFill>
        <p:spPr bwMode="auto">
          <a:xfrm>
            <a:off x="3500430" y="4024147"/>
            <a:ext cx="5134605" cy="28338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286125"/>
            <a:ext cx="17335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714750"/>
            <a:ext cx="26543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0" y="5934670"/>
            <a:ext cx="27558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Перрен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noaction"/>
          </p:cNvPr>
          <p:cNvSpPr/>
          <p:nvPr/>
        </p:nvSpPr>
        <p:spPr>
          <a:xfrm>
            <a:off x="5214942" y="5934670"/>
            <a:ext cx="37192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Эйнштейн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88344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algn="just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1905г - А.Эйнштейн на основе МКТ</a:t>
            </a:r>
          </a:p>
          <a:p>
            <a:pPr indent="449263" algn="just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разработал теорию броуновского </a:t>
            </a:r>
          </a:p>
          <a:p>
            <a:pPr indent="449263" algn="just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движения. </a:t>
            </a:r>
          </a:p>
          <a:p>
            <a:pPr indent="449263" algn="just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1908-1911г. франц. физик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Ж.Перрен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49263" algn="just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экспериментально подтвердил теорию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1905 году Альбертом Эйнштейном была создана молекулярно-кинетическая теория для количественного описания броуновского движения.  Он вывел  формулу для коэффициента диффузии сферических броуновских частиц: </a:t>
            </a:r>
            <a:r>
              <a:rPr lang="en-US" dirty="0" smtClean="0"/>
              <a:t>D</a:t>
            </a:r>
            <a:r>
              <a:rPr lang="ru-RU" dirty="0" smtClean="0"/>
              <a:t> =</a:t>
            </a:r>
            <a:r>
              <a:rPr lang="en-US" dirty="0" smtClean="0"/>
              <a:t>RT</a:t>
            </a:r>
            <a:r>
              <a:rPr lang="ru-RU" dirty="0" smtClean="0"/>
              <a:t>/6</a:t>
            </a:r>
            <a:r>
              <a:rPr lang="en-US" dirty="0" smtClean="0"/>
              <a:t>N</a:t>
            </a:r>
            <a:r>
              <a:rPr lang="en-US" baseline="-25000" dirty="0" smtClean="0"/>
              <a:t>A</a:t>
            </a:r>
            <a:r>
              <a:rPr lang="ru-RU" dirty="0" smtClean="0"/>
              <a:t>па£; где </a:t>
            </a:r>
            <a:r>
              <a:rPr lang="en-US" dirty="0" smtClean="0"/>
              <a:t>D</a:t>
            </a:r>
            <a:r>
              <a:rPr lang="ru-RU" dirty="0" smtClean="0"/>
              <a:t> —коэффициент диффузии, </a:t>
            </a:r>
            <a:r>
              <a:rPr lang="en-US" dirty="0" smtClean="0"/>
              <a:t>R</a:t>
            </a:r>
            <a:r>
              <a:rPr lang="ru-RU" dirty="0" smtClean="0"/>
              <a:t>-универсальная газовая постоянная, </a:t>
            </a:r>
            <a:r>
              <a:rPr lang="ru-RU" i="1" dirty="0" smtClean="0"/>
              <a:t>Т-</a:t>
            </a:r>
            <a:r>
              <a:rPr lang="ru-RU" dirty="0" smtClean="0"/>
              <a:t> абсолютная температура, </a:t>
            </a:r>
            <a:r>
              <a:rPr lang="en-US" dirty="0" smtClean="0"/>
              <a:t>N</a:t>
            </a:r>
            <a:r>
              <a:rPr lang="en-US" baseline="-25000" dirty="0" smtClean="0"/>
              <a:t>A</a:t>
            </a:r>
            <a:r>
              <a:rPr lang="ru-RU" dirty="0" smtClean="0"/>
              <a:t>— постоянная Авогадро, </a:t>
            </a:r>
            <a:r>
              <a:rPr lang="ru-RU" i="1" dirty="0" smtClean="0"/>
              <a:t>а</a:t>
            </a:r>
            <a:r>
              <a:rPr lang="ru-RU" dirty="0" smtClean="0"/>
              <a:t>— радиус частиц, £- динамическая вязкость.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19415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928813" y="415200"/>
            <a:ext cx="721518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b="1" dirty="0" err="1"/>
              <a:t>Альбе́рт</a:t>
            </a:r>
            <a:r>
              <a:rPr lang="ru-RU" b="1" dirty="0"/>
              <a:t> </a:t>
            </a:r>
            <a:r>
              <a:rPr lang="ru-RU" b="1" dirty="0" err="1"/>
              <a:t>Эйнште́йн</a:t>
            </a:r>
            <a:r>
              <a:rPr lang="ru-RU" b="1" dirty="0"/>
              <a:t> ( (14 марта 1879 — 18 апреля 1955,) — один из основателей  современной теоретической физики, лауреат Нобелевской премии по физике .Он </a:t>
            </a:r>
            <a:r>
              <a:rPr lang="ru-RU" b="1" dirty="0" smtClean="0"/>
              <a:t>разработал физические теории:</a:t>
            </a:r>
            <a:endParaRPr lang="ru-RU" b="1" dirty="0"/>
          </a:p>
          <a:p>
            <a:pPr eaLnBrk="0" hangingPunct="0">
              <a:buFontTx/>
              <a:buChar char="•"/>
            </a:pPr>
            <a:r>
              <a:rPr lang="ru-RU" b="1" dirty="0"/>
              <a:t>Специальная теория относительности (1905). </a:t>
            </a:r>
          </a:p>
          <a:p>
            <a:pPr eaLnBrk="0" hangingPunct="0">
              <a:buFontTx/>
              <a:buChar char="•"/>
            </a:pPr>
            <a:r>
              <a:rPr lang="ru-RU" b="1" dirty="0"/>
              <a:t>Общая теория относительности (1907—1916). </a:t>
            </a:r>
          </a:p>
          <a:p>
            <a:pPr eaLnBrk="0" hangingPunct="0">
              <a:buFontTx/>
              <a:buChar char="•"/>
            </a:pPr>
            <a:r>
              <a:rPr lang="ru-RU" b="1" dirty="0"/>
              <a:t>Квантовая теория фотоэффекта и теплоёмкости. </a:t>
            </a:r>
          </a:p>
          <a:p>
            <a:pPr eaLnBrk="0" hangingPunct="0">
              <a:buFontTx/>
              <a:buChar char="•"/>
            </a:pPr>
            <a:r>
              <a:rPr lang="ru-RU" b="1" dirty="0"/>
              <a:t>Квантовая статистика </a:t>
            </a:r>
            <a:r>
              <a:rPr lang="ru-RU" b="1" dirty="0" err="1"/>
              <a:t>Бозе</a:t>
            </a:r>
            <a:r>
              <a:rPr lang="ru-RU" b="1" dirty="0"/>
              <a:t> — Эйнштейна. </a:t>
            </a:r>
          </a:p>
          <a:p>
            <a:pPr eaLnBrk="0" hangingPunct="0">
              <a:buFontTx/>
              <a:buChar char="•"/>
            </a:pPr>
            <a:r>
              <a:rPr lang="ru-RU" b="1" dirty="0"/>
              <a:t>Статистическая теория броуновского движения, </a:t>
            </a:r>
          </a:p>
          <a:p>
            <a:pPr eaLnBrk="0" hangingPunct="0">
              <a:buFontTx/>
              <a:buChar char="•"/>
            </a:pPr>
            <a:r>
              <a:rPr lang="ru-RU" b="1" dirty="0"/>
              <a:t>Теория индуцированного излучения. </a:t>
            </a:r>
          </a:p>
          <a:p>
            <a:pPr eaLnBrk="0" hangingPunct="0"/>
            <a:r>
              <a:rPr lang="ru-RU" b="1" dirty="0"/>
              <a:t> С 1933 года работал над проблемами космологии и единой теории поля. Активно выступал против войны, против применения ядерного оружия, за гуманизм, уважение прав человека, взаимопонимание между народами.</a:t>
            </a:r>
          </a:p>
          <a:p>
            <a:pPr eaLnBrk="0" hangingPunct="0"/>
            <a:r>
              <a:rPr lang="ru-RU" b="1" dirty="0"/>
              <a:t>Эйнштейну принадлежит решающая роль в популяризации и введении в научный оборот новых физических концепций и теорий. В первую очередь это относится к пересмотру понимания физической сущности пространства и времени и к построению новой теории </a:t>
            </a:r>
            <a:r>
              <a:rPr lang="ru-RU" b="1" dirty="0" smtClean="0"/>
              <a:t>гравитации. </a:t>
            </a:r>
            <a:r>
              <a:rPr lang="ru-RU" b="1" dirty="0"/>
              <a:t>Эйнштейн </a:t>
            </a:r>
            <a:r>
              <a:rPr lang="ru-RU" b="1" dirty="0" smtClean="0"/>
              <a:t> </a:t>
            </a:r>
            <a:r>
              <a:rPr lang="ru-RU" b="1" dirty="0"/>
              <a:t>вместе с Планком, заложил основы квантовой теории. Эти концепции, многократно подтверждённые экспериментами, образуют фундамент современной физики.</a:t>
            </a: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571500" y="5929313"/>
            <a:ext cx="714375" cy="500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Из формулы Эйнштейна следуют закономерности броуновского движения: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1)смещение частицы не зависит от вещества из которого сделана частица; </a:t>
            </a:r>
          </a:p>
          <a:p>
            <a:r>
              <a:rPr lang="ru-RU" dirty="0" smtClean="0"/>
              <a:t>2)смещение определяется геометрической формой и линейными размерами частицы; </a:t>
            </a:r>
          </a:p>
          <a:p>
            <a:r>
              <a:rPr lang="ru-RU" dirty="0" smtClean="0"/>
              <a:t>3)смещение увеличивается с ростом температуры и уменьшением вязкости вещества.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Формула Эйнштейна была подтверждена опытами Жана </a:t>
            </a:r>
            <a:r>
              <a:rPr lang="ru-RU" dirty="0" err="1" smtClean="0"/>
              <a:t>Перрена</a:t>
            </a:r>
            <a:r>
              <a:rPr lang="ru-RU" dirty="0" smtClean="0"/>
              <a:t> и его студентов в 1908-1909 гг. Справедливость формулы была установлена для частиц размерами от 0,212 мкм до 5,5 мкм, в растворах сахара и глицерина.</a:t>
            </a:r>
            <a:endParaRPr lang="ru-RU" dirty="0"/>
          </a:p>
        </p:txBody>
      </p:sp>
      <p:pic>
        <p:nvPicPr>
          <p:cNvPr id="3" name="Picture 7" descr="ECIR0X"/>
          <p:cNvPicPr>
            <a:picLocks noChangeAspect="1" noChangeArrowheads="1"/>
          </p:cNvPicPr>
          <p:nvPr/>
        </p:nvPicPr>
        <p:blipFill>
          <a:blip r:embed="rId2" cstate="print"/>
          <a:srcRect t="12295" b="38330"/>
          <a:stretch>
            <a:fillRect/>
          </a:stretch>
        </p:blipFill>
        <p:spPr bwMode="auto">
          <a:xfrm>
            <a:off x="3428992" y="4143380"/>
            <a:ext cx="3746500" cy="24578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63"/>
            <a:ext cx="1584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714500" y="0"/>
            <a:ext cx="74295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С 1908 по 1913 гг. </a:t>
            </a:r>
            <a:r>
              <a:rPr lang="ru-RU" sz="2000" b="1" dirty="0" err="1"/>
              <a:t>Перрен</a:t>
            </a:r>
            <a:r>
              <a:rPr lang="ru-RU" sz="2000" b="1" dirty="0"/>
              <a:t> выполнил наблюдения над броуновским движением, которые подтвердили предсказания Эйнштейна. </a:t>
            </a:r>
          </a:p>
          <a:p>
            <a:r>
              <a:rPr lang="ru-RU" sz="2000" b="1" dirty="0"/>
              <a:t>После измерения характеристик броуновского движения частиц результаты оказались вполне соответствующими молекулярной теории. </a:t>
            </a:r>
          </a:p>
          <a:p>
            <a:r>
              <a:rPr lang="ru-RU" sz="2000" b="1" dirty="0" smtClean="0"/>
              <a:t>Он </a:t>
            </a:r>
            <a:r>
              <a:rPr lang="ru-RU" sz="2000" b="1" dirty="0"/>
              <a:t>обнаружил, что концентрация частиц в жидкости экспоненциально убывает с уменьшением глубины, причем числовые характеристики столь хорошо согласовались с предсказаниями молекулярной теории, что результаты его опытов были широко признаны как решающее подтверждение существования молекул. Позже он придумал способы измерения не только линейных смещений частиц в броуновском движении, но и их вращения. Исследования </a:t>
            </a:r>
            <a:r>
              <a:rPr lang="ru-RU" sz="2000" b="1" dirty="0" err="1"/>
              <a:t>Перрена</a:t>
            </a:r>
            <a:r>
              <a:rPr lang="ru-RU" sz="2000" b="1" dirty="0"/>
              <a:t> позволили ему вычислить размеры молекул и число Авогадро, т.е. число молекул в одном моле. Он проверил полученное им значение числа Авогадро с помощью пяти различных типов наблюдений и нашел, что она удовлетворяет им всем с учетом минимальной экспериментальной ошибки. </a:t>
            </a: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428625" y="6072188"/>
            <a:ext cx="714375" cy="500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Хорошо разработанная за последнее столетие теория броуновского движения является приближенной. И хотя в большинстве практически важных случаев существующая теория даёт удовлетворительные результаты, в некоторых случаях она может потребовать уточнения. Отличия  особенно заметным при увеличении размеров частиц.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3357563"/>
            <a:ext cx="21431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714875"/>
            <a:ext cx="23225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857750"/>
            <a:ext cx="21637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57188" y="0"/>
            <a:ext cx="8604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algn="just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1827г. английский ботаник Броун В.</a:t>
            </a:r>
          </a:p>
          <a:p>
            <a:pPr indent="449263" algn="just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обнаружил движение мелких твердых</a:t>
            </a:r>
          </a:p>
          <a:p>
            <a:pPr indent="449263" algn="just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частиц, находящихся в жидкости или</a:t>
            </a:r>
          </a:p>
          <a:p>
            <a:pPr indent="449263" algn="just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газе- свидетельство  дискретного</a:t>
            </a:r>
          </a:p>
          <a:p>
            <a:pPr indent="449263" algn="just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строения вещества и беспорядочного</a:t>
            </a:r>
          </a:p>
          <a:p>
            <a:pPr indent="449263" algn="just"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движения молекул.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Прямоугольник 5">
            <a:hlinkClick r:id="" action="ppaction://noaction"/>
          </p:cNvPr>
          <p:cNvSpPr/>
          <p:nvPr/>
        </p:nvSpPr>
        <p:spPr>
          <a:xfrm>
            <a:off x="3500430" y="5934670"/>
            <a:ext cx="235564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Броун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14884"/>
            <a:ext cx="23225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Исследования показали существенное взаимное влияние движения броуновской частицы и вызываемое ею движение частиц среды друг на друга, то есть наличие «памяти» у броуновской частицы.  Процесс броуновского движения частицы в вязкой среде требует  для более точного его описания использование интегральных стохастических уравнений.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Факт существования броуновского движения свидетельствует о дискретном строении вещества и беспорядочном движении молекул.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Нина\Documents\Мои сканированные изображения\2012-12 (дек)\сканирование0010.jpg"/>
          <p:cNvPicPr/>
          <p:nvPr/>
        </p:nvPicPr>
        <p:blipFill>
          <a:blip r:embed="rId2" cstate="print"/>
          <a:srcRect l="80159" t="71815" r="3835" b="6669"/>
          <a:stretch>
            <a:fillRect/>
          </a:stretch>
        </p:blipFill>
        <p:spPr bwMode="auto">
          <a:xfrm>
            <a:off x="6786578" y="4000504"/>
            <a:ext cx="103626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14752"/>
            <a:ext cx="2214563" cy="221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Причина броуновского движения:</a:t>
            </a:r>
            <a:endParaRPr 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r>
              <a:rPr lang="ru-RU" sz="4400" dirty="0" smtClean="0"/>
              <a:t>Броуновские частицы движутся под влиянием ударов молекул. </a:t>
            </a:r>
          </a:p>
          <a:p>
            <a:r>
              <a:rPr lang="ru-RU" sz="3800" dirty="0" smtClean="0"/>
              <a:t>эти удары никогда не уравновешивают друг друга. В результате скорость броуновской частицы беспорядочно меняется по величине и направлению, а ее траектория представляет собой сложную зигзагообразную линию. </a:t>
            </a:r>
            <a:r>
              <a:rPr lang="ru-RU" sz="3800" b="1" dirty="0" smtClean="0"/>
              <a:t>1.Броуновские частицы совершают непрерывное хаотическое движение, интенсивность которого зависит от температуры и от размеров броуновской частицы; </a:t>
            </a:r>
            <a:r>
              <a:rPr lang="ru-RU" sz="3800" dirty="0" smtClean="0"/>
              <a:t>2)траектория движения броуновской частицы очень сложная, не зависит от природы вещества частиц и внешних условий. </a:t>
            </a:r>
          </a:p>
          <a:p>
            <a:r>
              <a:rPr lang="ru-RU" sz="3800" dirty="0" smtClean="0"/>
              <a:t>3) </a:t>
            </a:r>
            <a:r>
              <a:rPr lang="ru-RU" sz="3800" b="1" dirty="0" smtClean="0"/>
              <a:t>броуновское движение никогда не останавливается, оно вечно и самопроизвольно. </a:t>
            </a:r>
            <a:endParaRPr lang="ru-RU" sz="3800" b="1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Частицы чая не участвуют в броуновском движении</a:t>
            </a:r>
            <a:endParaRPr lang="ru-RU" sz="3200" dirty="0"/>
          </a:p>
        </p:txBody>
      </p:sp>
      <p:pic>
        <p:nvPicPr>
          <p:cNvPr id="1026" name="Picture 2" descr="C:\Users\Нина\Desktop\100NIKON\DSCN0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Крупные листочки </a:t>
            </a:r>
            <a:r>
              <a:rPr lang="ru-RU" dirty="0" err="1" smtClean="0"/>
              <a:t>осели</a:t>
            </a:r>
            <a:r>
              <a:rPr lang="ru-RU" dirty="0" smtClean="0"/>
              <a:t> на дно быстрее. Почему?</a:t>
            </a:r>
            <a:endParaRPr lang="ru-RU" dirty="0"/>
          </a:p>
        </p:txBody>
      </p:sp>
      <p:pic>
        <p:nvPicPr>
          <p:cNvPr id="2050" name="Picture 2" descr="C:\Users\Нина\Desktop\100NIKON\DSCN05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2214563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2"/>
          <p:cNvSpPr>
            <a:spLocks noChangeArrowheads="1"/>
          </p:cNvSpPr>
          <p:nvPr/>
        </p:nvSpPr>
        <p:spPr bwMode="auto">
          <a:xfrm>
            <a:off x="2071670" y="428604"/>
            <a:ext cx="6858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БРОУН, РОБЕРТ </a:t>
            </a:r>
            <a:r>
              <a:rPr lang="ru-RU" b="1" dirty="0"/>
              <a:t>(1773–1858), английский ботаник. Родился 21 декабря 1773 в </a:t>
            </a:r>
            <a:r>
              <a:rPr lang="ru-RU" b="1" dirty="0" err="1"/>
              <a:t>Монтроузе</a:t>
            </a:r>
            <a:r>
              <a:rPr lang="ru-RU" b="1" dirty="0"/>
              <a:t> (Шотландия). </a:t>
            </a:r>
            <a:r>
              <a:rPr lang="ru-RU" b="1" dirty="0" smtClean="0"/>
              <a:t>Основные </a:t>
            </a:r>
            <a:r>
              <a:rPr lang="ru-RU" b="1" dirty="0">
                <a:solidFill>
                  <a:srgbClr val="00B050"/>
                </a:solidFill>
              </a:rPr>
              <a:t>работы Броуна посвящены морфологии и систематике растений. </a:t>
            </a:r>
            <a:r>
              <a:rPr lang="ru-RU" dirty="0" smtClean="0"/>
              <a:t>В 1805 после четырёхлетней экспедиции в Австралию привез в Англию около 4000 видов не известных ученым австралийских растений и изучил их. </a:t>
            </a:r>
            <a:r>
              <a:rPr lang="ru-RU" b="1" dirty="0" smtClean="0"/>
              <a:t>Описал </a:t>
            </a:r>
            <a:r>
              <a:rPr lang="ru-RU" b="1" dirty="0"/>
              <a:t>строение семяпочки и установил различие между голосеменными и покрытосеменными растениями (1825), обнаружил процесс полового скрещивания (опыления) у высших растений. </a:t>
            </a:r>
            <a:r>
              <a:rPr lang="ru-RU" b="1" dirty="0">
                <a:solidFill>
                  <a:srgbClr val="FF0000"/>
                </a:solidFill>
              </a:rPr>
              <a:t>Наблюдая под микроскопом поведение частиц пыльцы, взвешенных в воде, обнаружил, что они совершают хаотические зигзагообразные движения (1827). </a:t>
            </a:r>
            <a:r>
              <a:rPr lang="ru-RU" b="1" dirty="0"/>
              <a:t>Впоследствии показал, что подобным же образом ведут себя суспензии любых других </a:t>
            </a:r>
            <a:r>
              <a:rPr lang="ru-RU" b="1" dirty="0" smtClean="0"/>
              <a:t>веществ / броуновское движение/. </a:t>
            </a:r>
            <a:r>
              <a:rPr lang="ru-RU" b="1" dirty="0"/>
              <a:t>В 1831 Броун изучил и описал ядро растительной клетки</a:t>
            </a:r>
            <a:r>
              <a:rPr lang="ru-RU" b="1" dirty="0" smtClean="0"/>
              <a:t>.</a:t>
            </a:r>
            <a:r>
              <a:rPr lang="ru-RU" dirty="0" smtClean="0"/>
              <a:t> При жизни </a:t>
            </a:r>
            <a:r>
              <a:rPr lang="ru-RU" sz="2000" b="1" dirty="0" smtClean="0">
                <a:solidFill>
                  <a:srgbClr val="FF0000"/>
                </a:solidFill>
              </a:rPr>
              <a:t>как лучший знаток растений получил титул «князя ботаников». </a:t>
            </a:r>
            <a:r>
              <a:rPr lang="ru-RU" b="1" dirty="0" smtClean="0">
                <a:solidFill>
                  <a:srgbClr val="00B050"/>
                </a:solidFill>
              </a:rPr>
              <a:t>Петербургская Академия, наук сделала его своим почетным членом.</a:t>
            </a:r>
          </a:p>
          <a:p>
            <a:endParaRPr lang="ru-RU" b="1" dirty="0"/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642938" y="6072188"/>
            <a:ext cx="714375" cy="5000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357166"/>
            <a:ext cx="8229600" cy="4525963"/>
          </a:xfrm>
        </p:spPr>
        <p:txBody>
          <a:bodyPr/>
          <a:lstStyle/>
          <a:p>
            <a:r>
              <a:rPr lang="ru-RU" dirty="0" smtClean="0"/>
              <a:t>Поначалу Броун подумал даже, что в поле микроскопа действительно попали живые существа, тем более что пыльца - это мужские половые клетки растений, однако так же вели частички из мертвых растений, даже из засушенных за сто лет до этого в гербариях.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500570"/>
            <a:ext cx="2228850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Рисунок 3" descr="C:\Users\Нина\Documents\Мои сканированные изображения\2012-12 (дек)\сканирование0001.jpg"/>
          <p:cNvPicPr/>
          <p:nvPr/>
        </p:nvPicPr>
        <p:blipFill>
          <a:blip r:embed="rId3" cstate="print"/>
          <a:srcRect l="1179" t="68224" r="66829" b="5130"/>
          <a:stretch>
            <a:fillRect/>
          </a:stretch>
        </p:blipFill>
        <p:spPr bwMode="auto">
          <a:xfrm>
            <a:off x="928662" y="4572008"/>
            <a:ext cx="2071370" cy="132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Тогда Броун подумал, не есть ли это «элементарные молекулы живых существ», о которых говорил знаменитый французский естествоиспытатель Жорж Бюффон, автор 36-томной Естественной истории. Это предположение отпало, когда Броун начал исследовать явно неживые объекты: мелкие частички угля, сажи и пыли,  затем тонко растертые неорганические вещества. «Активные молекулы» оказались повсюду.</a:t>
            </a:r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500570"/>
            <a:ext cx="2085975" cy="2085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8596" y="4500570"/>
            <a:ext cx="2141538" cy="2141538"/>
            <a:chOff x="450" y="1080"/>
            <a:chExt cx="1349" cy="134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" y="1080"/>
              <a:ext cx="1350" cy="1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50" y="1080"/>
              <a:ext cx="1350" cy="1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101000"/>
                </a:lnSpc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endParaRPr lang="ru-RU" sz="1000">
                <a:solidFill>
                  <a:schemeClr val="bg1"/>
                </a:solidFill>
                <a:latin typeface="Tahoma" pitchFamily="34" charset="0"/>
                <a:ea typeface="Lucida Sans Unicode" pitchFamily="34" charset="0"/>
                <a:cs typeface="Lucida Sans Unicode" pitchFamily="34" charset="0"/>
              </a:endParaRPr>
            </a:p>
          </p:txBody>
        </p:sp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429132"/>
            <a:ext cx="2228850" cy="2228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Наблюдение Броуна подтвердили другие учёные. Мельчайшие частички вели себя, как живые, причем «танец» частиц ускорялся с повышением температуры и с уменьшением размера частиц и явно замедлялся при замене воды более вязкой средой. Это удивительное явление никогда не прекращалось: его можно было наблюдать сколь угодно долго.</a:t>
            </a:r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42852"/>
            <a:ext cx="2214563" cy="221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Броуновское движение — беспорядочное движение микроскопических, взвешенных в жидкости (или газе) частиц твёрдого вещества</a:t>
            </a:r>
            <a:r>
              <a:rPr lang="ru-RU" b="1" i="1" dirty="0" smtClean="0"/>
              <a:t> </a:t>
            </a:r>
            <a:r>
              <a:rPr lang="ru-RU" sz="2800" b="1" dirty="0" smtClean="0"/>
              <a:t>(пылинки, частички пыльцы растения и так далее), </a:t>
            </a:r>
            <a:r>
              <a:rPr lang="ru-RU" b="1" i="1" dirty="0" smtClean="0">
                <a:solidFill>
                  <a:schemeClr val="tx2"/>
                </a:solidFill>
              </a:rPr>
              <a:t>вызываемое тепловым движением частиц жидкости (или газа).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4857750"/>
            <a:ext cx="21637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Нина\Documents\Мои сканированные изображения\2012-12 (дек)\сканирование0001.jpg"/>
          <p:cNvPicPr/>
          <p:nvPr/>
        </p:nvPicPr>
        <p:blipFill>
          <a:blip r:embed="rId3" cstate="print"/>
          <a:srcRect l="1179" t="68224" r="66829" b="5130"/>
          <a:stretch>
            <a:fillRect/>
          </a:stretch>
        </p:blipFill>
        <p:spPr bwMode="auto">
          <a:xfrm>
            <a:off x="3500430" y="5072074"/>
            <a:ext cx="2071370" cy="132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ина\Documents\Мои сканированные изображения\2012-12 (дек)\сканирование0001.jpg"/>
          <p:cNvPicPr/>
          <p:nvPr/>
        </p:nvPicPr>
        <p:blipFill>
          <a:blip r:embed="rId4" cstate="print"/>
          <a:srcRect l="81374" r="1966" b="71815"/>
          <a:stretch>
            <a:fillRect/>
          </a:stretch>
        </p:blipFill>
        <p:spPr bwMode="auto">
          <a:xfrm>
            <a:off x="857224" y="5072074"/>
            <a:ext cx="1079500" cy="1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следует смешивать понятия «броуновское движение» и «тепловое движение»: </a:t>
            </a:r>
            <a:r>
              <a:rPr lang="ru-RU" b="1" i="1" dirty="0" smtClean="0"/>
              <a:t>броуновское движение является следствием и свидетельством существования теплового движения. </a:t>
            </a:r>
          </a:p>
          <a:p>
            <a:endParaRPr lang="ru-RU" dirty="0" smtClean="0"/>
          </a:p>
        </p:txBody>
      </p:sp>
      <p:pic>
        <p:nvPicPr>
          <p:cNvPr id="3" name="Рисунок 2" descr="C:\Users\Нина\Documents\Мои сканированные изображения\2012-12 (дек)\сканирование0001.jpg"/>
          <p:cNvPicPr/>
          <p:nvPr/>
        </p:nvPicPr>
        <p:blipFill>
          <a:blip r:embed="rId2" cstate="print"/>
          <a:srcRect l="1179" t="68224" r="55036" b="5130"/>
          <a:stretch>
            <a:fillRect/>
          </a:stretch>
        </p:blipFill>
        <p:spPr bwMode="auto">
          <a:xfrm>
            <a:off x="1285852" y="4286256"/>
            <a:ext cx="64294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E0099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85800"/>
            <a:ext cx="3276600" cy="48006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Броуновское движение происходит из-за того, что молекулы, которые находятся в постоянном хаотическом тепловом движении, и потому непрерывно толкают броуновскую частицу с разных сторон. </a:t>
            </a:r>
            <a:endParaRPr lang="ru-RU" dirty="0"/>
          </a:p>
        </p:txBody>
      </p:sp>
      <p:pic>
        <p:nvPicPr>
          <p:cNvPr id="4" name="Рисунок 3" descr="C:\Users\Нина\Documents\Мои сканированные изображения\2012-12 (дек)\сканирование0001.jpg"/>
          <p:cNvPicPr/>
          <p:nvPr/>
        </p:nvPicPr>
        <p:blipFill>
          <a:blip r:embed="rId4" cstate="print"/>
          <a:srcRect l="81374" r="1966" b="71815"/>
          <a:stretch>
            <a:fillRect/>
          </a:stretch>
        </p:blipFill>
        <p:spPr bwMode="auto">
          <a:xfrm>
            <a:off x="1428728" y="4500570"/>
            <a:ext cx="1079500" cy="1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933</Words>
  <Application>Microsoft Office PowerPoint</Application>
  <PresentationFormat>Экран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Причина броуновского движения:</vt:lpstr>
      <vt:lpstr>Слайд 11</vt:lpstr>
      <vt:lpstr>Слайд 12</vt:lpstr>
      <vt:lpstr>Слайд 13</vt:lpstr>
      <vt:lpstr>Слайд 14</vt:lpstr>
      <vt:lpstr>Слайд 15</vt:lpstr>
      <vt:lpstr>Из формулы Эйнштейна следуют закономерности броуновского движения:</vt:lpstr>
      <vt:lpstr>Слайд 17</vt:lpstr>
      <vt:lpstr>Слайд 18</vt:lpstr>
      <vt:lpstr>Слайд 19</vt:lpstr>
      <vt:lpstr>Слайд 20</vt:lpstr>
      <vt:lpstr>Выводы:</vt:lpstr>
      <vt:lpstr>Причина броуновского движения:</vt:lpstr>
      <vt:lpstr>Частицы чая не участвуют в броуновском движении</vt:lpstr>
      <vt:lpstr>Крупные листочки осели на дно быстрее. Почему?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Inna</cp:lastModifiedBy>
  <cp:revision>38</cp:revision>
  <dcterms:created xsi:type="dcterms:W3CDTF">2012-12-08T14:05:28Z</dcterms:created>
  <dcterms:modified xsi:type="dcterms:W3CDTF">2017-12-17T09:42:45Z</dcterms:modified>
</cp:coreProperties>
</file>