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6"/>
  </p:notesMasterIdLst>
  <p:sldIdLst>
    <p:sldId id="322" r:id="rId2"/>
    <p:sldId id="281" r:id="rId3"/>
    <p:sldId id="283" r:id="rId4"/>
    <p:sldId id="260" r:id="rId5"/>
    <p:sldId id="308" r:id="rId6"/>
    <p:sldId id="340" r:id="rId7"/>
    <p:sldId id="339" r:id="rId8"/>
    <p:sldId id="309" r:id="rId9"/>
    <p:sldId id="328" r:id="rId10"/>
    <p:sldId id="331" r:id="rId11"/>
    <p:sldId id="329" r:id="rId12"/>
    <p:sldId id="330" r:id="rId13"/>
    <p:sldId id="341" r:id="rId14"/>
    <p:sldId id="327" r:id="rId15"/>
    <p:sldId id="342" r:id="rId16"/>
    <p:sldId id="297" r:id="rId17"/>
    <p:sldId id="332" r:id="rId18"/>
    <p:sldId id="333" r:id="rId19"/>
    <p:sldId id="321" r:id="rId20"/>
    <p:sldId id="285" r:id="rId21"/>
    <p:sldId id="335" r:id="rId22"/>
    <p:sldId id="323" r:id="rId23"/>
    <p:sldId id="324" r:id="rId24"/>
    <p:sldId id="334" r:id="rId25"/>
    <p:sldId id="291" r:id="rId26"/>
    <p:sldId id="325" r:id="rId27"/>
    <p:sldId id="295" r:id="rId28"/>
    <p:sldId id="296" r:id="rId29"/>
    <p:sldId id="303" r:id="rId30"/>
    <p:sldId id="304" r:id="rId31"/>
    <p:sldId id="305" r:id="rId32"/>
    <p:sldId id="306" r:id="rId33"/>
    <p:sldId id="307" r:id="rId34"/>
    <p:sldId id="337" r:id="rId35"/>
    <p:sldId id="271" r:id="rId36"/>
    <p:sldId id="313" r:id="rId37"/>
    <p:sldId id="317" r:id="rId38"/>
    <p:sldId id="312" r:id="rId39"/>
    <p:sldId id="314" r:id="rId40"/>
    <p:sldId id="316" r:id="rId41"/>
    <p:sldId id="318" r:id="rId42"/>
    <p:sldId id="315" r:id="rId43"/>
    <p:sldId id="301" r:id="rId44"/>
    <p:sldId id="338" r:id="rId4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96582" autoAdjust="0"/>
  </p:normalViewPr>
  <p:slideViewPr>
    <p:cSldViewPr snapToGrid="0">
      <p:cViewPr>
        <p:scale>
          <a:sx n="60" d="100"/>
          <a:sy n="60" d="100"/>
        </p:scale>
        <p:origin x="-996" y="-24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6A4F79-AA47-45ED-ACEB-8EAB24832781}" type="datetimeFigureOut">
              <a:rPr lang="ru-RU" smtClean="0"/>
              <a:t>29.08.2018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23108-AADC-4D6F-85B3-54244656A6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8254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A3520-D320-4958-AF61-79F4D371FE8F}" type="datetimeFigureOut">
              <a:rPr lang="ru-RU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CA198-FA35-46D4-98B0-8246C79594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6D823F-3FBC-4366-B880-B1BBE98CA396}" type="datetimeFigureOut">
              <a:rPr lang="ru-RU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293BD5-2EF6-46F0-801A-6B8698773F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DC829A-99AC-40E1-9C84-DECC56F29D17}" type="datetimeFigureOut">
              <a:rPr lang="ru-RU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4D132-37A6-459F-88BA-4C1FEBFA5AF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550751-6C45-4E42-8BE3-877C008A5AA3}" type="datetimeFigureOut">
              <a:rPr lang="ru-RU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54AEE6-2C92-42A4-9E4A-30CAC2A4B1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5E1820-C9D5-4414-9E55-01D9BD8E3EA9}" type="datetimeFigureOut">
              <a:rPr lang="ru-RU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AB6B30-F529-4E85-8DCD-3E720E73F40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EAA63C-4ED8-4F93-85BA-AF415A81575B}" type="datetimeFigureOut">
              <a:rPr lang="ru-RU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99C1C-228E-4ABF-A28B-CD2771D472D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EEA14E-8A36-46FB-88C9-07AFCD5874FD}" type="datetimeFigureOut">
              <a:rPr lang="ru-RU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A160E-6F82-405D-BD90-CF88A98FA28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BF0A1-5A83-4B09-B18A-7D19E7C9A3B8}" type="datetimeFigureOut">
              <a:rPr lang="ru-RU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DCA18B-6A89-40AE-9E54-72F929488D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08EF5-6289-4354-8960-ECDC16068B68}" type="datetimeFigureOut">
              <a:rPr lang="ru-RU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378F13-C6ED-4476-8526-AB7265078F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C5EC6-F1AD-436C-9946-5103987134BB}" type="datetimeFigureOut">
              <a:rPr lang="ru-RU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188B18-5DDE-4F6B-919C-892AB82A02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F4F41-64F2-418A-A51C-C86C6B4519BF}" type="datetimeFigureOut">
              <a:rPr lang="ru-RU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99B4B6-05B6-4B7E-8A55-96BF6C4F6F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2FC42F30-7031-47E9-81B9-61F55A4FEEB4}" type="datetimeFigureOut">
              <a:rPr lang="ru-RU"/>
              <a:pPr>
                <a:defRPr/>
              </a:pPr>
              <a:t>29.08.2018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BA8FB43-1AD2-4305-9FF3-402C94F9164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5" r:id="rId1"/>
    <p:sldLayoutId id="2147483694" r:id="rId2"/>
    <p:sldLayoutId id="2147483693" r:id="rId3"/>
    <p:sldLayoutId id="2147483692" r:id="rId4"/>
    <p:sldLayoutId id="2147483691" r:id="rId5"/>
    <p:sldLayoutId id="2147483690" r:id="rId6"/>
    <p:sldLayoutId id="2147483689" r:id="rId7"/>
    <p:sldLayoutId id="2147483688" r:id="rId8"/>
    <p:sldLayoutId id="2147483687" r:id="rId9"/>
    <p:sldLayoutId id="2147483686" r:id="rId10"/>
    <p:sldLayoutId id="214748368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hyperlink" Target="http://dalwen.livejournal.com/" TargetMode="Externa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3"/>
          <p:cNvSpPr>
            <a:spLocks noGrp="1"/>
          </p:cNvSpPr>
          <p:nvPr>
            <p:ph type="body" idx="1"/>
          </p:nvPr>
        </p:nvSpPr>
        <p:spPr>
          <a:xfrm>
            <a:off x="488732" y="510353"/>
            <a:ext cx="8229600" cy="5780088"/>
          </a:xfrm>
        </p:spPr>
        <p:txBody>
          <a:bodyPr/>
          <a:lstStyle/>
          <a:p>
            <a:pPr algn="ctr">
              <a:lnSpc>
                <a:spcPct val="80000"/>
              </a:lnSpc>
              <a:buFont typeface="Arial" charset="0"/>
              <a:buNone/>
            </a:pP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spc="300" dirty="0">
                <a:latin typeface="Arial Black" panose="020B0A04020102020204" pitchFamily="34" charset="0"/>
                <a:ea typeface="Meiryo" panose="020B0604030504040204" pitchFamily="34" charset="-128"/>
                <a:cs typeface="Times New Roman" panose="02020603050405020304" pitchFamily="18" charset="0"/>
              </a:rPr>
              <a:t>Б</a:t>
            </a:r>
            <a:r>
              <a:rPr lang="ru-RU" sz="4800" b="1" spc="300" dirty="0" smtClean="0">
                <a:latin typeface="Arial Black" panose="020B0A04020102020204" pitchFamily="34" charset="0"/>
                <a:ea typeface="Meiryo" panose="020B0604030504040204" pitchFamily="34" charset="-128"/>
                <a:cs typeface="Times New Roman" panose="02020603050405020304" pitchFamily="18" charset="0"/>
              </a:rPr>
              <a:t>удь грамотным – будь в тренде!</a:t>
            </a:r>
          </a:p>
          <a:p>
            <a:pPr algn="ctr">
              <a:lnSpc>
                <a:spcPct val="80000"/>
              </a:lnSpc>
              <a:buFont typeface="Arial" charset="0"/>
              <a:buNone/>
            </a:pPr>
            <a:endParaRPr lang="ru-RU" sz="4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80000"/>
              </a:lnSpc>
              <a:buFont typeface="Arial" charset="0"/>
              <a:buNone/>
            </a:pP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>
              <a:lnSpc>
                <a:spcPct val="80000"/>
              </a:lnSpc>
              <a:buFont typeface="Arial" charset="0"/>
              <a:buNone/>
            </a:pPr>
            <a:r>
              <a:rPr lang="ru-RU" sz="28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Разработал:</a:t>
            </a:r>
          </a:p>
          <a:p>
            <a:pPr algn="r">
              <a:lnSpc>
                <a:spcPct val="80000"/>
              </a:lnSpc>
              <a:buFont typeface="Arial" charset="0"/>
              <a:buNone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 русского языка ГБОУ РО «НШИ ПЛП»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Тетеревятникова Н.Ф.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bgunb.ru/VirtualExibition/Lomonosov/vystavka/photo_vystavka/big/2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2064"/>
            <a:ext cx="9144000" cy="6960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27253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upload.wikimedia.org/wikipedia/commons/thumb/3/37/%22%D0%9F%D1%80%D0%B8%D0%B2%D0%B8%D0%BB%D0%B5%D0%B3%D0%B8%D1%8F_%D0%BD%D0%B0_%D0%90%D0%BA%D0%B0%D0%B4%D0%B5%D0%BC%D0%B8%D1%8E%22.jpg/220px-%22%D0%9F%D1%80%D0%B8%D0%B2%D0%B8%D0%BB%D0%B5%D0%B3%D0%B8%D1%8F_%D0%BD%D0%B0_%D0%90%D0%BA%D0%B0%D0%B4%D0%B5%D0%BC%D0%B8%D1%8E%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21" y="1312417"/>
            <a:ext cx="2799627" cy="4110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upload.wikimedia.org/wikipedia/commons/thumb/2/23/Mikhail_Lomonosov_%281757%29.jpg/220px-Mikhail_Lomonosov_%281757%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441" y="1312417"/>
            <a:ext cx="2945909" cy="4070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155572" y="129767"/>
            <a:ext cx="8988427" cy="1914186"/>
          </a:xfrm>
        </p:spPr>
        <p:txBody>
          <a:bodyPr/>
          <a:lstStyle/>
          <a:p>
            <a:r>
              <a:rPr lang="ru-RU" dirty="0"/>
              <a:t>Славяно-греко-латинская академия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771394" y="5431762"/>
            <a:ext cx="537260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Ломоносов М. В. — самый известный выпускник Славяно-Греко-Латинской Академии</a:t>
            </a:r>
          </a:p>
        </p:txBody>
      </p:sp>
    </p:spTree>
    <p:extLst>
      <p:ext uri="{BB962C8B-B14F-4D97-AF65-F5344CB8AC3E}">
        <p14:creationId xmlns:p14="http://schemas.microsoft.com/office/powerpoint/2010/main" val="35212296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https://ds04.infourok.ru/uploads/ex/0c04/0019ae83-a429968a/2/img1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6465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/>
          </p:nvPr>
        </p:nvSpPr>
        <p:spPr>
          <a:xfrm>
            <a:off x="291006" y="0"/>
            <a:ext cx="8229600" cy="1143000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chemeClr val="folHlink"/>
                </a:solidFill>
              </a:rPr>
              <a:t>Из истории образования</a:t>
            </a:r>
          </a:p>
        </p:txBody>
      </p:sp>
      <p:pic>
        <p:nvPicPr>
          <p:cNvPr id="28674" name="Picture 2" descr="https://ic.pics.livejournal.com/universal_inf/69349960/3737847/3737847_origina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716" y="883020"/>
            <a:ext cx="5210219" cy="404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6871" y="4924379"/>
            <a:ext cx="885712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2000" b="1" dirty="0"/>
              <a:t>1730-е – 1765 г. – возникновение закрытых сословных дворянских учебных заведений, создание Московского университета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2000" b="1" dirty="0"/>
              <a:t>1782-86гг. – первая попытка создания государственной системы народного </a:t>
            </a:r>
            <a:r>
              <a:rPr lang="ru-RU" altLang="ru-RU" sz="2000" b="1" dirty="0" smtClean="0"/>
              <a:t>образования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984271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9953" y="4959274"/>
            <a:ext cx="738691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altLang="ru-RU" sz="3200" b="1" dirty="0"/>
              <a:t>1811 (до 1844) – Царскосельский лицей</a:t>
            </a:r>
          </a:p>
        </p:txBody>
      </p:sp>
      <p:pic>
        <p:nvPicPr>
          <p:cNvPr id="3" name="Picture 9" descr="http://yuliana-7-7-7.narod.ru/olderfiles/1/pushkin_licceis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31563" y="777008"/>
            <a:ext cx="6875308" cy="3897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151656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7" y="157182"/>
            <a:ext cx="8354307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/>
              <a:t>В истории не только русской, но и мировой литературы не было случая, чтобы поэт, писатель в своем творчестве так много места уделил школе, воспитавшей его, как Александр Пушкин - Лицею. Лицей - в его первых юношеских стихах, в посланиях друзьям, в романе в стихах «Евгений Онегин», в стихотворениях разных лет, посвященных лицейским годовщинам.</a:t>
            </a:r>
          </a:p>
          <a:p>
            <a:pPr algn="just"/>
            <a:endParaRPr lang="ru-RU" b="1" dirty="0" smtClean="0"/>
          </a:p>
          <a:p>
            <a:pPr algn="just"/>
            <a:r>
              <a:rPr lang="ru-RU" sz="2000" b="1" i="1" dirty="0" smtClean="0"/>
              <a:t>В </a:t>
            </a:r>
            <a:r>
              <a:rPr lang="ru-RU" sz="2000" b="1" i="1" dirty="0"/>
              <a:t>те дни - во мгле дубравных сводов</a:t>
            </a:r>
          </a:p>
          <a:p>
            <a:pPr algn="just"/>
            <a:r>
              <a:rPr lang="ru-RU" sz="2000" b="1" i="1" dirty="0"/>
              <a:t> Близ вод, текущих в тишине,</a:t>
            </a:r>
          </a:p>
          <a:p>
            <a:pPr algn="just"/>
            <a:r>
              <a:rPr lang="ru-RU" sz="2000" b="1" i="1" dirty="0"/>
              <a:t> В углах лицейских переходов</a:t>
            </a:r>
          </a:p>
          <a:p>
            <a:pPr algn="just"/>
            <a:r>
              <a:rPr lang="ru-RU" sz="2000" b="1" i="1" dirty="0"/>
              <a:t> Являться муза стала мне.</a:t>
            </a:r>
          </a:p>
          <a:p>
            <a:pPr algn="just"/>
            <a:r>
              <a:rPr lang="ru-RU" sz="2000" b="1" i="1" dirty="0"/>
              <a:t> Моя студенческая келья,</a:t>
            </a:r>
          </a:p>
          <a:p>
            <a:pPr algn="just"/>
            <a:r>
              <a:rPr lang="ru-RU" sz="2000" b="1" i="1" dirty="0"/>
              <a:t> Доселе чуждая веселья,</a:t>
            </a:r>
          </a:p>
          <a:p>
            <a:pPr algn="just"/>
            <a:r>
              <a:rPr lang="ru-RU" sz="2000" b="1" i="1" dirty="0"/>
              <a:t> Вдруг озарилась! Муза </a:t>
            </a:r>
            <a:r>
              <a:rPr lang="ru-RU" sz="2000" b="1" i="1" dirty="0" smtClean="0"/>
              <a:t>в ней</a:t>
            </a:r>
            <a:endParaRPr lang="ru-RU" sz="2000" b="1" i="1" dirty="0"/>
          </a:p>
          <a:p>
            <a:pPr algn="just"/>
            <a:r>
              <a:rPr lang="ru-RU" sz="2000" b="1" i="1" dirty="0"/>
              <a:t> Открыла пир своих затей;</a:t>
            </a:r>
          </a:p>
          <a:p>
            <a:pPr algn="just"/>
            <a:r>
              <a:rPr lang="ru-RU" sz="2000" b="1" i="1" dirty="0"/>
              <a:t> Простите, хладные науки!</a:t>
            </a:r>
          </a:p>
          <a:p>
            <a:pPr algn="just"/>
            <a:r>
              <a:rPr lang="ru-RU" sz="2000" b="1" i="1" dirty="0"/>
              <a:t> Простите игры первых лет!</a:t>
            </a:r>
          </a:p>
          <a:p>
            <a:pPr algn="just"/>
            <a:r>
              <a:rPr lang="ru-RU" sz="2000" b="1" i="1" dirty="0"/>
              <a:t> Я изменился, я поэт,</a:t>
            </a:r>
          </a:p>
          <a:p>
            <a:pPr algn="just"/>
            <a:r>
              <a:rPr lang="ru-RU" sz="2000" b="1" i="1" dirty="0"/>
              <a:t> В душе моей едины звуки</a:t>
            </a:r>
          </a:p>
          <a:p>
            <a:pPr algn="just"/>
            <a:r>
              <a:rPr lang="ru-RU" sz="2000" b="1" i="1" dirty="0"/>
              <a:t> Переливаются, живут,</a:t>
            </a:r>
          </a:p>
          <a:p>
            <a:pPr algn="just"/>
            <a:r>
              <a:rPr lang="ru-RU" sz="2000" b="1" i="1" dirty="0"/>
              <a:t> В размеры сладкие бегут.</a:t>
            </a:r>
          </a:p>
          <a:p>
            <a:pPr algn="just"/>
            <a:r>
              <a:rPr lang="ru-RU" sz="2000" b="1" dirty="0" err="1"/>
              <a:t>А.С.Пушкин</a:t>
            </a:r>
            <a:r>
              <a:rPr lang="ru-RU" sz="2000" b="1" dirty="0"/>
              <a:t>. «Евгений Онегин». VIII глава 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5696" y="2010932"/>
            <a:ext cx="1969478" cy="2037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832" y="4542664"/>
            <a:ext cx="1680792" cy="21352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67600">
            <a:off x="4400446" y="3051516"/>
            <a:ext cx="2304256" cy="19936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013" y="3818965"/>
            <a:ext cx="2359814" cy="1791313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81767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b="1" dirty="0" smtClean="0">
                <a:solidFill>
                  <a:schemeClr val="hlink"/>
                </a:solidFill>
              </a:rPr>
              <a:t>Лев Николаевич Толстой</a:t>
            </a:r>
            <a:r>
              <a:rPr lang="ru-RU" b="1" dirty="0" smtClean="0"/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098925" cy="4525963"/>
          </a:xfrm>
        </p:spPr>
        <p:txBody>
          <a:bodyPr rtlCol="0">
            <a:normAutofit lnSpcReduction="10000"/>
          </a:bodyPr>
          <a:lstStyle/>
          <a:p>
            <a:pPr marL="0" indent="0" algn="ctr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i="1" dirty="0" smtClean="0"/>
              <a:t>«Я </a:t>
            </a:r>
            <a:r>
              <a:rPr lang="ru-RU" b="1" i="1" dirty="0"/>
              <a:t>хочу образования для народа только для того, чтобы спасти тех тонущих там Пушкиных, Остроградских, Филаретов, Ломоносовых. А они кишат в каждой </a:t>
            </a:r>
            <a:r>
              <a:rPr lang="ru-RU" b="1" i="1" dirty="0" smtClean="0"/>
              <a:t>школе».</a:t>
            </a:r>
            <a:endParaRPr lang="ru-RU" b="1" i="1" dirty="0"/>
          </a:p>
        </p:txBody>
      </p:sp>
      <p:pic>
        <p:nvPicPr>
          <p:cNvPr id="20483" name="Picture 2" descr="http://www.culture.cap.ru/HOME/12/1/2009/news/3/03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84699" y="1613647"/>
            <a:ext cx="3932361" cy="4536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4" name="Picture 4" descr="http://900igr.net/datas/literatura/Biografija-Lva-Nikolaevicha-Tolstogo/0031-031-L.-Tolstoj-s-krestjanskimi-detm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57530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BogdanovBelsky UstnySch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0"/>
            <a:ext cx="505503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1500" y="5700156"/>
            <a:ext cx="4798359" cy="1157844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/>
          <a:lstStyle/>
          <a:p>
            <a:r>
              <a:rPr lang="ru-RU" sz="2800" b="1" dirty="0">
                <a:solidFill>
                  <a:schemeClr val="bg2"/>
                </a:solidFill>
              </a:rPr>
              <a:t>Н.П. Богданов </a:t>
            </a:r>
            <a:r>
              <a:rPr lang="ru-RU" sz="2800" b="1" dirty="0" smtClean="0">
                <a:solidFill>
                  <a:schemeClr val="bg2"/>
                </a:solidFill>
              </a:rPr>
              <a:t>– Бельский.  </a:t>
            </a:r>
            <a:r>
              <a:rPr lang="ru-RU" sz="2800" b="1" dirty="0">
                <a:solidFill>
                  <a:schemeClr val="bg2"/>
                </a:solidFill>
              </a:rPr>
              <a:t>«Устный </a:t>
            </a:r>
            <a:r>
              <a:rPr lang="ru-RU" sz="2800" b="1" dirty="0" smtClean="0">
                <a:solidFill>
                  <a:schemeClr val="bg2"/>
                </a:solidFill>
              </a:rPr>
              <a:t>счет. В народной школе </a:t>
            </a:r>
            <a:r>
              <a:rPr lang="ru-RU" sz="2800" b="1" dirty="0" err="1" smtClean="0">
                <a:solidFill>
                  <a:schemeClr val="bg2"/>
                </a:solidFill>
              </a:rPr>
              <a:t>С.А.Рачинского</a:t>
            </a:r>
            <a:r>
              <a:rPr lang="ru-RU" sz="2800" b="1" dirty="0" smtClean="0">
                <a:solidFill>
                  <a:schemeClr val="bg2"/>
                </a:solidFill>
              </a:rPr>
              <a:t>». 1895</a:t>
            </a:r>
            <a:endParaRPr lang="ru-RU" sz="28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9382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В.Е. Маковский. </a:t>
            </a:r>
            <a:br>
              <a:rPr lang="ru-RU" b="1" dirty="0" smtClean="0"/>
            </a:br>
            <a:r>
              <a:rPr lang="ru-RU" b="1" dirty="0" smtClean="0"/>
              <a:t> «В сельской школе»</a:t>
            </a:r>
          </a:p>
        </p:txBody>
      </p:sp>
      <p:pic>
        <p:nvPicPr>
          <p:cNvPr id="22531" name="Picture 5" descr="%D0%9C%D0%B0%D0%BA%D0%BE%D0%B2%D1%81%D0%BA%D0%B8%D0%B9_%D0%92-%D1%81%D0%B5%D0%BB%D1%8C%D1%81%D0%BA%D0%BE%D0%B9-%D1%88%D0%BA%D0%BE%D0%BB%D0%B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9113" y="1592263"/>
            <a:ext cx="8328025" cy="4941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Заголовок 1"/>
          <p:cNvSpPr>
            <a:spLocks noGrp="1"/>
          </p:cNvSpPr>
          <p:nvPr>
            <p:ph type="title"/>
          </p:nvPr>
        </p:nvSpPr>
        <p:spPr>
          <a:xfrm>
            <a:off x="457200" y="681318"/>
            <a:ext cx="8229600" cy="2027425"/>
          </a:xfrm>
        </p:spPr>
        <p:txBody>
          <a:bodyPr/>
          <a:lstStyle/>
          <a:p>
            <a:pPr eaLnBrk="1" hangingPunct="1"/>
            <a:r>
              <a:rPr lang="ru-RU" b="1" i="1" dirty="0">
                <a:solidFill>
                  <a:srgbClr val="FFFF00"/>
                </a:solidFill>
              </a:rPr>
              <a:t> Каким вы себе представляете модного </a:t>
            </a:r>
            <a:r>
              <a:rPr lang="ru-RU" b="1" i="1" dirty="0" smtClean="0">
                <a:solidFill>
                  <a:srgbClr val="FFFF00"/>
                </a:solidFill>
              </a:rPr>
              <a:t>тинэйджера?</a:t>
            </a:r>
            <a:r>
              <a:rPr lang="ru-RU" b="1" i="1" dirty="0">
                <a:solidFill>
                  <a:srgbClr val="FFFF00"/>
                </a:solidFill>
              </a:rPr>
              <a:t/>
            </a:r>
            <a:br>
              <a:rPr lang="ru-RU" b="1" i="1" dirty="0">
                <a:solidFill>
                  <a:srgbClr val="FFFF00"/>
                </a:solidFill>
              </a:rPr>
            </a:br>
            <a:endParaRPr lang="ru-RU" b="1" dirty="0" smtClean="0">
              <a:solidFill>
                <a:srgbClr val="FFFF00"/>
              </a:solidFill>
            </a:endParaRPr>
          </a:p>
        </p:txBody>
      </p:sp>
      <p:pic>
        <p:nvPicPr>
          <p:cNvPr id="24578" name="Picture 2" descr="https://avatars.mds.yandex.net/get-pdb/34158/dcd63393-815b-415e-9117-7995d04be49f/s1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761" y="2149475"/>
            <a:ext cx="6419932" cy="426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 </a:t>
            </a:r>
            <a:r>
              <a:rPr lang="en-US" dirty="0" smtClean="0"/>
              <a:t>XX</a:t>
            </a:r>
            <a:r>
              <a:rPr lang="ru-RU" dirty="0" smtClean="0"/>
              <a:t> веке образование стало общедоступным</a:t>
            </a:r>
            <a:endParaRPr lang="ru-RU" dirty="0"/>
          </a:p>
        </p:txBody>
      </p:sp>
      <p:pic>
        <p:nvPicPr>
          <p:cNvPr id="7170" name="Picture 2" descr="https://kam-news.ru/wp-content/uploads/bfi_thumb/school-35hag5m7ud1nomwkwr42d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83" y="1739152"/>
            <a:ext cx="8498542" cy="4303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obtaz.com/russian_museum/mramorny/2017-09-13/art/DSC05049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8" t="2841" r="3492" b="2773"/>
          <a:stretch/>
        </p:blipFill>
        <p:spPr bwMode="auto">
          <a:xfrm>
            <a:off x="197223" y="285546"/>
            <a:ext cx="4356847" cy="62932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2294" name="Picture 6" descr="http://propagandahistory.ru/pics/2014/04/1397409618_c2e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873" y="276786"/>
            <a:ext cx="4056903" cy="6301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19710700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3"/>
          <p:cNvSpPr>
            <a:spLocks noGrp="1"/>
          </p:cNvSpPr>
          <p:nvPr>
            <p:ph type="body" idx="4294967295"/>
          </p:nvPr>
        </p:nvSpPr>
        <p:spPr>
          <a:xfrm>
            <a:off x="514163" y="1600200"/>
            <a:ext cx="3299012" cy="67683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ru-RU" dirty="0" smtClean="0">
                <a:latin typeface="Arial" charset="0"/>
              </a:rPr>
              <a:t>1980 - е </a:t>
            </a:r>
          </a:p>
        </p:txBody>
      </p:sp>
      <p:pic>
        <p:nvPicPr>
          <p:cNvPr id="24579" name="Picture 5" descr="shkol%27naja-forma-dlja-mal%27chikov-sssr-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47387" y="341586"/>
            <a:ext cx="47625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5" descr="image?id=858042482163&amp;t=20&amp;plc=WEB&amp;tkn=*A8M5K7D9AKgqf5gsr0zqlI-mD2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82688" y="358775"/>
            <a:ext cx="7053262" cy="528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5482" y="5648325"/>
            <a:ext cx="8229600" cy="1143000"/>
          </a:xfrm>
        </p:spPr>
        <p:txBody>
          <a:bodyPr/>
          <a:lstStyle/>
          <a:p>
            <a:r>
              <a:rPr lang="ru-RU" dirty="0" smtClean="0"/>
              <a:t>1990-е</a:t>
            </a:r>
            <a:endParaRPr lang="ru-RU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applemoon.ru/images/articles/800x600_40114428615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870" y="233082"/>
            <a:ext cx="86010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20607" y="5715000"/>
            <a:ext cx="8229600" cy="1143000"/>
          </a:xfrm>
        </p:spPr>
        <p:txBody>
          <a:bodyPr/>
          <a:lstStyle/>
          <a:p>
            <a:r>
              <a:rPr lang="ru-RU" dirty="0" smtClean="0"/>
              <a:t>Современная школа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04711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2"/>
          <p:cNvSpPr>
            <a:spLocks noGrp="1"/>
          </p:cNvSpPr>
          <p:nvPr>
            <p:ph type="title"/>
          </p:nvPr>
        </p:nvSpPr>
        <p:spPr>
          <a:xfrm>
            <a:off x="968376" y="104588"/>
            <a:ext cx="6263714" cy="1143000"/>
          </a:xfrm>
        </p:spPr>
        <p:txBody>
          <a:bodyPr/>
          <a:lstStyle/>
          <a:p>
            <a:pPr eaLnBrk="1" hangingPunct="1"/>
            <a:r>
              <a:rPr lang="ru-RU" sz="4000" b="1" dirty="0" smtClean="0">
                <a:solidFill>
                  <a:schemeClr val="folHlink"/>
                </a:solidFill>
              </a:rPr>
              <a:t>Образование в </a:t>
            </a:r>
            <a:r>
              <a:rPr lang="en-US" sz="4000" b="1" dirty="0" smtClean="0">
                <a:solidFill>
                  <a:schemeClr val="folHlink"/>
                </a:solidFill>
              </a:rPr>
              <a:t>XXI</a:t>
            </a:r>
            <a:r>
              <a:rPr lang="ru-RU" sz="4000" b="1" dirty="0" smtClean="0">
                <a:solidFill>
                  <a:schemeClr val="folHlink"/>
                </a:solidFill>
              </a:rPr>
              <a:t> веке</a:t>
            </a:r>
          </a:p>
        </p:txBody>
      </p:sp>
      <p:pic>
        <p:nvPicPr>
          <p:cNvPr id="14338" name="Picture 2" descr="https://e.sfu-kras.ru/pluginfile.php/593361/course/overviewfiles/2012-12-05_collag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2340" r="98276">
                        <a14:foregroundMark x1="14286" y1="42162" x2="14286" y2="42162"/>
                        <a14:foregroundMark x1="22783" y1="42162" x2="22783" y2="42162"/>
                        <a14:foregroundMark x1="22783" y1="42162" x2="21429" y2="42162"/>
                        <a14:foregroundMark x1="20197" y1="42162" x2="17611" y2="42162"/>
                        <a14:foregroundMark x1="16379" y1="41622" x2="16379" y2="41622"/>
                        <a14:foregroundMark x1="15887" y1="39820" x2="15887" y2="39820"/>
                        <a14:foregroundMark x1="16379" y1="39099" x2="17611" y2="39099"/>
                        <a14:foregroundMark x1="18966" y1="38559" x2="20197" y2="37838"/>
                        <a14:foregroundMark x1="21059" y1="37838" x2="21059" y2="37838"/>
                        <a14:foregroundMark x1="21921" y1="37838" x2="21921" y2="37838"/>
                        <a14:foregroundMark x1="22291" y1="37838" x2="22291" y2="37838"/>
                        <a14:foregroundMark x1="14655" y1="40360" x2="13424" y2="40360"/>
                        <a14:foregroundMark x1="12069" y1="41081" x2="12069" y2="41081"/>
                        <a14:foregroundMark x1="12069" y1="41081" x2="12069" y2="41081"/>
                        <a14:foregroundMark x1="45197" y1="83784" x2="45197" y2="83784"/>
                        <a14:foregroundMark x1="44335" y1="85045" x2="43103" y2="85045"/>
                        <a14:foregroundMark x1="41010" y1="84505" x2="41010" y2="84505"/>
                        <a14:foregroundMark x1="40517" y1="84505" x2="40517" y2="84505"/>
                        <a14:foregroundMark x1="40148" y1="84505" x2="40148" y2="84505"/>
                        <a14:foregroundMark x1="40148" y1="84505" x2="40148" y2="84505"/>
                        <a14:foregroundMark x1="39655" y1="85045" x2="39655" y2="85045"/>
                        <a14:foregroundMark x1="42241" y1="85766" x2="43966" y2="83784"/>
                        <a14:foregroundMark x1="46059" y1="83243" x2="46059" y2="83243"/>
                        <a14:foregroundMark x1="48645" y1="83243" x2="48645" y2="83243"/>
                        <a14:foregroundMark x1="48645" y1="84505" x2="48645" y2="84505"/>
                        <a14:foregroundMark x1="50369" y1="86306" x2="50369" y2="86306"/>
                        <a14:foregroundMark x1="52833" y1="85766" x2="52833" y2="85766"/>
                        <a14:foregroundMark x1="53695" y1="86306" x2="44828" y2="87568"/>
                        <a14:foregroundMark x1="38916" y1="88829" x2="38916" y2="88829"/>
                        <a14:foregroundMark x1="38424" y1="90631" x2="38424" y2="90631"/>
                        <a14:foregroundMark x1="38424" y1="90631" x2="41379" y2="90631"/>
                        <a14:foregroundMark x1="44828" y1="90631" x2="44828" y2="90631"/>
                        <a14:foregroundMark x1="42241" y1="85766" x2="41010" y2="85766"/>
                        <a14:foregroundMark x1="36330" y1="87027" x2="35837" y2="88829"/>
                        <a14:foregroundMark x1="35837" y1="88829" x2="35837" y2="88829"/>
                        <a14:foregroundMark x1="35468" y1="88829" x2="35468" y2="88829"/>
                        <a14:foregroundMark x1="35468" y1="85766" x2="35468" y2="85766"/>
                        <a14:foregroundMark x1="33744" y1="81982" x2="33744" y2="81982"/>
                        <a14:foregroundMark x1="34606" y1="80180" x2="34606" y2="80180"/>
                        <a14:foregroundMark x1="36700" y1="80180" x2="39286" y2="80180"/>
                        <a14:foregroundMark x1="82143" y1="45946" x2="82143" y2="45946"/>
                        <a14:foregroundMark x1="82143" y1="45405" x2="82143" y2="45405"/>
                        <a14:foregroundMark x1="82143" y1="44144" x2="82143" y2="41081"/>
                        <a14:foregroundMark x1="82143" y1="40360" x2="82143" y2="36577"/>
                        <a14:foregroundMark x1="82143" y1="34234" x2="82143" y2="34234"/>
                        <a14:foregroundMark x1="81281" y1="34234" x2="81281" y2="34234"/>
                        <a14:foregroundMark x1="81281" y1="34234" x2="81281" y2="34234"/>
                        <a14:foregroundMark x1="81281" y1="34234" x2="81281" y2="34234"/>
                        <a14:foregroundMark x1="84236" y1="31712" x2="84236" y2="31712"/>
                        <a14:foregroundMark x1="84729" y1="31712" x2="84729" y2="31712"/>
                        <a14:foregroundMark x1="79187" y1="26126" x2="79187" y2="26126"/>
                        <a14:foregroundMark x1="79187" y1="26126" x2="79187" y2="26126"/>
                        <a14:foregroundMark x1="77956" y1="26126" x2="77956" y2="26126"/>
                        <a14:foregroundMark x1="76232" y1="26667" x2="76232" y2="26667"/>
                        <a14:foregroundMark x1="76232" y1="26667" x2="76232" y2="26667"/>
                        <a14:foregroundMark x1="92365" y1="71351" x2="92365" y2="73333"/>
                        <a14:foregroundMark x1="92365" y1="75856" x2="91133" y2="76937"/>
                        <a14:foregroundMark x1="91502" y1="65766" x2="91502" y2="65766"/>
                        <a14:foregroundMark x1="91502" y1="65766" x2="91502" y2="65766"/>
                        <a14:foregroundMark x1="91502" y1="63423" x2="91502" y2="60180"/>
                        <a14:foregroundMark x1="91502" y1="60180" x2="91502" y2="60180"/>
                        <a14:foregroundMark x1="89778" y1="62162" x2="88547" y2="63964"/>
                        <a14:foregroundMark x1="87315" y1="67748" x2="86823" y2="70270"/>
                        <a14:foregroundMark x1="82635" y1="74595" x2="79680" y2="75856"/>
                        <a14:foregroundMark x1="73645" y1="78198" x2="69828" y2="78198"/>
                        <a14:foregroundMark x1="64778" y1="78919" x2="64778" y2="78919"/>
                        <a14:foregroundMark x1="59729" y1="81441" x2="59729" y2="81441"/>
                        <a14:foregroundMark x1="57143" y1="83243" x2="57143" y2="83243"/>
                        <a14:foregroundMark x1="50739" y1="85766" x2="50739" y2="85766"/>
                        <a14:foregroundMark x1="46552" y1="88829" x2="44335" y2="89369"/>
                        <a14:foregroundMark x1="37562" y1="87027" x2="37562" y2="87027"/>
                        <a14:foregroundMark x1="36700" y1="85766" x2="36700" y2="85766"/>
                        <a14:foregroundMark x1="34606" y1="81441" x2="34606" y2="81441"/>
                        <a14:foregroundMark x1="32020" y1="81441" x2="30788" y2="82523"/>
                        <a14:foregroundMark x1="27833" y1="84505" x2="27833" y2="84505"/>
                        <a14:foregroundMark x1="27463" y1="85045" x2="27463" y2="85045"/>
                        <a14:foregroundMark x1="26970" y1="85045" x2="26970" y2="85045"/>
                        <a14:foregroundMark x1="26970" y1="85045" x2="26970" y2="85045"/>
                        <a14:foregroundMark x1="27463" y1="86306" x2="27463" y2="88288"/>
                        <a14:foregroundMark x1="29064" y1="90090" x2="29064" y2="90090"/>
                        <a14:foregroundMark x1="29557" y1="90631" x2="29557" y2="90631"/>
                        <a14:foregroundMark x1="60961" y1="96216" x2="60961" y2="96216"/>
                        <a14:foregroundMark x1="61330" y1="89369" x2="61330" y2="89369"/>
                        <a14:foregroundMark x1="61330" y1="89369" x2="61330" y2="89369"/>
                        <a14:foregroundMark x1="60961" y1="88288" x2="60961" y2="88288"/>
                        <a14:foregroundMark x1="60961" y1="87027" x2="58867" y2="86306"/>
                        <a14:foregroundMark x1="58374" y1="86306" x2="58374" y2="86306"/>
                        <a14:foregroundMark x1="56281" y1="89369" x2="56281" y2="89369"/>
                        <a14:foregroundMark x1="56281" y1="89369" x2="56281" y2="89369"/>
                        <a14:foregroundMark x1="56281" y1="89369" x2="56281" y2="89369"/>
                        <a14:foregroundMark x1="26108" y1="42883" x2="26108" y2="42883"/>
                        <a14:foregroundMark x1="25739" y1="42883" x2="25739" y2="42883"/>
                        <a14:foregroundMark x1="25739" y1="42883" x2="25739" y2="42883"/>
                        <a14:foregroundMark x1="26970" y1="40360" x2="26970" y2="40360"/>
                        <a14:foregroundMark x1="26970" y1="40360" x2="26970" y2="40360"/>
                        <a14:foregroundMark x1="15887" y1="36036" x2="15887" y2="36036"/>
                        <a14:foregroundMark x1="15517" y1="33514" x2="15517" y2="33514"/>
                        <a14:foregroundMark x1="14655" y1="33514" x2="12931" y2="33514"/>
                        <a14:foregroundMark x1="12069" y1="34234" x2="12069" y2="34234"/>
                        <a14:foregroundMark x1="9975" y1="36036" x2="9975" y2="36036"/>
                        <a14:foregroundMark x1="7882" y1="37297" x2="7882" y2="37297"/>
                        <a14:foregroundMark x1="7512" y1="39099" x2="7512" y2="39099"/>
                        <a14:foregroundMark x1="6650" y1="39820" x2="6650" y2="39820"/>
                        <a14:foregroundMark x1="6650" y1="41081" x2="6650" y2="41081"/>
                        <a14:foregroundMark x1="6650" y1="42162" x2="6650" y2="42162"/>
                        <a14:foregroundMark x1="7020" y1="44685" x2="7020" y2="44685"/>
                        <a14:foregroundMark x1="4926" y1="50991" x2="4926" y2="50991"/>
                        <a14:foregroundMark x1="4064" y1="53333" x2="4064" y2="53333"/>
                        <a14:foregroundMark x1="4064" y1="54595" x2="4064" y2="56577"/>
                        <a14:foregroundMark x1="4064" y1="59640" x2="4064" y2="59640"/>
                        <a14:foregroundMark x1="3202" y1="62162" x2="3571" y2="63964"/>
                        <a14:foregroundMark x1="4064" y1="64685" x2="4433" y2="66486"/>
                        <a14:foregroundMark x1="4433" y1="67748" x2="5296" y2="69550"/>
                        <a14:foregroundMark x1="6650" y1="70811" x2="6650" y2="70811"/>
                        <a14:foregroundMark x1="6650" y1="71351" x2="6650" y2="71351"/>
                        <a14:foregroundMark x1="7020" y1="72613" x2="7020" y2="72613"/>
                        <a14:foregroundMark x1="8251" y1="74595" x2="8251" y2="74595"/>
                        <a14:foregroundMark x1="9606" y1="76396" x2="10468" y2="79459"/>
                        <a14:foregroundMark x1="11330" y1="80180" x2="11330" y2="80180"/>
                        <a14:foregroundMark x1="12931" y1="80721" x2="12931" y2="80721"/>
                        <a14:foregroundMark x1="15148" y1="81441" x2="15148" y2="81441"/>
                        <a14:foregroundMark x1="15887" y1="82523" x2="15887" y2="82523"/>
                        <a14:foregroundMark x1="18103" y1="83243" x2="19335" y2="83784"/>
                        <a14:foregroundMark x1="21059" y1="84505" x2="21059" y2="84505"/>
                        <a14:foregroundMark x1="21921" y1="86306" x2="21921" y2="86306"/>
                        <a14:foregroundMark x1="23645" y1="88288" x2="23645" y2="88288"/>
                        <a14:foregroundMark x1="51232" y1="94955" x2="52833" y2="94955"/>
                        <a14:foregroundMark x1="56281" y1="93153" x2="56281" y2="93153"/>
                        <a14:foregroundMark x1="70690" y1="85045" x2="70690" y2="85045"/>
                        <a14:foregroundMark x1="70690" y1="87027" x2="70690" y2="87027"/>
                        <a14:foregroundMark x1="70690" y1="88829" x2="70690" y2="88829"/>
                        <a14:foregroundMark x1="74138" y1="87027" x2="74138" y2="87027"/>
                        <a14:foregroundMark x1="77094" y1="85766" x2="77094" y2="85766"/>
                        <a14:foregroundMark x1="77956" y1="84505" x2="77956" y2="84505"/>
                        <a14:foregroundMark x1="80049" y1="82523" x2="80049" y2="82523"/>
                        <a14:foregroundMark x1="80911" y1="81982" x2="80911" y2="81982"/>
                        <a14:foregroundMark x1="82143" y1="81441" x2="82143" y2="81441"/>
                        <a14:foregroundMark x1="82143" y1="81441" x2="83498" y2="80180"/>
                        <a14:foregroundMark x1="85961" y1="78198" x2="85961" y2="78198"/>
                        <a14:foregroundMark x1="88054" y1="78198" x2="88054" y2="78198"/>
                        <a14:foregroundMark x1="89409" y1="41622" x2="89409" y2="41622"/>
                        <a14:foregroundMark x1="89409" y1="41622" x2="89409" y2="41622"/>
                        <a14:foregroundMark x1="86453" y1="37838" x2="86453" y2="37838"/>
                        <a14:foregroundMark x1="84236" y1="36577" x2="84236" y2="36577"/>
                        <a14:foregroundMark x1="81773" y1="33514" x2="81773" y2="33514"/>
                        <a14:foregroundMark x1="78818" y1="30991" x2="78818" y2="30991"/>
                        <a14:foregroundMark x1="76601" y1="29189" x2="76601" y2="29189"/>
                        <a14:foregroundMark x1="75862" y1="27387" x2="75862" y2="27387"/>
                        <a14:foregroundMark x1="75862" y1="27387" x2="75862" y2="27387"/>
                        <a14:foregroundMark x1="70690" y1="24865" x2="70690" y2="24865"/>
                        <a14:foregroundMark x1="72414" y1="29189" x2="72414" y2="29189"/>
                        <a14:foregroundMark x1="72414" y1="29189" x2="72414" y2="29189"/>
                        <a14:foregroundMark x1="47414" y1="6126" x2="47414" y2="61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712" y="3524250"/>
            <a:ext cx="4487288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5682" y="973954"/>
            <a:ext cx="6050990" cy="512300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ru-RU" altLang="ru-RU" sz="2400" b="1" dirty="0" smtClean="0"/>
              <a:t>Доступность.</a:t>
            </a:r>
            <a:endParaRPr lang="ru-RU" altLang="ru-RU" sz="2400" b="1" dirty="0" smtClean="0"/>
          </a:p>
          <a:p>
            <a:pPr eaLnBrk="1" hangingPunct="1">
              <a:lnSpc>
                <a:spcPct val="90000"/>
              </a:lnSpc>
            </a:pPr>
            <a:r>
              <a:rPr lang="ru-RU" altLang="ru-RU" sz="2400" b="1" dirty="0" smtClean="0"/>
              <a:t>Широкие возможности для каждого.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b="1" dirty="0" smtClean="0"/>
              <a:t>Инновационные школы.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b="1" dirty="0" smtClean="0"/>
              <a:t>Всестороннее развитие.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b="1" dirty="0" smtClean="0"/>
              <a:t>Современные канцелярские принадлежности и технические средства.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b="1" dirty="0" smtClean="0"/>
              <a:t>Развивающие поездки и экскурсии.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b="1" dirty="0"/>
              <a:t>К</a:t>
            </a:r>
            <a:r>
              <a:rPr lang="ru-RU" altLang="ru-RU" sz="2400" b="1" dirty="0" smtClean="0"/>
              <a:t>онкурсы, предметные олимпиады, интеллектуальные марафоны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b="1" dirty="0" smtClean="0"/>
              <a:t> ФГОС</a:t>
            </a:r>
          </a:p>
          <a:p>
            <a:pPr eaLnBrk="1" hangingPunct="1">
              <a:lnSpc>
                <a:spcPct val="90000"/>
              </a:lnSpc>
            </a:pPr>
            <a:r>
              <a:rPr lang="ru-RU" altLang="ru-RU" sz="2400" b="1" dirty="0" smtClean="0"/>
              <a:t>ЕГЭ</a:t>
            </a:r>
          </a:p>
        </p:txBody>
      </p:sp>
      <p:pic>
        <p:nvPicPr>
          <p:cNvPr id="14340" name="Picture 4" descr="https://www.ridus.ru/_ah/img/8b0AmccbeZmF9ZyojqlU2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357" y="1163418"/>
            <a:ext cx="3405046" cy="2360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algn="l"/>
            <a:r>
              <a:rPr lang="ru-RU" sz="3200" smtClean="0">
                <a:solidFill>
                  <a:schemeClr val="hlink"/>
                </a:solidFill>
                <a:latin typeface="Arial" charset="0"/>
              </a:rPr>
              <a:t>Народная мудрость об учении и грамотности</a:t>
            </a:r>
            <a:r>
              <a:rPr lang="ru-RU" sz="3200" smtClean="0">
                <a:latin typeface="Arial" charset="0"/>
              </a:rPr>
              <a:t>.</a:t>
            </a:r>
          </a:p>
        </p:txBody>
      </p:sp>
      <p:pic>
        <p:nvPicPr>
          <p:cNvPr id="27650" name="Picture 11" descr="ucheba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76518" y="1110108"/>
            <a:ext cx="8247529" cy="5602504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mtClean="0">
                <a:solidFill>
                  <a:schemeClr val="hlink"/>
                </a:solidFill>
              </a:rPr>
              <a:t>Антон Павлович Чехов</a:t>
            </a:r>
          </a:p>
        </p:txBody>
      </p:sp>
      <p:sp>
        <p:nvSpPr>
          <p:cNvPr id="28674" name="Объект 2"/>
          <p:cNvSpPr>
            <a:spLocks noGrp="1"/>
          </p:cNvSpPr>
          <p:nvPr>
            <p:ph sz="half" idx="1"/>
          </p:nvPr>
        </p:nvSpPr>
        <p:spPr>
          <a:xfrm>
            <a:off x="512809" y="1295400"/>
            <a:ext cx="4281487" cy="5248835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ru-RU" b="1" i="1" dirty="0"/>
              <a:t>"В сущности ведь для интеллигентного человека дурно говорить должно бы считаться таким же неприличием, как не уметь читать и писать, и в деле образования и воспитания  </a:t>
            </a:r>
            <a:r>
              <a:rPr lang="ru-RU" b="1" i="1" dirty="0" smtClean="0"/>
              <a:t> </a:t>
            </a:r>
            <a:r>
              <a:rPr lang="ru-RU" b="1" i="1" dirty="0"/>
              <a:t>обучение красноречию следовало бы считать неизбежным"</a:t>
            </a:r>
            <a:endParaRPr lang="ru-RU" b="1" i="1" dirty="0" smtClean="0"/>
          </a:p>
        </p:txBody>
      </p:sp>
      <p:pic>
        <p:nvPicPr>
          <p:cNvPr id="28675" name="Picture 2" descr="C:\Users\Админ\Desktop\beta_patch_6_skachat_41975_10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959350" y="1600200"/>
            <a:ext cx="3416300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Заголовок 1"/>
          <p:cNvSpPr>
            <a:spLocks noGrp="1"/>
          </p:cNvSpPr>
          <p:nvPr>
            <p:ph type="title"/>
          </p:nvPr>
        </p:nvSpPr>
        <p:spPr>
          <a:xfrm>
            <a:off x="242047" y="202920"/>
            <a:ext cx="8229600" cy="1143000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chemeClr val="hlink"/>
                </a:solidFill>
              </a:rPr>
              <a:t>Лев Николаевич Толстой</a:t>
            </a:r>
          </a:p>
        </p:txBody>
      </p:sp>
      <p:sp>
        <p:nvSpPr>
          <p:cNvPr id="29698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sz="3200" b="1" i="1" dirty="0" smtClean="0"/>
              <a:t> «Потребность образования лежит в каждом человеке; народ любит и ищет образования, как любит и ищет воздуха для дыхания».</a:t>
            </a:r>
          </a:p>
        </p:txBody>
      </p:sp>
      <p:pic>
        <p:nvPicPr>
          <p:cNvPr id="29699" name="Picture 2" descr="C:\Users\Админ\Desktop\f1dd7f7833b1dcacc3b962a9d221d36c_i-256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4879975" y="1600200"/>
            <a:ext cx="3575050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30722" name="Прямоугольник 9"/>
          <p:cNvSpPr>
            <a:spLocks noChangeArrowheads="1"/>
          </p:cNvSpPr>
          <p:nvPr/>
        </p:nvSpPr>
        <p:spPr bwMode="auto">
          <a:xfrm>
            <a:off x="161925" y="257082"/>
            <a:ext cx="5400675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ru-RU" sz="2800" b="1" dirty="0">
                <a:latin typeface="Calibri" pitchFamily="34" charset="0"/>
              </a:rPr>
              <a:t>Ежегодный </a:t>
            </a:r>
            <a:r>
              <a:rPr lang="ru-RU" sz="2800" b="1" i="1" dirty="0">
                <a:latin typeface="Calibri" pitchFamily="34" charset="0"/>
              </a:rPr>
              <a:t>Международный день грамотности</a:t>
            </a:r>
            <a:r>
              <a:rPr lang="ru-RU" sz="2800" b="1" dirty="0">
                <a:latin typeface="Calibri" pitchFamily="34" charset="0"/>
              </a:rPr>
              <a:t> объявлен ЮНЕСКО в 1966 году по рекомендации «Всемирной конференции министров образования по ликвидации неграмотности», состоявшейся в Тегеране в сентябре 1965 года. 8 сентября — день торжественного открытия этой конференции.</a:t>
            </a:r>
          </a:p>
        </p:txBody>
      </p:sp>
      <p:sp>
        <p:nvSpPr>
          <p:cNvPr id="30723" name="Прямоугольник 11"/>
          <p:cNvSpPr>
            <a:spLocks noChangeArrowheads="1"/>
          </p:cNvSpPr>
          <p:nvPr/>
        </p:nvSpPr>
        <p:spPr bwMode="auto">
          <a:xfrm>
            <a:off x="1223963" y="4787900"/>
            <a:ext cx="6696075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>
                <a:latin typeface="Calibri" pitchFamily="34" charset="0"/>
              </a:rPr>
              <a:t>Этот день призван активизировать усилия общества по распространению </a:t>
            </a:r>
            <a:r>
              <a:rPr lang="ru-RU" sz="3200" b="1" i="1">
                <a:latin typeface="Calibri" pitchFamily="34" charset="0"/>
              </a:rPr>
              <a:t>грамотности</a:t>
            </a:r>
            <a:r>
              <a:rPr lang="en-US" sz="3200">
                <a:latin typeface="Calibri" pitchFamily="34" charset="0"/>
              </a:rPr>
              <a:t>.</a:t>
            </a:r>
            <a:endParaRPr lang="ru-RU" sz="3200">
              <a:latin typeface="Calibri" pitchFamily="34" charset="0"/>
            </a:endParaRPr>
          </a:p>
        </p:txBody>
      </p:sp>
      <p:pic>
        <p:nvPicPr>
          <p:cNvPr id="30724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48350" y="0"/>
            <a:ext cx="2616200" cy="174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8" descr="5c3b20b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600" y="2103437"/>
            <a:ext cx="3581400" cy="268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ru-RU" sz="5300" b="1" i="1" dirty="0">
                <a:solidFill>
                  <a:srgbClr val="FF0000"/>
                </a:solidFill>
                <a:ea typeface="+mn-ea"/>
                <a:cs typeface="+mn-cs"/>
              </a:rPr>
              <a:t>ГРАМОТНЫМ БЫТЬ МОДНО</a:t>
            </a:r>
            <a:r>
              <a:rPr lang="ru-RU" sz="3200" b="1" i="1" dirty="0">
                <a:solidFill>
                  <a:srgbClr val="FF0000"/>
                </a:solidFill>
                <a:ea typeface="+mn-ea"/>
                <a:cs typeface="+mn-cs"/>
              </a:rPr>
              <a:t/>
            </a:r>
            <a:br>
              <a:rPr lang="ru-RU" sz="3200" b="1" i="1" dirty="0">
                <a:solidFill>
                  <a:srgbClr val="FF0000"/>
                </a:solidFill>
                <a:ea typeface="+mn-ea"/>
                <a:cs typeface="+mn-cs"/>
              </a:rPr>
            </a:br>
            <a:endParaRPr lang="ru-RU" dirty="0"/>
          </a:p>
        </p:txBody>
      </p:sp>
      <p:sp>
        <p:nvSpPr>
          <p:cNvPr id="15362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Font typeface="Arial" charset="0"/>
              <a:buNone/>
            </a:pPr>
            <a:r>
              <a:rPr lang="ru-RU" b="1" i="1" smtClean="0">
                <a:solidFill>
                  <a:srgbClr val="FF0000"/>
                </a:solidFill>
              </a:rPr>
              <a:t>            </a:t>
            </a:r>
          </a:p>
          <a:p>
            <a:pPr marL="0" indent="0" eaLnBrk="1" hangingPunct="1">
              <a:buFont typeface="Arial" charset="0"/>
              <a:buNone/>
            </a:pPr>
            <a:r>
              <a:rPr lang="ru-RU" b="1" i="1" smtClean="0">
                <a:solidFill>
                  <a:srgbClr val="FF0000"/>
                </a:solidFill>
              </a:rPr>
              <a:t>                 </a:t>
            </a:r>
          </a:p>
          <a:p>
            <a:pPr marL="0" indent="0" eaLnBrk="1" hangingPunct="1">
              <a:buFont typeface="Arial" charset="0"/>
              <a:buNone/>
            </a:pPr>
            <a:endParaRPr lang="ru-RU" smtClean="0"/>
          </a:p>
        </p:txBody>
      </p:sp>
      <p:pic>
        <p:nvPicPr>
          <p:cNvPr id="23554" name="Picture 2" descr="http://nasha-molodezh.ru/wp-content/uploads/ykTm3MON0H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343" y="1310168"/>
            <a:ext cx="7432410" cy="4947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Прямоугольник 1"/>
          <p:cNvSpPr>
            <a:spLocks noChangeArrowheads="1"/>
          </p:cNvSpPr>
          <p:nvPr/>
        </p:nvSpPr>
        <p:spPr bwMode="auto">
          <a:xfrm>
            <a:off x="197224" y="261657"/>
            <a:ext cx="8749552" cy="310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Количество грамотных людей в мире 4 миллиарда.</a:t>
            </a:r>
          </a:p>
          <a:p>
            <a:pPr algn="just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 Более 860 миллионов взрослых остаются неграмотными.</a:t>
            </a:r>
          </a:p>
          <a:p>
            <a:pPr algn="just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 А более 100 миллионов детей не ходят в школу.</a:t>
            </a:r>
          </a:p>
          <a:p>
            <a:pPr algn="just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 Менее 50 стран обеспечивают всеобщий доступ к начальному образованию.</a:t>
            </a:r>
          </a:p>
          <a:p>
            <a:pPr algn="just"/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  Около 20% взрослого населения мира неграмотны.</a:t>
            </a:r>
          </a:p>
        </p:txBody>
      </p:sp>
      <p:pic>
        <p:nvPicPr>
          <p:cNvPr id="10244" name="Picture 4" descr="https://vistanews.ru/uploads/posts/2017-03/medium/1490166581_crn-pioneer-chinese-bo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0262" y="3264688"/>
            <a:ext cx="5403476" cy="3593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Прямоугольник 3"/>
          <p:cNvSpPr>
            <a:spLocks noChangeArrowheads="1"/>
          </p:cNvSpPr>
          <p:nvPr/>
        </p:nvSpPr>
        <p:spPr bwMode="auto">
          <a:xfrm>
            <a:off x="4787900" y="4471988"/>
            <a:ext cx="4122738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400" b="1" i="1" dirty="0">
                <a:latin typeface="Calibri" pitchFamily="34" charset="0"/>
              </a:rPr>
              <a:t>Полностью неграмотные проживают в Африке, частично в странах Азии и Латинской Америки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1820" y="302689"/>
            <a:ext cx="5624104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  <a:cs typeface="+mn-cs"/>
              </a:rPr>
              <a:t>В современном </a:t>
            </a: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  <a:cs typeface="+mn-cs"/>
              </a:rPr>
              <a:t>обществе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  <a:cs typeface="+mn-cs"/>
              </a:rPr>
              <a:t> </a:t>
            </a:r>
            <a:r>
              <a:rPr lang="ru-RU" sz="28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latin typeface="+mn-lt"/>
                <a:cs typeface="+mn-cs"/>
              </a:rPr>
              <a:t>невозможно выжить неграмотным</a:t>
            </a:r>
          </a:p>
        </p:txBody>
      </p:sp>
      <p:sp>
        <p:nvSpPr>
          <p:cNvPr id="32771" name="TextBox 5"/>
          <p:cNvSpPr txBox="1">
            <a:spLocks noChangeArrowheads="1"/>
          </p:cNvSpPr>
          <p:nvPr/>
        </p:nvSpPr>
        <p:spPr bwMode="auto">
          <a:xfrm>
            <a:off x="291820" y="2020153"/>
            <a:ext cx="39592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 i="1" dirty="0">
                <a:latin typeface="Calibri" pitchFamily="34" charset="0"/>
              </a:rPr>
              <a:t>В России, США и Европе нет полностью неграмотных</a:t>
            </a:r>
          </a:p>
        </p:txBody>
      </p:sp>
      <p:pic>
        <p:nvPicPr>
          <p:cNvPr id="11266" name="Picture 2" descr="https://sobkor.net/uploads/posts/2017-06/1498136418_shkol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6848"/>
            <a:ext cx="4700086" cy="312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www.soborrusbash.ru/wp-content/uploads/2017/10/%D0%B4%D0%B5%D0%BD%D1%8C-%D1%88%D0%BA%D0%BE-%D0%B1%D0%B8%D0%B1%D0%BB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7136" y="1385934"/>
            <a:ext cx="4393502" cy="2930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Universitas 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59" y="126669"/>
            <a:ext cx="1942166" cy="1942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74260" y="126670"/>
            <a:ext cx="666974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Рейтинг национальных систем высшего образования (U21 </a:t>
            </a:r>
            <a:r>
              <a:rPr lang="ru-RU" dirty="0" err="1"/>
              <a:t>Ranking</a:t>
            </a:r>
            <a:r>
              <a:rPr lang="ru-RU" dirty="0"/>
              <a:t> </a:t>
            </a:r>
            <a:r>
              <a:rPr lang="ru-RU" dirty="0" err="1"/>
              <a:t>of</a:t>
            </a:r>
            <a:r>
              <a:rPr lang="ru-RU" dirty="0"/>
              <a:t> </a:t>
            </a:r>
            <a:r>
              <a:rPr lang="ru-RU" dirty="0" err="1"/>
              <a:t>National</a:t>
            </a:r>
            <a:r>
              <a:rPr lang="ru-RU" dirty="0"/>
              <a:t> </a:t>
            </a:r>
            <a:r>
              <a:rPr lang="ru-RU" dirty="0" err="1"/>
              <a:t>Higher</a:t>
            </a:r>
            <a:r>
              <a:rPr lang="ru-RU" dirty="0"/>
              <a:t> </a:t>
            </a:r>
            <a:r>
              <a:rPr lang="ru-RU" dirty="0" err="1"/>
              <a:t>Education</a:t>
            </a:r>
            <a:r>
              <a:rPr lang="ru-RU" dirty="0"/>
              <a:t> </a:t>
            </a:r>
            <a:r>
              <a:rPr lang="ru-RU" dirty="0" err="1"/>
              <a:t>Systems</a:t>
            </a:r>
            <a:r>
              <a:rPr lang="ru-RU" dirty="0"/>
              <a:t>) — глобальное исследование и сопровождающий его рейтинг, измеряющий достижения стран мира в сфере высшего образования по версии международной сети университетов </a:t>
            </a:r>
            <a:r>
              <a:rPr lang="ru-RU" dirty="0" err="1"/>
              <a:t>Universitas</a:t>
            </a:r>
            <a:r>
              <a:rPr lang="ru-RU" dirty="0"/>
              <a:t> 21.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45224" y="2138100"/>
            <a:ext cx="31032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i="1" dirty="0" smtClean="0"/>
              <a:t>Россия на 33 месте</a:t>
            </a:r>
            <a:endParaRPr lang="ru-RU" sz="2400" i="1" dirty="0"/>
          </a:p>
        </p:txBody>
      </p:sp>
      <p:pic>
        <p:nvPicPr>
          <p:cNvPr id="22532" name="Picture 4" descr="https://rcnk.gr/images/2016/student_rus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556" y="2722866"/>
            <a:ext cx="5877363" cy="391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1" y="215153"/>
            <a:ext cx="8928847" cy="2671481"/>
          </a:xfrm>
        </p:spPr>
        <p:txBody>
          <a:bodyPr/>
          <a:lstStyle/>
          <a:p>
            <a:pPr eaLnBrk="1" hangingPunct="1"/>
            <a:r>
              <a:rPr lang="ru-RU" sz="4000" b="1" dirty="0" smtClean="0">
                <a:solidFill>
                  <a:schemeClr val="hlink"/>
                </a:solidFill>
              </a:rPr>
              <a:t>Популярность грамотности в современной России растёт, и теперь быть грамотным – это действительно модно</a:t>
            </a:r>
            <a:r>
              <a:rPr lang="ru-RU" sz="4000" b="1" dirty="0" smtClean="0">
                <a:solidFill>
                  <a:schemeClr val="hlink"/>
                </a:solidFill>
                <a:latin typeface="Arial" charset="0"/>
              </a:rPr>
              <a:t>.</a:t>
            </a:r>
          </a:p>
        </p:txBody>
      </p:sp>
      <p:pic>
        <p:nvPicPr>
          <p:cNvPr id="21506" name="Picture 2" descr="http://itd2.mycdn.me/image?id=862393582002&amp;t=20&amp;plc=WEB&amp;tkn=*5tuYWLB2KDEtaz1bc5smq3rxA3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187" y="2729938"/>
            <a:ext cx="6685614" cy="3886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35105" y="4195482"/>
            <a:ext cx="77181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Личная свобода, взаимопонимание с окружающим миром, независимость, развитие собственного потенциала, решение конфликтов. Всё это дает грамотность. Она имеет даже собственный день в календаре. 8 сентября весь мир празднует День грамотности.</a:t>
            </a:r>
          </a:p>
        </p:txBody>
      </p:sp>
      <p:pic>
        <p:nvPicPr>
          <p:cNvPr id="20482" name="Picture 2" descr="http://ekogradmoscow.ru/images/MOSKOVSKIY/21366998_324810861255808_5652308667435625041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106" y="39765"/>
            <a:ext cx="7742926" cy="3653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522185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3600" b="1" i="1" dirty="0" smtClean="0">
                <a:solidFill>
                  <a:schemeClr val="hlink"/>
                </a:solidFill>
              </a:rPr>
              <a:t>Захар </a:t>
            </a:r>
            <a:r>
              <a:rPr lang="ru-RU" sz="3600" b="1" i="1" dirty="0" err="1" smtClean="0">
                <a:solidFill>
                  <a:schemeClr val="hlink"/>
                </a:solidFill>
              </a:rPr>
              <a:t>Прилепин</a:t>
            </a:r>
            <a:r>
              <a:rPr lang="ru-RU" sz="3600" b="1" i="1" dirty="0" smtClean="0">
                <a:solidFill>
                  <a:schemeClr val="hlink"/>
                </a:solidFill>
                <a:latin typeface="Arial" charset="0"/>
              </a:rPr>
              <a:t/>
            </a:r>
            <a:br>
              <a:rPr lang="ru-RU" sz="3600" b="1" i="1" dirty="0" smtClean="0">
                <a:solidFill>
                  <a:schemeClr val="hlink"/>
                </a:solidFill>
                <a:latin typeface="Arial" charset="0"/>
              </a:rPr>
            </a:br>
            <a:r>
              <a:rPr lang="ru-RU" sz="2400" b="1" i="1" dirty="0" smtClean="0">
                <a:solidFill>
                  <a:schemeClr val="hlink"/>
                </a:solidFill>
                <a:latin typeface="Arial" charset="0"/>
              </a:rPr>
              <a:t>(писатель, автор текста тотального диктанта)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42035" y="1671103"/>
            <a:ext cx="4960586" cy="4525963"/>
          </a:xfrm>
        </p:spPr>
        <p:txBody>
          <a:bodyPr rtlCol="0">
            <a:noAutofit/>
          </a:bodyPr>
          <a:lstStyle/>
          <a:p>
            <a:pPr marL="0" indent="45720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i="1" dirty="0" smtClean="0"/>
              <a:t>«В </a:t>
            </a:r>
            <a:r>
              <a:rPr lang="ru-RU" sz="2400" b="1" i="1" dirty="0"/>
              <a:t>моду входит интерес к русскому языку. </a:t>
            </a:r>
            <a:endParaRPr lang="ru-RU" sz="2400" b="1" i="1" dirty="0" smtClean="0"/>
          </a:p>
          <a:p>
            <a:pPr marL="0" indent="457200" algn="just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400" b="1" i="1" dirty="0"/>
              <a:t>Грамотность говорит о состоянии интеллекта. Человек, который озабочен состоянием своего интеллекта, в любом случае будет стремиться знать и помнить какие-то вещи. А пренебрежение этими знаниями легко довести до абсурда: можно ведь и вообще неграмотным </a:t>
            </a:r>
            <a:r>
              <a:rPr lang="ru-RU" sz="2400" b="1" i="1" dirty="0" smtClean="0"/>
              <a:t>быть».</a:t>
            </a:r>
            <a:endParaRPr lang="ru-RU" sz="2400" b="1" i="1" dirty="0"/>
          </a:p>
        </p:txBody>
      </p:sp>
      <p:pic>
        <p:nvPicPr>
          <p:cNvPr id="36867" name="Picture 5" descr="1_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13280" y="1448411"/>
            <a:ext cx="3523129" cy="2407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http://zaharprilepin.ru/img/foto/mayor_zp/mayor_zp_p05_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7122" y="3484804"/>
            <a:ext cx="2674024" cy="33731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3"/>
          <p:cNvSpPr>
            <a:spLocks noGrp="1"/>
          </p:cNvSpPr>
          <p:nvPr>
            <p:ph type="body" idx="1"/>
          </p:nvPr>
        </p:nvSpPr>
        <p:spPr>
          <a:xfrm>
            <a:off x="134470" y="125507"/>
            <a:ext cx="8884023" cy="2671482"/>
          </a:xfrm>
        </p:spPr>
        <p:txBody>
          <a:bodyPr/>
          <a:lstStyle/>
          <a:p>
            <a:pPr indent="504000" eaLnBrk="1" hangingPunct="1">
              <a:lnSpc>
                <a:spcPct val="90000"/>
              </a:lnSpc>
              <a:buFont typeface="Arial" charset="0"/>
              <a:buNone/>
            </a:pPr>
            <a:endParaRPr lang="ru-RU" sz="2400" b="1" i="1" dirty="0" smtClean="0">
              <a:latin typeface="Arial" charset="0"/>
            </a:endParaRPr>
          </a:p>
          <a:p>
            <a:pPr indent="504000" eaLnBrk="1" hangingPunct="1">
              <a:lnSpc>
                <a:spcPct val="90000"/>
              </a:lnSpc>
              <a:buFont typeface="Arial" charset="0"/>
              <a:buNone/>
            </a:pPr>
            <a:r>
              <a:rPr lang="ru-RU" sz="2400" b="1" i="1" dirty="0" smtClean="0">
                <a:latin typeface="Arial" charset="0"/>
              </a:rPr>
              <a:t>«Я впервые за последнее время положительно оценил действия Тины Канделаки, когда она провела замер грамотности в блогах известных людей. Самой неграмотной оказалась Ксения Собчак, которая вообще не ставит запятых»</a:t>
            </a:r>
          </a:p>
        </p:txBody>
      </p:sp>
      <p:pic>
        <p:nvPicPr>
          <p:cNvPr id="15362" name="Picture 2" descr="http://gg34.ru/images/2017/02/15/1031320_pic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92545"/>
            <a:ext cx="6560858" cy="442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3"/>
          <p:cNvSpPr>
            <a:spLocks noGrp="1"/>
          </p:cNvSpPr>
          <p:nvPr>
            <p:ph type="body" idx="4294967295"/>
          </p:nvPr>
        </p:nvSpPr>
        <p:spPr>
          <a:xfrm>
            <a:off x="299545" y="167674"/>
            <a:ext cx="8355724" cy="178725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dirty="0" smtClean="0">
                <a:latin typeface="Times New Roman" pitchFamily="18" charset="0"/>
              </a:rPr>
              <a:t>Самым грамотным в списке Тины оказался Михаил </a:t>
            </a:r>
            <a:r>
              <a:rPr lang="ru-RU" dirty="0" err="1" smtClean="0">
                <a:latin typeface="Times New Roman" pitchFamily="18" charset="0"/>
              </a:rPr>
              <a:t>Галустян</a:t>
            </a:r>
            <a:r>
              <a:rPr lang="ru-RU" dirty="0" smtClean="0">
                <a:latin typeface="Times New Roman" pitchFamily="18" charset="0"/>
              </a:rPr>
              <a:t>: в его записях Канделаки не обнаружила ни одной ошибки. </a:t>
            </a:r>
          </a:p>
        </p:txBody>
      </p:sp>
      <p:pic>
        <p:nvPicPr>
          <p:cNvPr id="38915" name="Picture 5" descr="6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05009" y="2048641"/>
            <a:ext cx="7051675" cy="469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ru-RU" sz="3200" b="1" dirty="0">
                <a:latin typeface="Arial" charset="0"/>
              </a:rPr>
              <a:t>Галина БОГДАНОВИЧ, </a:t>
            </a:r>
            <a:r>
              <a:rPr lang="ru-RU" sz="3200" b="1" dirty="0" smtClean="0">
                <a:latin typeface="Arial" charset="0"/>
              </a:rPr>
              <a:t/>
            </a:r>
            <a:br>
              <a:rPr lang="ru-RU" sz="3200" b="1" dirty="0" smtClean="0">
                <a:latin typeface="Arial" charset="0"/>
              </a:rPr>
            </a:br>
            <a:r>
              <a:rPr lang="ru-RU" sz="2400" b="1" dirty="0" smtClean="0">
                <a:latin typeface="Arial" charset="0"/>
              </a:rPr>
              <a:t>доктор</a:t>
            </a:r>
            <a:r>
              <a:rPr lang="ru-RU" sz="2400" b="1" dirty="0">
                <a:latin typeface="Arial" charset="0"/>
              </a:rPr>
              <a:t> филологических наук, профессор, эксперт </a:t>
            </a:r>
            <a:r>
              <a:rPr lang="ru-RU" sz="2400" b="1" dirty="0" smtClean="0">
                <a:latin typeface="Arial" charset="0"/>
              </a:rPr>
              <a:t>РАН</a:t>
            </a:r>
            <a:r>
              <a:rPr lang="ru-RU" sz="2400" b="1" dirty="0">
                <a:latin typeface="Arial" charset="0"/>
              </a:rPr>
              <a:t/>
            </a:r>
            <a:br>
              <a:rPr lang="ru-RU" sz="2400" b="1" dirty="0">
                <a:latin typeface="Arial" charset="0"/>
              </a:rPr>
            </a:br>
            <a:endParaRPr lang="ru-RU" sz="2400" b="1" dirty="0"/>
          </a:p>
        </p:txBody>
      </p:sp>
      <p:sp>
        <p:nvSpPr>
          <p:cNvPr id="39937" name="Rectangle 3"/>
          <p:cNvSpPr>
            <a:spLocks noGrp="1"/>
          </p:cNvSpPr>
          <p:nvPr>
            <p:ph type="body" idx="4294967295"/>
          </p:nvPr>
        </p:nvSpPr>
        <p:spPr>
          <a:xfrm>
            <a:off x="185645" y="1219200"/>
            <a:ext cx="4314638" cy="5773271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ru-RU" sz="2000" b="1" i="1" dirty="0" smtClean="0">
                <a:latin typeface="Arial" charset="0"/>
              </a:rPr>
              <a:t>Модно ли быть грамотным? Актуально ли быть грамотным? Можно сколько угодно говорить, что именно культура речи современного человека, мягко говоря, далека от совершенства, что существует так называемый </a:t>
            </a:r>
            <a:r>
              <a:rPr lang="ru-RU" sz="2000" b="1" i="1" dirty="0" err="1" smtClean="0">
                <a:latin typeface="Arial" charset="0"/>
              </a:rPr>
              <a:t>олбанский</a:t>
            </a:r>
            <a:r>
              <a:rPr lang="ru-RU" sz="2000" b="1" i="1" dirty="0" smtClean="0">
                <a:latin typeface="Arial" charset="0"/>
              </a:rPr>
              <a:t> язык, что в интернет-коммуникации можно себе позволить отступление от правил, что экономия языковых ресурсов – веление времени. Однако именно эти и другие сведения не оправдывают отсутствие мотивации: быть достойным – значит, быть грамотным.</a:t>
            </a:r>
          </a:p>
          <a:p>
            <a:pPr algn="r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000" dirty="0" smtClean="0">
                <a:latin typeface="Arial" charset="0"/>
              </a:rPr>
              <a:t>(«Крымская газета»)</a:t>
            </a:r>
            <a:br>
              <a:rPr lang="ru-RU" sz="2000" dirty="0" smtClean="0">
                <a:latin typeface="Arial" charset="0"/>
              </a:rPr>
            </a:br>
            <a:r>
              <a:rPr lang="ru-RU" sz="2000" dirty="0" smtClean="0">
                <a:latin typeface="Arial" charset="0"/>
              </a:rPr>
              <a:t/>
            </a:r>
            <a:br>
              <a:rPr lang="ru-RU" sz="2000" dirty="0" smtClean="0">
                <a:latin typeface="Arial" charset="0"/>
              </a:rPr>
            </a:br>
            <a:endParaRPr lang="ru-RU" sz="2000" dirty="0" smtClean="0">
              <a:latin typeface="Arial" charset="0"/>
            </a:endParaRPr>
          </a:p>
        </p:txBody>
      </p:sp>
      <p:pic>
        <p:nvPicPr>
          <p:cNvPr id="39938" name="Picture 5" descr="2-1%28122%2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79725" y="2221379"/>
            <a:ext cx="4530725" cy="3436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smtClean="0">
                <a:solidFill>
                  <a:schemeClr val="hlink"/>
                </a:solidFill>
                <a:latin typeface="Arial" charset="0"/>
              </a:rPr>
              <a:t>Евгения Коробкова</a:t>
            </a:r>
            <a:r>
              <a:rPr lang="ru-RU" sz="4000" b="1" smtClean="0">
                <a:latin typeface="Arial" charset="0"/>
              </a:rPr>
              <a:t> </a:t>
            </a:r>
            <a:br>
              <a:rPr lang="ru-RU" sz="4000" b="1" smtClean="0">
                <a:latin typeface="Arial" charset="0"/>
              </a:rPr>
            </a:br>
            <a:r>
              <a:rPr lang="ru-RU" sz="4000" b="1" smtClean="0">
                <a:solidFill>
                  <a:schemeClr val="hlink"/>
                </a:solidFill>
                <a:latin typeface="Arial" charset="0"/>
              </a:rPr>
              <a:t>(журналист)</a:t>
            </a:r>
          </a:p>
        </p:txBody>
      </p:sp>
      <p:sp>
        <p:nvSpPr>
          <p:cNvPr id="40962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706471" cy="452596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ru-RU" sz="2400" b="1" i="1" dirty="0" smtClean="0">
              <a:latin typeface="Arial" charset="0"/>
            </a:endParaRPr>
          </a:p>
          <a:p>
            <a:pPr indent="504000" eaLnBrk="1" hangingPunct="1">
              <a:lnSpc>
                <a:spcPct val="80000"/>
              </a:lnSpc>
              <a:buFont typeface="Arial" charset="0"/>
              <a:buNone/>
            </a:pPr>
            <a:r>
              <a:rPr lang="ru-RU" sz="2800" b="1" i="1" dirty="0" smtClean="0">
                <a:latin typeface="Times New Roman" pitchFamily="18" charset="0"/>
              </a:rPr>
              <a:t>«Символами нового времени становятся грамотные молодые люди. Например, писательница Майя Кучерская делает героиней своего романа корректора тетю Мотю. </a:t>
            </a:r>
            <a:br>
              <a:rPr lang="ru-RU" sz="2800" b="1" i="1" dirty="0" smtClean="0">
                <a:latin typeface="Times New Roman" pitchFamily="18" charset="0"/>
              </a:rPr>
            </a:br>
            <a:r>
              <a:rPr lang="ru-RU" sz="2800" b="1" i="1" dirty="0" smtClean="0">
                <a:latin typeface="Times New Roman" pitchFamily="18" charset="0"/>
              </a:rPr>
              <a:t>В тренде — быть грамотным</a:t>
            </a:r>
            <a:r>
              <a:rPr lang="ru-RU" b="1" i="1" dirty="0" smtClean="0">
                <a:latin typeface="Times New Roman" pitchFamily="18" charset="0"/>
              </a:rPr>
              <a:t>».</a:t>
            </a:r>
            <a:r>
              <a:rPr lang="ru-RU" sz="2800" b="1" i="1" dirty="0" smtClean="0">
                <a:latin typeface="Times New Roman" pitchFamily="18" charset="0"/>
              </a:rPr>
              <a:t/>
            </a:r>
            <a:br>
              <a:rPr lang="ru-RU" sz="2800" b="1" i="1" dirty="0" smtClean="0">
                <a:latin typeface="Times New Roman" pitchFamily="18" charset="0"/>
              </a:rPr>
            </a:br>
            <a:endParaRPr lang="ru-RU" sz="2800" b="1" i="1" dirty="0" smtClean="0">
              <a:latin typeface="Times New Roman" pitchFamily="18" charset="0"/>
            </a:endParaRPr>
          </a:p>
        </p:txBody>
      </p:sp>
      <p:pic>
        <p:nvPicPr>
          <p:cNvPr id="40963" name="Picture 5" descr="&amp;IEcy;&amp;vcy;&amp;gcy;&amp;iecy;&amp;ncy;&amp;icy;&amp;yacy; &amp;Kcy;&amp;ocy;&amp;rcy;&amp;ocy;&amp;bcy;&amp;kcy;&amp;ocy;&amp;vcy;&amp;acy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75375" y="1790700"/>
            <a:ext cx="2638425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Прямоугольник 4"/>
          <p:cNvSpPr>
            <a:spLocks noChangeArrowheads="1"/>
          </p:cNvSpPr>
          <p:nvPr/>
        </p:nvSpPr>
        <p:spPr bwMode="auto">
          <a:xfrm>
            <a:off x="745523" y="1071180"/>
            <a:ext cx="8158163" cy="550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400" dirty="0" smtClean="0">
                <a:latin typeface="Calibri" pitchFamily="34" charset="0"/>
              </a:rPr>
              <a:t>Что такое грамотность?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400" dirty="0" smtClean="0">
                <a:latin typeface="Calibri" pitchFamily="34" charset="0"/>
              </a:rPr>
              <a:t>Кого мы называем грамотным человеком?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400" dirty="0" smtClean="0">
                <a:latin typeface="Calibri" pitchFamily="34" charset="0"/>
              </a:rPr>
              <a:t>Как становятся грамотными?</a:t>
            </a:r>
            <a:endParaRPr lang="ru-RU" sz="4400" dirty="0">
              <a:latin typeface="Calibri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400" dirty="0">
                <a:latin typeface="Calibri" pitchFamily="34" charset="0"/>
              </a:rPr>
              <a:t>Е</a:t>
            </a:r>
            <a:r>
              <a:rPr lang="ru-RU" sz="4400" dirty="0" smtClean="0">
                <a:latin typeface="Calibri" pitchFamily="34" charset="0"/>
              </a:rPr>
              <a:t>сть ли грамотные люди в Вашем окружении?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4400" dirty="0" smtClean="0">
                <a:latin typeface="Calibri" pitchFamily="34" charset="0"/>
              </a:rPr>
              <a:t>Почему слово «Вашем» написано с большой буквы?</a:t>
            </a:r>
            <a:endParaRPr lang="ru-RU" sz="4400" dirty="0">
              <a:latin typeface="Calibri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5669" y="0"/>
            <a:ext cx="8229600" cy="1143000"/>
          </a:xfrm>
        </p:spPr>
        <p:txBody>
          <a:bodyPr/>
          <a:lstStyle/>
          <a:p>
            <a:r>
              <a:rPr lang="ru-RU" dirty="0" smtClean="0"/>
              <a:t>???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/>
          </p:cNvSpPr>
          <p:nvPr>
            <p:ph type="title"/>
          </p:nvPr>
        </p:nvSpPr>
        <p:spPr>
          <a:xfrm>
            <a:off x="215153" y="543485"/>
            <a:ext cx="8686800" cy="1143000"/>
          </a:xfrm>
        </p:spPr>
        <p:txBody>
          <a:bodyPr/>
          <a:lstStyle/>
          <a:p>
            <a:pPr eaLnBrk="1" hangingPunct="1"/>
            <a:r>
              <a:rPr lang="ru-RU" sz="4000" b="1" dirty="0" smtClean="0">
                <a:solidFill>
                  <a:schemeClr val="hlink"/>
                </a:solidFill>
              </a:rPr>
              <a:t>Наталия </a:t>
            </a:r>
            <a:r>
              <a:rPr lang="ru-RU" sz="4000" b="1" dirty="0" err="1" smtClean="0">
                <a:solidFill>
                  <a:schemeClr val="hlink"/>
                </a:solidFill>
              </a:rPr>
              <a:t>Занегина</a:t>
            </a:r>
            <a:r>
              <a:rPr lang="ru-RU" sz="4000" b="1" dirty="0" smtClean="0">
                <a:solidFill>
                  <a:schemeClr val="hlink"/>
                </a:solidFill>
              </a:rPr>
              <a:t>, </a:t>
            </a:r>
            <a:br>
              <a:rPr lang="ru-RU" sz="4000" b="1" dirty="0" smtClean="0">
                <a:solidFill>
                  <a:schemeClr val="hlink"/>
                </a:solidFill>
              </a:rPr>
            </a:br>
            <a:r>
              <a:rPr lang="ru-RU" sz="2800" b="1" dirty="0" smtClean="0">
                <a:solidFill>
                  <a:schemeClr val="hlink"/>
                </a:solidFill>
              </a:rPr>
              <a:t>кандидат филологических наук, научный сотрудник Института русского языка РАН.</a:t>
            </a:r>
            <a:endParaRPr lang="ru-RU" sz="2800" dirty="0" smtClean="0"/>
          </a:p>
        </p:txBody>
      </p:sp>
      <p:sp>
        <p:nvSpPr>
          <p:cNvPr id="41986" name="Rectangle 3"/>
          <p:cNvSpPr>
            <a:spLocks noGrp="1"/>
          </p:cNvSpPr>
          <p:nvPr>
            <p:ph type="body" idx="1"/>
          </p:nvPr>
        </p:nvSpPr>
        <p:spPr>
          <a:xfrm>
            <a:off x="2043766" y="2587065"/>
            <a:ext cx="6693834" cy="365237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b="1" i="1" dirty="0" smtClean="0"/>
              <a:t>  «Грамотным быть не столько важно, сколько удобно. Так сложилось, что у нас по-прежнему довольно </a:t>
            </a:r>
            <a:r>
              <a:rPr lang="ru-RU" b="1" i="1" dirty="0" err="1" smtClean="0"/>
              <a:t>лингвоцентричная</a:t>
            </a:r>
            <a:r>
              <a:rPr lang="ru-RU" b="1" i="1" dirty="0" smtClean="0"/>
              <a:t> страна: мы обращаем внимание на то, как говорит и пишет собеседник». </a:t>
            </a:r>
          </a:p>
        </p:txBody>
      </p:sp>
      <p:pic>
        <p:nvPicPr>
          <p:cNvPr id="17410" name="Picture 2" descr="http://www.ruslang.ru/sites/default/files/zanegin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516" y="3252227"/>
            <a:ext cx="1619250" cy="2419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smtClean="0">
                <a:solidFill>
                  <a:schemeClr val="hlink"/>
                </a:solidFill>
              </a:rPr>
              <a:t>Галина Боголюбова, президент Славянского фонда России</a:t>
            </a:r>
            <a:r>
              <a:rPr lang="ru-RU" sz="4000" smtClean="0"/>
              <a:t> </a:t>
            </a:r>
          </a:p>
        </p:txBody>
      </p:sp>
      <p:sp>
        <p:nvSpPr>
          <p:cNvPr id="43010" name="Rectangle 3"/>
          <p:cNvSpPr>
            <a:spLocks noGrp="1"/>
          </p:cNvSpPr>
          <p:nvPr>
            <p:ph type="body" idx="1"/>
          </p:nvPr>
        </p:nvSpPr>
        <p:spPr>
          <a:xfrm>
            <a:off x="152400" y="1600200"/>
            <a:ext cx="5531224" cy="5257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ru-RU" sz="2800" b="1" i="1" dirty="0" smtClean="0"/>
              <a:t>       «По речи мы понимаем, каков человек — интеллигент и образованный или деловой и малокультурный. С развитием цивилизации, экономики, культуры и интеграционных процессов надо обязательно быть грамотным. Без грамотности у личности нет перспективы развития и творческого роста. Сегодня неграмотный человек не востребован обществом».</a:t>
            </a:r>
          </a:p>
        </p:txBody>
      </p:sp>
      <p:pic>
        <p:nvPicPr>
          <p:cNvPr id="43011" name="Picture 5" descr="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1050" y="1902572"/>
            <a:ext cx="2984500" cy="448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dirty="0" smtClean="0">
                <a:solidFill>
                  <a:schemeClr val="hlink"/>
                </a:solidFill>
              </a:rPr>
              <a:t>Искусство и социальная реклама за грамотность</a:t>
            </a:r>
            <a:endParaRPr lang="ru-RU" sz="4000" b="1" dirty="0" smtClean="0"/>
          </a:p>
        </p:txBody>
      </p:sp>
      <p:sp>
        <p:nvSpPr>
          <p:cNvPr id="44034" name="Rectangle 3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3998913" cy="45259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ru-RU" sz="2800" b="1" dirty="0" smtClean="0"/>
              <a:t>Известная в Интернете под </a:t>
            </a:r>
            <a:r>
              <a:rPr lang="ru-RU" sz="2800" b="1" dirty="0" err="1" smtClean="0"/>
              <a:t>ником</a:t>
            </a:r>
            <a:r>
              <a:rPr lang="ru-RU" sz="2800" b="1" dirty="0" smtClean="0"/>
              <a:t> </a:t>
            </a:r>
            <a:r>
              <a:rPr lang="ru-RU" sz="2800" b="1" dirty="0" err="1" smtClean="0">
                <a:hlinkClick r:id="rId2"/>
              </a:rPr>
              <a:t>dalwen</a:t>
            </a:r>
            <a:r>
              <a:rPr lang="ru-RU" sz="2800" b="1" dirty="0" smtClean="0"/>
              <a:t> художница Анна </a:t>
            </a:r>
            <a:r>
              <a:rPr lang="ru-RU" sz="2800" b="1" dirty="0" err="1" smtClean="0"/>
              <a:t>Беловицкая</a:t>
            </a:r>
            <a:r>
              <a:rPr lang="ru-RU" sz="2800" b="1" dirty="0" smtClean="0"/>
              <a:t> решает вопрос грамотности с помощью любимчиков мировой паутины – котов. </a:t>
            </a:r>
          </a:p>
        </p:txBody>
      </p:sp>
      <p:pic>
        <p:nvPicPr>
          <p:cNvPr id="44035" name="Picture 7" descr="russiancat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00588" y="1641475"/>
            <a:ext cx="4443412" cy="456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770062"/>
          </a:xfrm>
        </p:spPr>
        <p:txBody>
          <a:bodyPr/>
          <a:lstStyle/>
          <a:p>
            <a:pPr algn="l" eaLnBrk="1" hangingPunct="1"/>
            <a:r>
              <a:rPr lang="ru-RU" b="1" i="1" dirty="0" smtClean="0">
                <a:solidFill>
                  <a:srgbClr val="FFFF00"/>
                </a:solidFill>
                <a:latin typeface="Times New Roman" pitchFamily="18" charset="0"/>
              </a:rPr>
              <a:t>Согласны ли Вы, что ..?</a:t>
            </a:r>
            <a:br>
              <a:rPr lang="ru-RU" b="1" i="1" dirty="0" smtClean="0">
                <a:solidFill>
                  <a:srgbClr val="FFFF00"/>
                </a:solidFill>
                <a:latin typeface="Times New Roman" pitchFamily="18" charset="0"/>
              </a:rPr>
            </a:br>
            <a:endParaRPr lang="ru-RU" b="1" i="1" dirty="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18436" name="Picture 4" descr="http://strbsu.ru/uploads/news_uploads/personal2_thum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06" y="1549866"/>
            <a:ext cx="8309448" cy="4420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s://pp.userapi.com/c540108/v540108227/2995f/5Y917a0v86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798" y="1100658"/>
            <a:ext cx="5715000" cy="519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62151" y="233610"/>
            <a:ext cx="73940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i="1" dirty="0">
                <a:solidFill>
                  <a:srgbClr val="FFFF00"/>
                </a:solidFill>
                <a:latin typeface="Times New Roman" pitchFamily="18" charset="0"/>
              </a:rPr>
              <a:t>Согласны ли Вы, что ..?</a:t>
            </a:r>
            <a:br>
              <a:rPr lang="ru-RU" sz="3600" b="1" i="1" dirty="0">
                <a:solidFill>
                  <a:srgbClr val="FFFF00"/>
                </a:solidFill>
                <a:latin typeface="Times New Roman" pitchFamily="18" charset="0"/>
              </a:rPr>
            </a:b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0389570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220663"/>
            <a:ext cx="6508750" cy="1143000"/>
          </a:xfrm>
        </p:spPr>
        <p:txBody>
          <a:bodyPr/>
          <a:lstStyle/>
          <a:p>
            <a:pPr eaLnBrk="1" hangingPunct="1"/>
            <a:r>
              <a:rPr lang="ru-RU" b="1" dirty="0" smtClean="0">
                <a:solidFill>
                  <a:schemeClr val="folHlink"/>
                </a:solidFill>
              </a:rPr>
              <a:t>Из истории образования</a:t>
            </a:r>
          </a:p>
        </p:txBody>
      </p:sp>
      <p:pic>
        <p:nvPicPr>
          <p:cNvPr id="25604" name="Picture 4" descr="http://dvseminary.ru/upload/information_system_53/2/8/2/item_28282/information_items_2828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635" y="1246176"/>
            <a:ext cx="6400800" cy="4544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sz="half" idx="4294967295"/>
          </p:nvPr>
        </p:nvSpPr>
        <p:spPr>
          <a:xfrm>
            <a:off x="2202423" y="5123329"/>
            <a:ext cx="4038600" cy="159123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b="1" i="1" dirty="0" smtClean="0"/>
              <a:t>998 г. - принятие христианства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b="1" i="1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b="1" i="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b="1" i="1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b="1" i="1" dirty="0" smtClean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Училища </a:t>
            </a:r>
            <a:r>
              <a:rPr lang="ru-RU" b="1" dirty="0" smtClean="0"/>
              <a:t>и </a:t>
            </a:r>
            <a:r>
              <a:rPr lang="ru-RU" b="1" i="1" dirty="0" smtClean="0"/>
              <a:t>дружины </a:t>
            </a:r>
            <a:r>
              <a:rPr lang="ru-RU" b="1" dirty="0" smtClean="0"/>
              <a:t>на Руси</a:t>
            </a:r>
            <a:endParaRPr lang="ru-RU" b="1" i="1" dirty="0"/>
          </a:p>
        </p:txBody>
      </p:sp>
      <p:pic>
        <p:nvPicPr>
          <p:cNvPr id="27650" name="Picture 2" descr="https://www.2do2go.ru/uploads/7e4f9d5d0ec54f137de7387c7a6e401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69862"/>
            <a:ext cx="9144000" cy="494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42139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900igr.net/up/datai/176162/0006-009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821" y="1774994"/>
            <a:ext cx="6510991" cy="4719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3435" y="295853"/>
            <a:ext cx="86957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3200" b="1" i="1" dirty="0"/>
              <a:t>С </a:t>
            </a:r>
            <a:r>
              <a:rPr lang="en-US" sz="3200" b="1" i="1" dirty="0"/>
              <a:t>XIII</a:t>
            </a:r>
            <a:r>
              <a:rPr lang="ru-RU" sz="3200" b="1" i="1" dirty="0"/>
              <a:t> века распространение  грамоты через </a:t>
            </a:r>
            <a:r>
              <a:rPr lang="ru-RU" sz="3200" b="1" i="1" dirty="0" smtClean="0"/>
              <a:t>Школы </a:t>
            </a:r>
            <a:r>
              <a:rPr lang="ru-RU" sz="3200" b="1" i="1" dirty="0"/>
              <a:t>мастеров грамоты.</a:t>
            </a:r>
          </a:p>
        </p:txBody>
      </p:sp>
    </p:spTree>
    <p:extLst>
      <p:ext uri="{BB962C8B-B14F-4D97-AF65-F5344CB8AC3E}">
        <p14:creationId xmlns:p14="http://schemas.microsoft.com/office/powerpoint/2010/main" val="23297095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sz="4000" b="1" dirty="0" smtClean="0">
                <a:solidFill>
                  <a:schemeClr val="folHlink"/>
                </a:solidFill>
              </a:rPr>
              <a:t>Ярослав Мудрый -</a:t>
            </a:r>
            <a:br>
              <a:rPr lang="ru-RU" sz="4000" b="1" dirty="0" smtClean="0">
                <a:solidFill>
                  <a:schemeClr val="folHlink"/>
                </a:solidFill>
              </a:rPr>
            </a:br>
            <a:r>
              <a:rPr lang="ru-RU" sz="4000" b="1" dirty="0" smtClean="0">
                <a:solidFill>
                  <a:schemeClr val="folHlink"/>
                </a:solidFill>
              </a:rPr>
              <a:t>первый «библиотекарь» страны.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379259" y="1600200"/>
            <a:ext cx="4038600" cy="4525963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i="1" dirty="0" smtClean="0"/>
              <a:t>«Похвала книгам»: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i="1" dirty="0" smtClean="0"/>
              <a:t>     «Великая польза бывает от книжного ученья.  Книги – реки, наполняющие </a:t>
            </a:r>
            <a:r>
              <a:rPr lang="ru-RU" b="1" i="1" dirty="0"/>
              <a:t>В</a:t>
            </a:r>
            <a:r>
              <a:rPr lang="ru-RU" b="1" i="1" dirty="0" smtClean="0"/>
              <a:t>селенную мудрость. В книгах – несчетная глубина, ими мы в печали утешаемся». </a:t>
            </a:r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b="1" i="1" dirty="0" smtClean="0"/>
              <a:t>(1019-1054гг.)</a:t>
            </a:r>
            <a:endParaRPr lang="ru-RU" b="1" i="1" dirty="0"/>
          </a:p>
        </p:txBody>
      </p:sp>
      <p:pic>
        <p:nvPicPr>
          <p:cNvPr id="18435" name="Picture 2" descr="C:\Users\Админ\Desktop\3db24e28e1aab7cbaf6dadb9f7f4261a.jpe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875833" y="1648758"/>
            <a:ext cx="2882900" cy="445293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365" y="397615"/>
            <a:ext cx="8839200" cy="1143000"/>
          </a:xfrm>
        </p:spPr>
        <p:txBody>
          <a:bodyPr/>
          <a:lstStyle/>
          <a:p>
            <a:r>
              <a:rPr lang="ru-RU" dirty="0"/>
              <a:t>Славяно-греко-латинская академия</a:t>
            </a:r>
            <a:br>
              <a:rPr lang="ru-RU" dirty="0"/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76517" y="1379251"/>
            <a:ext cx="4572000" cy="477053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2000" b="1" dirty="0" smtClean="0"/>
              <a:t>     Славяно-греко-латинская академия (1687) </a:t>
            </a:r>
            <a:r>
              <a:rPr lang="ru-RU" sz="2000" b="1" dirty="0"/>
              <a:t>дала начало всему высшему образованию в России. Целью создания Академии была подготовка образованных людей для нужд России. Академия давала образование не только детям аристократии, государственных и церковных чиновников, но и торговцев, и даже </a:t>
            </a:r>
            <a:r>
              <a:rPr lang="ru-RU" sz="2000" b="1" dirty="0" smtClean="0"/>
              <a:t>холопов. </a:t>
            </a:r>
            <a:r>
              <a:rPr lang="ru-RU" sz="2000" b="1" dirty="0"/>
              <a:t>Первоначально студентов Академии насчитывалось около 100, в начале XVIII века - 600, а в начале XIX века - более 1600.</a:t>
            </a:r>
          </a:p>
        </p:txBody>
      </p:sp>
      <p:pic>
        <p:nvPicPr>
          <p:cNvPr id="1026" name="Picture 2" descr="http://900igr.net/up/datai/213182/0005-004-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" t="3083" r="3839" b="3173"/>
          <a:stretch/>
        </p:blipFill>
        <p:spPr bwMode="auto">
          <a:xfrm>
            <a:off x="5342964" y="1380565"/>
            <a:ext cx="3173507" cy="476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48351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1001</TotalTime>
  <Words>1009</Words>
  <Application>Microsoft Office PowerPoint</Application>
  <PresentationFormat>Экран (4:3)</PresentationFormat>
  <Paragraphs>109</Paragraphs>
  <Slides>44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Тема Office</vt:lpstr>
      <vt:lpstr>Презентация PowerPoint</vt:lpstr>
      <vt:lpstr> Каким вы себе представляете модного тинэйджера? </vt:lpstr>
      <vt:lpstr>ГРАМОТНЫМ БЫТЬ МОДНО </vt:lpstr>
      <vt:lpstr>???</vt:lpstr>
      <vt:lpstr>Из истории образования</vt:lpstr>
      <vt:lpstr>Училища и дружины на Руси</vt:lpstr>
      <vt:lpstr>Презентация PowerPoint</vt:lpstr>
      <vt:lpstr>Ярослав Мудрый - первый «библиотекарь» страны.</vt:lpstr>
      <vt:lpstr>Славяно-греко-латинская академия </vt:lpstr>
      <vt:lpstr>Презентация PowerPoint</vt:lpstr>
      <vt:lpstr>Славяно-греко-латинская академия </vt:lpstr>
      <vt:lpstr>Презентация PowerPoint</vt:lpstr>
      <vt:lpstr>Из истории образования</vt:lpstr>
      <vt:lpstr>Презентация PowerPoint</vt:lpstr>
      <vt:lpstr>Презентация PowerPoint</vt:lpstr>
      <vt:lpstr>Лев Николаевич Толстой </vt:lpstr>
      <vt:lpstr>Презентация PowerPoint</vt:lpstr>
      <vt:lpstr>Н.П. Богданов – Бельский.  «Устный счет. В народной школе С.А.Рачинского». 1895</vt:lpstr>
      <vt:lpstr>В.Е. Маковский.   «В сельской школе»</vt:lpstr>
      <vt:lpstr>В XX веке образование стало общедоступным</vt:lpstr>
      <vt:lpstr>Презентация PowerPoint</vt:lpstr>
      <vt:lpstr>Презентация PowerPoint</vt:lpstr>
      <vt:lpstr>1990-е</vt:lpstr>
      <vt:lpstr>Современная школа </vt:lpstr>
      <vt:lpstr>Образование в XXI веке</vt:lpstr>
      <vt:lpstr>Народная мудрость об учении и грамотности.</vt:lpstr>
      <vt:lpstr>Антон Павлович Чехов</vt:lpstr>
      <vt:lpstr>Лев Николаевич Толстой</vt:lpstr>
      <vt:lpstr>Презентация PowerPoint</vt:lpstr>
      <vt:lpstr>Презентация PowerPoint</vt:lpstr>
      <vt:lpstr>Презентация PowerPoint</vt:lpstr>
      <vt:lpstr>Презентация PowerPoint</vt:lpstr>
      <vt:lpstr>Популярность грамотности в современной России растёт, и теперь быть грамотным – это действительно модно.</vt:lpstr>
      <vt:lpstr>Презентация PowerPoint</vt:lpstr>
      <vt:lpstr>Захар Прилепин (писатель, автор текста тотального диктанта)</vt:lpstr>
      <vt:lpstr>Презентация PowerPoint</vt:lpstr>
      <vt:lpstr>Презентация PowerPoint</vt:lpstr>
      <vt:lpstr>Галина БОГДАНОВИЧ,  доктор филологических наук, профессор, эксперт РАН </vt:lpstr>
      <vt:lpstr>Евгения Коробкова  (журналист)</vt:lpstr>
      <vt:lpstr>Наталия Занегина,  кандидат филологических наук, научный сотрудник Института русского языка РАН.</vt:lpstr>
      <vt:lpstr>Галина Боголюбова, президент Славянского фонда России </vt:lpstr>
      <vt:lpstr>Искусство и социальная реклама за грамотность</vt:lpstr>
      <vt:lpstr>Согласны ли Вы, что ..?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НАТАЛЬЯ</cp:lastModifiedBy>
  <cp:revision>83</cp:revision>
  <dcterms:created xsi:type="dcterms:W3CDTF">2013-11-19T05:52:05Z</dcterms:created>
  <dcterms:modified xsi:type="dcterms:W3CDTF">2018-08-29T18:14:01Z</dcterms:modified>
</cp:coreProperties>
</file>