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6"/>
  </p:notesMasterIdLst>
  <p:sldIdLst>
    <p:sldId id="261" r:id="rId2"/>
    <p:sldId id="266" r:id="rId3"/>
    <p:sldId id="267" r:id="rId4"/>
    <p:sldId id="268" r:id="rId5"/>
    <p:sldId id="271" r:id="rId6"/>
    <p:sldId id="279" r:id="rId7"/>
    <p:sldId id="280" r:id="rId8"/>
    <p:sldId id="282" r:id="rId9"/>
    <p:sldId id="283" r:id="rId10"/>
    <p:sldId id="284" r:id="rId11"/>
    <p:sldId id="281" r:id="rId12"/>
    <p:sldId id="274" r:id="rId13"/>
    <p:sldId id="297" r:id="rId14"/>
    <p:sldId id="298" r:id="rId15"/>
  </p:sldIdLst>
  <p:sldSz cx="9144000" cy="6858000" type="screen4x3"/>
  <p:notesSz cx="6858000" cy="9144000"/>
  <p:embeddedFontLst>
    <p:embeddedFont>
      <p:font typeface="Arial Unicode MS" panose="020B0604020202020204" pitchFamily="34" charset="-128"/>
      <p:regular r:id="rId17"/>
    </p:embeddedFont>
    <p:embeddedFont>
      <p:font typeface="Arial Black" panose="020B0A04020102020204" pitchFamily="34" charset="0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0000"/>
    <a:srgbClr val="660066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82" d="100"/>
          <a:sy n="82" d="100"/>
        </p:scale>
        <p:origin x="147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1EF85-1AB6-4E16-9888-DD73D01D85CB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1C185-E2FA-45B7-BADC-00D51FB8E0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650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1C185-E2FA-45B7-BADC-00D51FB8E0A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980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835696" y="274638"/>
            <a:ext cx="6851104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Русский  язык  2 класс </a:t>
            </a:r>
            <a:b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</a:br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УМК  «Школа  России»</a:t>
            </a:r>
            <a:b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</a:br>
            <a:br>
              <a:rPr lang="ru-RU" altLang="ru-RU" kern="0" dirty="0">
                <a:solidFill>
                  <a:srgbClr val="000000"/>
                </a:solidFill>
                <a:latin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416224" y="1988840"/>
            <a:ext cx="7283152" cy="115212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</a:rPr>
              <a:t>Буквосочетания </a:t>
            </a:r>
          </a:p>
          <a:p>
            <a: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</a:rPr>
              <a:t>ЧК, ЧН, ЧТ,  ЩН, НЧ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3693593"/>
            <a:ext cx="2759893" cy="275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7982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706090"/>
          </a:xfrm>
        </p:spPr>
        <p:txBody>
          <a:bodyPr/>
          <a:lstStyle/>
          <a:p>
            <a:r>
              <a:rPr lang="ru-RU" sz="3600" dirty="0">
                <a:solidFill>
                  <a:srgbClr val="FF0000"/>
                </a:solidFill>
                <a:latin typeface="Arial Black" panose="020B0A04020102020204" pitchFamily="34" charset="0"/>
              </a:rPr>
              <a:t>Чем  похожи  слова?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2" t="12018" r="5359" b="80455"/>
          <a:stretch/>
        </p:blipFill>
        <p:spPr bwMode="auto">
          <a:xfrm>
            <a:off x="1287534" y="1196752"/>
            <a:ext cx="7448939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283968" y="5751127"/>
            <a:ext cx="2315058" cy="501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с. 5 упр. 3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29431" y="2481447"/>
            <a:ext cx="7307042" cy="8755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Почему   надо   запомнить  написание   буквосочетания   НЧ?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" t="37495" r="11610" b="50000"/>
          <a:stretch/>
        </p:blipFill>
        <p:spPr bwMode="auto">
          <a:xfrm>
            <a:off x="1533565" y="3789040"/>
            <a:ext cx="7202907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231" y="4589084"/>
            <a:ext cx="2254429" cy="2248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914000"/>
            <a:ext cx="1031504" cy="142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833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48872" cy="994122"/>
          </a:xfrm>
        </p:spPr>
        <p:txBody>
          <a:bodyPr/>
          <a:lstStyle/>
          <a:p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</a:rPr>
              <a:t>Подведём  итоги  работы</a:t>
            </a:r>
            <a:b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</a:rPr>
              <a:t> на  уроке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340768"/>
            <a:ext cx="7211144" cy="204482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С  какими   буквосочетаниями  работали  на   уроке?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Как  пишутся  данные  сочетания?  Почему?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321927" y="3276848"/>
            <a:ext cx="7499176" cy="70609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3200" dirty="0">
                <a:solidFill>
                  <a:srgbClr val="FF0000"/>
                </a:solidFill>
                <a:latin typeface="Arial Black" pitchFamily="34" charset="0"/>
              </a:rPr>
              <a:t>Оцените  свою  работу!</a:t>
            </a:r>
            <a:endParaRPr lang="ru-RU" sz="32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690615" y="3814584"/>
            <a:ext cx="6761799" cy="2689447"/>
            <a:chOff x="1766629" y="3886200"/>
            <a:chExt cx="6761799" cy="2689447"/>
          </a:xfrm>
        </p:grpSpPr>
        <p:sp>
          <p:nvSpPr>
            <p:cNvPr id="6" name="Овал 5"/>
            <p:cNvSpPr/>
            <p:nvPr/>
          </p:nvSpPr>
          <p:spPr>
            <a:xfrm>
              <a:off x="1766629" y="3886200"/>
              <a:ext cx="787996" cy="654956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!</a:t>
              </a:r>
            </a:p>
          </p:txBody>
        </p:sp>
        <p:sp>
          <p:nvSpPr>
            <p:cNvPr id="7" name="Овал 6"/>
            <p:cNvSpPr/>
            <p:nvPr/>
          </p:nvSpPr>
          <p:spPr>
            <a:xfrm>
              <a:off x="1794396" y="5765402"/>
              <a:ext cx="800121" cy="81024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?</a:t>
              </a:r>
            </a:p>
          </p:txBody>
        </p:sp>
        <p:sp>
          <p:nvSpPr>
            <p:cNvPr id="8" name="Овал 7"/>
            <p:cNvSpPr/>
            <p:nvPr/>
          </p:nvSpPr>
          <p:spPr>
            <a:xfrm>
              <a:off x="1794396" y="4793182"/>
              <a:ext cx="787996" cy="77435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+</a:t>
              </a:r>
            </a:p>
          </p:txBody>
        </p:sp>
        <p:sp>
          <p:nvSpPr>
            <p:cNvPr id="9" name="Заголовок 1"/>
            <p:cNvSpPr txBox="1">
              <a:spLocks/>
            </p:cNvSpPr>
            <p:nvPr/>
          </p:nvSpPr>
          <p:spPr>
            <a:xfrm>
              <a:off x="2771800" y="4015085"/>
              <a:ext cx="5400600" cy="778098"/>
            </a:xfrm>
            <a:prstGeom prst="rect">
              <a:avLst/>
            </a:prstGeom>
          </p:spPr>
          <p:txBody>
            <a:bodyPr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l"/>
              <a:r>
                <a:rPr lang="ru-RU" sz="2800" dirty="0">
                  <a:solidFill>
                    <a:srgbClr val="002060"/>
                  </a:solidFill>
                  <a:latin typeface="Arial Black" panose="020B0A04020102020204" pitchFamily="34" charset="0"/>
                </a:rPr>
                <a:t>Всё получилось!</a:t>
              </a:r>
            </a:p>
          </p:txBody>
        </p:sp>
        <p:sp>
          <p:nvSpPr>
            <p:cNvPr id="10" name="Заголовок 1"/>
            <p:cNvSpPr txBox="1">
              <a:spLocks/>
            </p:cNvSpPr>
            <p:nvPr/>
          </p:nvSpPr>
          <p:spPr>
            <a:xfrm>
              <a:off x="2783497" y="4653136"/>
              <a:ext cx="5728862" cy="778098"/>
            </a:xfrm>
            <a:prstGeom prst="rect">
              <a:avLst/>
            </a:prstGeom>
          </p:spPr>
          <p:txBody>
            <a:bodyPr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l"/>
              <a:r>
                <a:rPr lang="ru-RU" sz="2800" dirty="0">
                  <a:solidFill>
                    <a:srgbClr val="002060"/>
                  </a:solidFill>
                  <a:latin typeface="Arial Black" panose="020B0A04020102020204" pitchFamily="34" charset="0"/>
                </a:rPr>
                <a:t>Вносились    поправки  в  ходе  работы</a:t>
              </a:r>
            </a:p>
          </p:txBody>
        </p:sp>
        <p:sp>
          <p:nvSpPr>
            <p:cNvPr id="11" name="Заголовок 1"/>
            <p:cNvSpPr txBox="1">
              <a:spLocks/>
            </p:cNvSpPr>
            <p:nvPr/>
          </p:nvSpPr>
          <p:spPr>
            <a:xfrm>
              <a:off x="2787869" y="5663227"/>
              <a:ext cx="5740559" cy="778098"/>
            </a:xfrm>
            <a:prstGeom prst="rect">
              <a:avLst/>
            </a:prstGeom>
          </p:spPr>
          <p:txBody>
            <a:bodyPr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l"/>
              <a:r>
                <a:rPr lang="ru-RU" sz="2800" dirty="0">
                  <a:solidFill>
                    <a:srgbClr val="002060"/>
                  </a:solidFill>
                  <a:latin typeface="Arial Black" panose="020B0A04020102020204" pitchFamily="34" charset="0"/>
                </a:rPr>
                <a:t>Надо  быть  внимательным!</a:t>
              </a:r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581520"/>
            <a:ext cx="2254429" cy="2248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9393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 bwMode="auto">
          <a:xfrm>
            <a:off x="2555776" y="2708920"/>
            <a:ext cx="5256584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3200" dirty="0">
                <a:solidFill>
                  <a:srgbClr val="002060"/>
                </a:solidFill>
                <a:latin typeface="Arial Black" panose="020B0A04020102020204" pitchFamily="34" charset="0"/>
              </a:rPr>
              <a:t>Учебник с. 5 упр. 4</a:t>
            </a:r>
          </a:p>
        </p:txBody>
      </p:sp>
      <p:sp>
        <p:nvSpPr>
          <p:cNvPr id="3" name="Скругленный прямоугольник 6">
            <a:extLst>
              <a:ext uri="{FF2B5EF4-FFF2-40B4-BE49-F238E27FC236}">
                <a16:creationId xmlns:a16="http://schemas.microsoft.com/office/drawing/2014/main" id="{0B39645F-97D5-5C67-957A-0DF15549F66A}"/>
              </a:ext>
            </a:extLst>
          </p:cNvPr>
          <p:cNvSpPr/>
          <p:nvPr/>
        </p:nvSpPr>
        <p:spPr bwMode="auto">
          <a:xfrm>
            <a:off x="2051720" y="652330"/>
            <a:ext cx="5943724" cy="11891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</a:rPr>
              <a:t>Самостоятельная работа.</a:t>
            </a:r>
          </a:p>
        </p:txBody>
      </p:sp>
      <p:sp>
        <p:nvSpPr>
          <p:cNvPr id="4" name="Скругленный прямоугольник 7">
            <a:extLst>
              <a:ext uri="{FF2B5EF4-FFF2-40B4-BE49-F238E27FC236}">
                <a16:creationId xmlns:a16="http://schemas.microsoft.com/office/drawing/2014/main" id="{88ABD925-96EF-2F73-11CD-7702C0C05C49}"/>
              </a:ext>
            </a:extLst>
          </p:cNvPr>
          <p:cNvSpPr/>
          <p:nvPr/>
        </p:nvSpPr>
        <p:spPr bwMode="auto">
          <a:xfrm>
            <a:off x="1979712" y="4221088"/>
            <a:ext cx="6336704" cy="11875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Выполнить упражнение в тетради. Отправить фото работы на проверку.  </a:t>
            </a:r>
          </a:p>
        </p:txBody>
      </p:sp>
    </p:spTree>
    <p:extLst>
      <p:ext uri="{BB962C8B-B14F-4D97-AF65-F5344CB8AC3E}">
        <p14:creationId xmlns:p14="http://schemas.microsoft.com/office/powerpoint/2010/main" val="27871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A1D58D-FD09-47EB-EABA-1D123FF32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Домашняя работа.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97DDEF4-6A8B-65C5-4B61-C1A74806D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411760"/>
            <a:ext cx="6624736" cy="3949764"/>
          </a:xfrm>
          <a:prstGeom prst="rect">
            <a:avLst/>
          </a:prstGeom>
        </p:spPr>
      </p:pic>
      <p:sp>
        <p:nvSpPr>
          <p:cNvPr id="10" name="Объект 9">
            <a:extLst>
              <a:ext uri="{FF2B5EF4-FFF2-40B4-BE49-F238E27FC236}">
                <a16:creationId xmlns:a16="http://schemas.microsoft.com/office/drawing/2014/main" id="{3FBDF396-ED37-759F-DFA5-2C6DD6CEA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648" y="1268760"/>
            <a:ext cx="6912768" cy="1224136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Выполнить задания на </a:t>
            </a:r>
            <a:r>
              <a:rPr lang="ru-RU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Учи.ру</a:t>
            </a:r>
            <a:r>
              <a:rPr 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карточка №16.</a:t>
            </a:r>
          </a:p>
        </p:txBody>
      </p:sp>
    </p:spTree>
    <p:extLst>
      <p:ext uri="{BB962C8B-B14F-4D97-AF65-F5344CB8AC3E}">
        <p14:creationId xmlns:p14="http://schemas.microsoft.com/office/powerpoint/2010/main" val="1636998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80BF3C-2DBA-B40C-2A7A-4FF78E167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2420888"/>
            <a:ext cx="6672916" cy="153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702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en-US" altLang="ru-RU" b="1" dirty="0">
                <a:solidFill>
                  <a:srgbClr val="002060"/>
                </a:solidFill>
                <a:latin typeface="Arial Black" pitchFamily="34" charset="0"/>
              </a:rPr>
              <a:t>9</a:t>
            </a:r>
            <a:r>
              <a:rPr lang="ru-RU" altLang="ru-RU" b="1" dirty="0">
                <a:solidFill>
                  <a:srgbClr val="002060"/>
                </a:solidFill>
                <a:latin typeface="Arial Black" pitchFamily="34" charset="0"/>
              </a:rPr>
              <a:t> янв</a:t>
            </a:r>
            <a:r>
              <a:rPr lang="ru-RU" altLang="ru-RU" b="1" dirty="0">
                <a:solidFill>
                  <a:srgbClr val="FF0000"/>
                </a:solidFill>
                <a:latin typeface="Arial Black" pitchFamily="34" charset="0"/>
              </a:rPr>
              <a:t>а</a:t>
            </a:r>
            <a:r>
              <a:rPr lang="ru-RU" altLang="ru-RU" b="1" dirty="0">
                <a:solidFill>
                  <a:srgbClr val="002060"/>
                </a:solidFill>
                <a:latin typeface="Arial Black" pitchFamily="34" charset="0"/>
              </a:rPr>
              <a:t>ря.</a:t>
            </a:r>
            <a:br>
              <a:rPr lang="ru-RU" altLang="ru-RU" b="1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altLang="ru-RU" b="1" dirty="0">
                <a:solidFill>
                  <a:srgbClr val="002060"/>
                </a:solidFill>
                <a:latin typeface="Arial Black" pitchFamily="34" charset="0"/>
              </a:rPr>
              <a:t>Кла</a:t>
            </a:r>
            <a:r>
              <a:rPr lang="ru-RU" altLang="ru-RU" b="1" dirty="0">
                <a:solidFill>
                  <a:srgbClr val="FF0000"/>
                </a:solidFill>
                <a:latin typeface="Arial Black" pitchFamily="34" charset="0"/>
              </a:rPr>
              <a:t>сс</a:t>
            </a:r>
            <a:r>
              <a:rPr lang="ru-RU" altLang="ru-RU" b="1" dirty="0">
                <a:solidFill>
                  <a:srgbClr val="002060"/>
                </a:solidFill>
                <a:latin typeface="Arial Black" pitchFamily="34" charset="0"/>
              </a:rPr>
              <a:t>ная  р</a:t>
            </a:r>
            <a:r>
              <a:rPr lang="ru-RU" altLang="ru-RU" b="1" dirty="0">
                <a:solidFill>
                  <a:srgbClr val="FF0000"/>
                </a:solidFill>
                <a:latin typeface="Arial Black" pitchFamily="34" charset="0"/>
              </a:rPr>
              <a:t>а</a:t>
            </a:r>
            <a:r>
              <a:rPr lang="ru-RU" altLang="ru-RU" b="1" dirty="0">
                <a:solidFill>
                  <a:srgbClr val="002060"/>
                </a:solidFill>
                <a:latin typeface="Arial Black" pitchFamily="34" charset="0"/>
              </a:rPr>
              <a:t>бота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58" r="53985" b="9450"/>
          <a:stretch/>
        </p:blipFill>
        <p:spPr bwMode="auto">
          <a:xfrm>
            <a:off x="5220072" y="2156113"/>
            <a:ext cx="2191456" cy="2540001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5958" b="9450"/>
          <a:stretch/>
        </p:blipFill>
        <p:spPr bwMode="auto">
          <a:xfrm>
            <a:off x="2190750" y="2156114"/>
            <a:ext cx="2381250" cy="2540001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627784" y="5085184"/>
            <a:ext cx="4783744" cy="914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Сижу  правильно,  </a:t>
            </a:r>
          </a:p>
          <a:p>
            <a:pPr algn="ctr">
              <a:defRPr/>
            </a:pPr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пишу  красиво!</a:t>
            </a:r>
          </a:p>
        </p:txBody>
      </p:sp>
    </p:spTree>
    <p:extLst>
      <p:ext uri="{BB962C8B-B14F-4D97-AF65-F5344CB8AC3E}">
        <p14:creationId xmlns:p14="http://schemas.microsoft.com/office/powerpoint/2010/main" val="693802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0000"/>
                </a:solidFill>
                <a:latin typeface="Arial Black" pitchFamily="34" charset="0"/>
              </a:rPr>
              <a:t>Упражнение  в  чистописании по  образцу  учителя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005355"/>
            <a:ext cx="2759893" cy="275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068" b="67742" l="86858" r="990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070" t="54772" b="30788"/>
          <a:stretch/>
        </p:blipFill>
        <p:spPr bwMode="auto">
          <a:xfrm>
            <a:off x="1763688" y="1700808"/>
            <a:ext cx="864096" cy="933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802" b="31871" l="74422" r="800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713" t="21668" r="19198" b="66995"/>
          <a:stretch/>
        </p:blipFill>
        <p:spPr bwMode="auto">
          <a:xfrm>
            <a:off x="1818327" y="1700808"/>
            <a:ext cx="686006" cy="733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4046481" y="1679110"/>
            <a:ext cx="974218" cy="977310"/>
            <a:chOff x="4116452" y="1722812"/>
            <a:chExt cx="974218" cy="97731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6068" b="67742" l="86858" r="9907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070" t="54772" b="30788"/>
            <a:stretch/>
          </p:blipFill>
          <p:spPr bwMode="auto">
            <a:xfrm>
              <a:off x="4116452" y="1722812"/>
              <a:ext cx="904247" cy="977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1417" b="50194" l="30935" r="371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53" t="40320" r="62024" b="48709"/>
            <a:stretch/>
          </p:blipFill>
          <p:spPr bwMode="auto">
            <a:xfrm>
              <a:off x="4298582" y="1869352"/>
              <a:ext cx="792088" cy="742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Группа 9"/>
          <p:cNvGrpSpPr/>
          <p:nvPr/>
        </p:nvGrpSpPr>
        <p:grpSpPr>
          <a:xfrm>
            <a:off x="6253874" y="1759544"/>
            <a:ext cx="1134620" cy="867425"/>
            <a:chOff x="2411760" y="4074503"/>
            <a:chExt cx="762454" cy="573067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6068" b="67742" l="86858" r="9907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070" t="54772" b="30788"/>
            <a:stretch/>
          </p:blipFill>
          <p:spPr bwMode="auto">
            <a:xfrm>
              <a:off x="2643989" y="4074503"/>
              <a:ext cx="530225" cy="5730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1417" b="50194" l="30935" r="371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53" t="40320" r="62024" b="48709"/>
            <a:stretch/>
          </p:blipFill>
          <p:spPr bwMode="auto">
            <a:xfrm>
              <a:off x="2411760" y="4149080"/>
              <a:ext cx="464458" cy="435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3" name="Прямая соединительная линия 12"/>
          <p:cNvCxnSpPr/>
          <p:nvPr/>
        </p:nvCxnSpPr>
        <p:spPr>
          <a:xfrm flipH="1">
            <a:off x="6555307" y="2115408"/>
            <a:ext cx="88301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Группа 17"/>
          <p:cNvGrpSpPr/>
          <p:nvPr/>
        </p:nvGrpSpPr>
        <p:grpSpPr>
          <a:xfrm>
            <a:off x="2627784" y="1848937"/>
            <a:ext cx="1203424" cy="742583"/>
            <a:chOff x="1784400" y="3068960"/>
            <a:chExt cx="1203424" cy="742583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4441" b="84096" l="29245" r="372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43" t="73234" r="61734" b="14697"/>
            <a:stretch/>
          </p:blipFill>
          <p:spPr bwMode="auto">
            <a:xfrm>
              <a:off x="1784400" y="3068960"/>
              <a:ext cx="894645" cy="720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1417" b="50194" l="30935" r="371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53" t="40320" r="62024" b="48709"/>
            <a:stretch/>
          </p:blipFill>
          <p:spPr bwMode="auto">
            <a:xfrm>
              <a:off x="2195736" y="3068960"/>
              <a:ext cx="792088" cy="742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4" name="Группа 23"/>
          <p:cNvGrpSpPr/>
          <p:nvPr/>
        </p:nvGrpSpPr>
        <p:grpSpPr>
          <a:xfrm>
            <a:off x="4978070" y="1682933"/>
            <a:ext cx="1318433" cy="1008966"/>
            <a:chOff x="4045655" y="2996389"/>
            <a:chExt cx="999057" cy="835383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5497" b="65737" l="15972" r="234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43" t="54217" r="75668" b="32983"/>
            <a:stretch/>
          </p:blipFill>
          <p:spPr bwMode="auto">
            <a:xfrm>
              <a:off x="4204597" y="2996389"/>
              <a:ext cx="840115" cy="740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6068" b="67742" l="86858" r="9907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070" t="54772" b="30788"/>
            <a:stretch/>
          </p:blipFill>
          <p:spPr bwMode="auto">
            <a:xfrm>
              <a:off x="4045655" y="2996389"/>
              <a:ext cx="807643" cy="835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6" name="Скругленный прямоугольник 25"/>
          <p:cNvSpPr/>
          <p:nvPr/>
        </p:nvSpPr>
        <p:spPr>
          <a:xfrm>
            <a:off x="1426722" y="3186300"/>
            <a:ext cx="5930775" cy="104954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Что  вам  известно  об  </a:t>
            </a:r>
          </a:p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этих  буквосочетаниях?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446489" y="3194257"/>
            <a:ext cx="6356332" cy="104954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Эти  буквосочетания  пишутся  без  мягкого  знака</a:t>
            </a:r>
          </a:p>
        </p:txBody>
      </p:sp>
    </p:spTree>
    <p:extLst>
      <p:ext uri="{BB962C8B-B14F-4D97-AF65-F5344CB8AC3E}">
        <p14:creationId xmlns:p14="http://schemas.microsoft.com/office/powerpoint/2010/main" val="245957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0000"/>
                </a:solidFill>
                <a:latin typeface="Arial Black" panose="020B0A04020102020204" pitchFamily="34" charset="0"/>
              </a:rPr>
              <a:t>С какими  словами  будем работать?</a:t>
            </a:r>
            <a:endParaRPr lang="ru-RU" sz="32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17" y="4914000"/>
            <a:ext cx="1031504" cy="142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5652120" y="5812934"/>
            <a:ext cx="1224136" cy="501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с. 4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97180"/>
            <a:ext cx="2501285" cy="3317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127453" y="1570038"/>
            <a:ext cx="7427168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Слова  с  буквосочетаниями </a:t>
            </a:r>
          </a:p>
          <a:p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ЧК, ЧН, ЧТ, ЩН, НЧ.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728" y="2873031"/>
            <a:ext cx="2759893" cy="275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755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475656" y="341784"/>
            <a:ext cx="7427168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Буквосочетания  ЧК, ЧН, ЧТ, ЩН, НЧ  -  это  </a:t>
            </a:r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орфограммы.</a:t>
            </a:r>
          </a:p>
        </p:txBody>
      </p:sp>
      <p:pic>
        <p:nvPicPr>
          <p:cNvPr id="6" name="Рисунок 5" descr="https://soiro.ru/forum/datas/users/sova_2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10" y="3209284"/>
            <a:ext cx="3312368" cy="294907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707206" y="1484784"/>
            <a:ext cx="660921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rgbClr val="006600"/>
                </a:solidFill>
                <a:latin typeface="Arial Black" panose="020B0A04020102020204" pitchFamily="34" charset="0"/>
              </a:rPr>
              <a:t>[ч'], [щ']  </a:t>
            </a:r>
          </a:p>
          <a:p>
            <a:pPr algn="ctr"/>
            <a:r>
              <a:rPr lang="ru-RU" sz="4000" dirty="0">
                <a:solidFill>
                  <a:srgbClr val="002060"/>
                </a:solidFill>
                <a:latin typeface="Arial Black" panose="020B0A04020102020204" pitchFamily="34" charset="0"/>
              </a:rPr>
              <a:t>всегда  мягкие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71328" y="3560440"/>
            <a:ext cx="660921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Знаем  мы  наверняка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В  сочетаниях </a:t>
            </a:r>
          </a:p>
          <a:p>
            <a:pPr algn="ctr"/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ЧК, ЧН, ЧТ, ЩН, НЧ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Мягкий  знак  не  пишется,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Даже   если   слышится.</a:t>
            </a:r>
          </a:p>
        </p:txBody>
      </p:sp>
    </p:spTree>
    <p:extLst>
      <p:ext uri="{BB962C8B-B14F-4D97-AF65-F5344CB8AC3E}">
        <p14:creationId xmlns:p14="http://schemas.microsoft.com/office/powerpoint/2010/main" val="3847173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/>
          <a:lstStyle/>
          <a:p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</a:rPr>
              <a:t>Работаем  с  пословицами!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23617"/>
            <a:ext cx="6950772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660232" y="6131588"/>
            <a:ext cx="2315058" cy="501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с. 4 упр. 1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07704" y="2363777"/>
            <a:ext cx="5824448" cy="10081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Какие  буквосочетания  встретились?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07704" y="3645024"/>
            <a:ext cx="5824448" cy="10081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Что  надо  знать  об  их  написании?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" t="47152" r="43952" b="34170"/>
          <a:stretch/>
        </p:blipFill>
        <p:spPr bwMode="auto">
          <a:xfrm>
            <a:off x="1596217" y="4869160"/>
            <a:ext cx="5108743" cy="1255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914218"/>
            <a:ext cx="2254429" cy="2248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645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588224" y="6238372"/>
            <a:ext cx="2315058" cy="501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с. 4 упр. 2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11536" y="404664"/>
            <a:ext cx="7416824" cy="6991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Как  будем  работать  со  словами?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72858" y="2986991"/>
            <a:ext cx="5876754" cy="5040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Слова  с  сочетанием  ЧК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612" y="3702897"/>
            <a:ext cx="2254429" cy="2248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6" t="9193" r="5756" b="78707"/>
          <a:stretch/>
        </p:blipFill>
        <p:spPr bwMode="auto">
          <a:xfrm>
            <a:off x="1421678" y="1340768"/>
            <a:ext cx="7295098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1372857" y="3776133"/>
            <a:ext cx="5907901" cy="5040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Слова  с  сочетанием ЧН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80047" y="4653136"/>
            <a:ext cx="5884507" cy="5040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Слова  с  сочетанием  ЧТ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396252" y="5483516"/>
            <a:ext cx="5984060" cy="5040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Слова  с  сочетанием  ЩН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129" y="2527863"/>
            <a:ext cx="1031504" cy="142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549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588224" y="6238372"/>
            <a:ext cx="2315058" cy="501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с. 4 упр. 2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11536" y="404664"/>
            <a:ext cx="7416824" cy="5760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Распределяем  слова по  группам!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63688" y="2757096"/>
            <a:ext cx="5876754" cy="5040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Слова  с  сочетанием  ЧК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198841"/>
            <a:ext cx="2254429" cy="2248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6" t="9193" r="5756" b="78707"/>
          <a:stretch/>
        </p:blipFill>
        <p:spPr bwMode="auto">
          <a:xfrm>
            <a:off x="1421678" y="1196752"/>
            <a:ext cx="7295098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24" r="37513" b="33322"/>
          <a:stretch/>
        </p:blipFill>
        <p:spPr bwMode="auto">
          <a:xfrm>
            <a:off x="1763688" y="3362685"/>
            <a:ext cx="6005012" cy="872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1763688" y="4510536"/>
            <a:ext cx="5876754" cy="5040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Слова  с  сочетанием ЧН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14" r="38184" b="24621"/>
          <a:stretch/>
        </p:blipFill>
        <p:spPr bwMode="auto">
          <a:xfrm>
            <a:off x="1763687" y="5170703"/>
            <a:ext cx="6439415" cy="850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72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588224" y="6238372"/>
            <a:ext cx="2315058" cy="501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с. 4 упр. 2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11536" y="404664"/>
            <a:ext cx="7416824" cy="5760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Распределяем  слова по  группам!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612" y="3702897"/>
            <a:ext cx="2254429" cy="2248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6" t="9193" r="5756" b="78707"/>
          <a:stretch/>
        </p:blipFill>
        <p:spPr bwMode="auto">
          <a:xfrm>
            <a:off x="1421678" y="1340768"/>
            <a:ext cx="7295098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691680" y="2785549"/>
            <a:ext cx="5884507" cy="5040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Слова  с  сочетанием  ЧТ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547664" y="4322883"/>
            <a:ext cx="6028523" cy="5040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Слова  с  сочетанием  ЩН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46" r="54957" b="14989"/>
          <a:stretch/>
        </p:blipFill>
        <p:spPr bwMode="auto">
          <a:xfrm>
            <a:off x="1835489" y="3429000"/>
            <a:ext cx="5041552" cy="851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68" r="46459" b="5978"/>
          <a:stretch/>
        </p:blipFill>
        <p:spPr bwMode="auto">
          <a:xfrm>
            <a:off x="1619672" y="5181600"/>
            <a:ext cx="5629939" cy="911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104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75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299</Words>
  <Application>Microsoft Office PowerPoint</Application>
  <PresentationFormat>Экран (4:3)</PresentationFormat>
  <Paragraphs>59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Times New Roman</vt:lpstr>
      <vt:lpstr>Wingdings</vt:lpstr>
      <vt:lpstr>Arial</vt:lpstr>
      <vt:lpstr>Arial Black</vt:lpstr>
      <vt:lpstr>Calibri</vt:lpstr>
      <vt:lpstr>Arial Unicode MS</vt:lpstr>
      <vt:lpstr>1_Тема Office</vt:lpstr>
      <vt:lpstr>Презентация PowerPoint</vt:lpstr>
      <vt:lpstr>9 января. Классная  работа</vt:lpstr>
      <vt:lpstr>Упражнение  в  чистописании по  образцу  учителя</vt:lpstr>
      <vt:lpstr>С какими  словами  будем работать?</vt:lpstr>
      <vt:lpstr>Презентация PowerPoint</vt:lpstr>
      <vt:lpstr>Работаем  с  пословицами!</vt:lpstr>
      <vt:lpstr>Презентация PowerPoint</vt:lpstr>
      <vt:lpstr>Презентация PowerPoint</vt:lpstr>
      <vt:lpstr>Презентация PowerPoint</vt:lpstr>
      <vt:lpstr>Чем  похожи  слова?</vt:lpstr>
      <vt:lpstr>Подведём  итоги  работы  на  уроке</vt:lpstr>
      <vt:lpstr>Презентация PowerPoint</vt:lpstr>
      <vt:lpstr>Домашняя работа.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Шаблон презентации</cp:keywords>
  <cp:lastModifiedBy>Ольга Боголюбова</cp:lastModifiedBy>
  <cp:revision>103</cp:revision>
  <dcterms:created xsi:type="dcterms:W3CDTF">2014-07-06T18:18:01Z</dcterms:created>
  <dcterms:modified xsi:type="dcterms:W3CDTF">2023-01-08T18:13:20Z</dcterms:modified>
</cp:coreProperties>
</file>