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9" r:id="rId2"/>
    <p:sldId id="278" r:id="rId3"/>
    <p:sldId id="279" r:id="rId4"/>
    <p:sldId id="277" r:id="rId5"/>
    <p:sldId id="281" r:id="rId6"/>
    <p:sldId id="282" r:id="rId7"/>
    <p:sldId id="295" r:id="rId8"/>
    <p:sldId id="268" r:id="rId9"/>
    <p:sldId id="284" r:id="rId10"/>
    <p:sldId id="274" r:id="rId11"/>
    <p:sldId id="283" r:id="rId12"/>
    <p:sldId id="263" r:id="rId13"/>
    <p:sldId id="271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2" r:id="rId23"/>
    <p:sldId id="294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30985"/>
    <a:srgbClr val="700025"/>
    <a:srgbClr val="000099"/>
    <a:srgbClr val="342030"/>
    <a:srgbClr val="004800"/>
    <a:srgbClr val="480018"/>
    <a:srgbClr val="420021"/>
    <a:srgbClr val="4E3048"/>
    <a:srgbClr val="5D39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1" autoAdjust="0"/>
    <p:restoredTop sz="94660"/>
  </p:normalViewPr>
  <p:slideViewPr>
    <p:cSldViewPr>
      <p:cViewPr>
        <p:scale>
          <a:sx n="75" d="100"/>
          <a:sy n="75" d="100"/>
        </p:scale>
        <p:origin x="-78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2461-F9F5-4DC2-8A85-3D0E1B36DD74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9E67-8FB2-4D4A-AC82-3E43B1B07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8AE5-71D6-4151-9096-2BB6051EF6A2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1FD6-AE43-4ED2-BCE8-A05C5E9F3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01FD-5D79-42DE-874C-56EFF85143FC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8BEC-52A0-40B6-AC72-CFBA9DC5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F82C-D960-4969-B20E-97D049883D2F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B4AD-7867-448F-A984-1808F0B42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20FB-5C58-4A8C-970A-52C39B939CA0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837C-453C-4D6B-9284-F85A47765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938C-37D3-446C-A44A-B4B4F40364DF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26E4-F702-466E-A8D0-39C80069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0B01-16CB-4294-8644-EAFF8B986DBD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CB76-0446-4E72-80A9-0CDD35D6F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2C34-806F-4AAF-A7EC-6421428B4A8D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7EE1-5822-4603-A8B8-E5C15D57A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3326-F5C1-4F9A-ABFE-3C912FA9FF73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1140-2196-4837-B134-CCF958501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C79D-D5B0-4749-AB56-CCC5A3ABE648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1373-6C09-4F2B-B4C6-E96833D9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8DCF-F3EE-4430-8AFA-AB684451D6B1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321F-EA72-46F2-8C2E-58345F0FD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82A2-85EF-49B9-9203-3DB15B986E79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0CF6-8BD2-4E6E-8920-63C63E36E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87F2847-5DDD-4636-A17F-9167B61533AB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419AB3-DB8F-44EC-9DE4-9E236551E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3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gif"/><Relationship Id="rId10" Type="http://schemas.openxmlformats.org/officeDocument/2006/relationships/image" Target="../media/image50.png"/><Relationship Id="rId4" Type="http://schemas.openxmlformats.org/officeDocument/2006/relationships/slide" Target="slide4.xml"/><Relationship Id="rId9" Type="http://schemas.openxmlformats.org/officeDocument/2006/relationships/image" Target="../media/image49.png"/><Relationship Id="rId1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8.jpeg"/><Relationship Id="rId7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55.gif"/><Relationship Id="rId5" Type="http://schemas.openxmlformats.org/officeDocument/2006/relationships/image" Target="../media/image60.jpeg"/><Relationship Id="rId10" Type="http://schemas.openxmlformats.org/officeDocument/2006/relationships/image" Target="../media/image62.jpeg"/><Relationship Id="rId4" Type="http://schemas.openxmlformats.org/officeDocument/2006/relationships/image" Target="../media/image59.jpeg"/><Relationship Id="rId9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55.gif"/><Relationship Id="rId4" Type="http://schemas.openxmlformats.org/officeDocument/2006/relationships/image" Target="../media/image54.gif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72.jpeg"/><Relationship Id="rId3" Type="http://schemas.openxmlformats.org/officeDocument/2006/relationships/image" Target="../media/image66.jpeg"/><Relationship Id="rId7" Type="http://schemas.openxmlformats.org/officeDocument/2006/relationships/image" Target="../media/image54.gif"/><Relationship Id="rId12" Type="http://schemas.openxmlformats.org/officeDocument/2006/relationships/image" Target="../media/image7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11" Type="http://schemas.openxmlformats.org/officeDocument/2006/relationships/image" Target="../media/image70.jpeg"/><Relationship Id="rId5" Type="http://schemas.openxmlformats.org/officeDocument/2006/relationships/image" Target="../media/image68.jpeg"/><Relationship Id="rId15" Type="http://schemas.openxmlformats.org/officeDocument/2006/relationships/image" Target="../media/image74.gif"/><Relationship Id="rId10" Type="http://schemas.openxmlformats.org/officeDocument/2006/relationships/image" Target="../media/image45.png"/><Relationship Id="rId4" Type="http://schemas.openxmlformats.org/officeDocument/2006/relationships/image" Target="../media/image67.jpeg"/><Relationship Id="rId9" Type="http://schemas.openxmlformats.org/officeDocument/2006/relationships/slide" Target="slide4.xml"/><Relationship Id="rId14" Type="http://schemas.openxmlformats.org/officeDocument/2006/relationships/image" Target="../media/image7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5.jpeg"/><Relationship Id="rId7" Type="http://schemas.openxmlformats.org/officeDocument/2006/relationships/image" Target="../media/image55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gif"/><Relationship Id="rId5" Type="http://schemas.openxmlformats.org/officeDocument/2006/relationships/image" Target="../media/image77.jpeg"/><Relationship Id="rId10" Type="http://schemas.openxmlformats.org/officeDocument/2006/relationships/image" Target="../media/image78.jpeg"/><Relationship Id="rId4" Type="http://schemas.openxmlformats.org/officeDocument/2006/relationships/image" Target="../media/image76.jpe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79.jpeg"/><Relationship Id="rId7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55.gif"/><Relationship Id="rId4" Type="http://schemas.openxmlformats.org/officeDocument/2006/relationships/image" Target="../media/image80.wmf"/><Relationship Id="rId9" Type="http://schemas.openxmlformats.org/officeDocument/2006/relationships/image" Target="../media/image8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2.jpeg"/><Relationship Id="rId7" Type="http://schemas.openxmlformats.org/officeDocument/2006/relationships/image" Target="../media/image8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gif"/><Relationship Id="rId5" Type="http://schemas.openxmlformats.org/officeDocument/2006/relationships/image" Target="../media/image45.png"/><Relationship Id="rId10" Type="http://schemas.openxmlformats.org/officeDocument/2006/relationships/image" Target="../media/image55.gif"/><Relationship Id="rId4" Type="http://schemas.openxmlformats.org/officeDocument/2006/relationships/slide" Target="slide4.xml"/><Relationship Id="rId9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6.gif"/><Relationship Id="rId3" Type="http://schemas.openxmlformats.org/officeDocument/2006/relationships/slide" Target="slide17.xml"/><Relationship Id="rId21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5.gif"/><Relationship Id="rId2" Type="http://schemas.openxmlformats.org/officeDocument/2006/relationships/image" Target="../media/image7.jpeg"/><Relationship Id="rId16" Type="http://schemas.openxmlformats.org/officeDocument/2006/relationships/image" Target="../media/image18.jpeg"/><Relationship Id="rId20" Type="http://schemas.openxmlformats.org/officeDocument/2006/relationships/image" Target="../media/image21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slide" Target="slide16.xml"/><Relationship Id="rId24" Type="http://schemas.openxmlformats.org/officeDocument/2006/relationships/image" Target="../media/image24.png"/><Relationship Id="rId5" Type="http://schemas.openxmlformats.org/officeDocument/2006/relationships/image" Target="../media/image9.jpeg"/><Relationship Id="rId15" Type="http://schemas.openxmlformats.org/officeDocument/2006/relationships/image" Target="../media/image17.gif"/><Relationship Id="rId23" Type="http://schemas.openxmlformats.org/officeDocument/2006/relationships/image" Target="../media/image23.jpeg"/><Relationship Id="rId28" Type="http://schemas.openxmlformats.org/officeDocument/2006/relationships/image" Target="../media/image27.jpeg"/><Relationship Id="rId10" Type="http://schemas.openxmlformats.org/officeDocument/2006/relationships/image" Target="../media/image13.jpeg"/><Relationship Id="rId19" Type="http://schemas.openxmlformats.org/officeDocument/2006/relationships/slide" Target="slide14.xml"/><Relationship Id="rId4" Type="http://schemas.openxmlformats.org/officeDocument/2006/relationships/image" Target="../media/image8.jpeg"/><Relationship Id="rId9" Type="http://schemas.openxmlformats.org/officeDocument/2006/relationships/slide" Target="slide15.xml"/><Relationship Id="rId14" Type="http://schemas.openxmlformats.org/officeDocument/2006/relationships/image" Target="../media/image16.gif"/><Relationship Id="rId22" Type="http://schemas.openxmlformats.org/officeDocument/2006/relationships/slide" Target="slide18.xml"/><Relationship Id="rId27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%20&#1082;&#1083;&#1072;&#1089;&#1089;\1.1%20%202012-2013&#1075;&#1075;.%20&#1051;&#1048;&#1058;&#1056;&#1040;\1%20&#1095;&#1077;&#1090;&#1074;&#1077;&#1088;&#1090;&#1100;\5.%20&#1051;&#1080;&#1090;&#1077;&#1088;&#1072;&#1090;&#1091;&#1088;&#1072;%20&#1080;%20&#1080;&#1089;&#1090;&#1086;&#1088;&#1080;&#1103;\&#1090;&#1080;&#1082;&#1072;&#1085;&#1100;&#1077;%20&#1095;&#1072;&#1089;&#1086;&#1074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Documents\11.Коллекция картинок\ПИРАТЫ\фоны\an7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6416" y="332656"/>
            <a:ext cx="82758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65618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i="1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rgbClr val="464120">
                        <a:tint val="66000"/>
                        <a:satMod val="160000"/>
                      </a:srgbClr>
                    </a:gs>
                    <a:gs pos="50000">
                      <a:srgbClr val="464120">
                        <a:tint val="44500"/>
                        <a:satMod val="160000"/>
                      </a:srgbClr>
                    </a:gs>
                    <a:gs pos="100000">
                      <a:srgbClr val="464120">
                        <a:tint val="23500"/>
                        <a:satMod val="160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 и  история</a:t>
            </a:r>
            <a:br>
              <a:rPr lang="ru-RU" sz="6000" b="1" i="1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rgbClr val="464120">
                        <a:tint val="66000"/>
                        <a:satMod val="160000"/>
                      </a:srgbClr>
                    </a:gs>
                    <a:gs pos="50000">
                      <a:srgbClr val="464120">
                        <a:tint val="44500"/>
                        <a:satMod val="160000"/>
                      </a:srgbClr>
                    </a:gs>
                    <a:gs pos="100000">
                      <a:srgbClr val="464120">
                        <a:tint val="23500"/>
                        <a:satMod val="160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rgbClr val="464120">
                        <a:tint val="66000"/>
                        <a:satMod val="160000"/>
                      </a:srgbClr>
                    </a:gs>
                    <a:gs pos="50000">
                      <a:srgbClr val="464120">
                        <a:tint val="44500"/>
                        <a:satMod val="160000"/>
                      </a:srgbClr>
                    </a:gs>
                    <a:gs pos="100000">
                      <a:srgbClr val="464120">
                        <a:tint val="23500"/>
                        <a:satMod val="160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 мире  литературы</a:t>
            </a:r>
            <a:endParaRPr lang="ru-RU" sz="6000" b="1" i="1" dirty="0">
              <a:ln>
                <a:noFill/>
                <a:prstDash val="solid"/>
              </a:ln>
              <a:gradFill flip="none" rotWithShape="1">
                <a:gsLst>
                  <a:gs pos="0">
                    <a:srgbClr val="464120">
                      <a:tint val="66000"/>
                      <a:satMod val="160000"/>
                    </a:srgbClr>
                  </a:gs>
                  <a:gs pos="50000">
                    <a:srgbClr val="464120">
                      <a:tint val="44500"/>
                      <a:satMod val="160000"/>
                    </a:srgbClr>
                  </a:gs>
                  <a:gs pos="100000">
                    <a:srgbClr val="46412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6612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Учитель русского языка и литературы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КГУ  СОШ №4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г.Семея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Retro" pitchFamily="66" charset="0"/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Подольская Ирина Александровна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Retro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2723" y="0"/>
            <a:ext cx="2452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Тема 1, с.8-9</a:t>
            </a:r>
            <a:endParaRPr lang="ru-RU" sz="32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пк\Pictures\совы, филины\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0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19" name="Group 187"/>
          <p:cNvGraphicFramePr>
            <a:graphicFrameLocks noGrp="1"/>
          </p:cNvGraphicFramePr>
          <p:nvPr>
            <p:ph idx="1"/>
          </p:nvPr>
        </p:nvGraphicFramePr>
        <p:xfrm>
          <a:off x="250825" y="1628800"/>
          <a:ext cx="8496300" cy="3996691"/>
        </p:xfrm>
        <a:graphic>
          <a:graphicData uri="http://schemas.openxmlformats.org/drawingml/2006/table">
            <a:tbl>
              <a:tblPr/>
              <a:tblGrid>
                <a:gridCol w="431800"/>
                <a:gridCol w="3816350"/>
                <a:gridCol w="360363"/>
                <a:gridCol w="38877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документы, которыми пользуется   писатель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жанры, для  воплощения исторического художественного  мира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586408" cy="346050"/>
          </a:xfrm>
        </p:spPr>
        <p:txBody>
          <a:bodyPr/>
          <a:lstStyle/>
          <a:p>
            <a:pPr eaLnBrk="1" hangingPunct="1"/>
            <a:r>
              <a:rPr lang="ru-RU" sz="800" dirty="0" smtClean="0">
                <a:latin typeface="Colonna MT" pitchFamily="82" charset="0"/>
              </a:rPr>
              <a:t>Вопросы и задания</a:t>
            </a:r>
          </a:p>
        </p:txBody>
      </p:sp>
      <p:pic>
        <p:nvPicPr>
          <p:cNvPr id="16391" name="Picture 11" descr="298979053"/>
          <p:cNvPicPr>
            <a:picLocks noChangeAspect="1" noChangeArrowheads="1"/>
          </p:cNvPicPr>
          <p:nvPr/>
        </p:nvPicPr>
        <p:blipFill>
          <a:blip r:embed="rId2" cstate="email"/>
          <a:srcRect l="11848"/>
          <a:stretch>
            <a:fillRect/>
          </a:stretch>
        </p:blipFill>
        <p:spPr bwMode="auto">
          <a:xfrm>
            <a:off x="0" y="0"/>
            <a:ext cx="1397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60648"/>
            <a:ext cx="71278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5877967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5877967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5" name="Text Box 185"/>
          <p:cNvSpPr txBox="1">
            <a:spLocks noChangeArrowheads="1"/>
          </p:cNvSpPr>
          <p:nvPr/>
        </p:nvSpPr>
        <p:spPr bwMode="auto">
          <a:xfrm>
            <a:off x="1475656" y="1052736"/>
            <a:ext cx="6480719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Заполните схему-таблицу и расскажите по </a:t>
            </a:r>
            <a:r>
              <a:rPr lang="ru-RU" sz="2400" dirty="0" smtClean="0">
                <a:latin typeface="Times New Roman" pitchFamily="18" charset="0"/>
              </a:rPr>
              <a:t>ней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323528" y="5661248"/>
            <a:ext cx="1656184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11" descr="298979053"/>
          <p:cNvPicPr>
            <a:picLocks noChangeAspect="1" noChangeArrowheads="1"/>
          </p:cNvPicPr>
          <p:nvPr/>
        </p:nvPicPr>
        <p:blipFill>
          <a:blip r:embed="rId2" cstate="email"/>
          <a:srcRect l="11848"/>
          <a:stretch>
            <a:fillRect/>
          </a:stretch>
        </p:blipFill>
        <p:spPr bwMode="auto">
          <a:xfrm>
            <a:off x="0" y="0"/>
            <a:ext cx="1397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219" name="Group 187"/>
          <p:cNvGraphicFramePr>
            <a:graphicFrameLocks noGrp="1"/>
          </p:cNvGraphicFramePr>
          <p:nvPr>
            <p:ph idx="1"/>
          </p:nvPr>
        </p:nvGraphicFramePr>
        <p:xfrm>
          <a:off x="250825" y="1412776"/>
          <a:ext cx="8496300" cy="4057651"/>
        </p:xfrm>
        <a:graphic>
          <a:graphicData uri="http://schemas.openxmlformats.org/drawingml/2006/table">
            <a:tbl>
              <a:tblPr/>
              <a:tblGrid>
                <a:gridCol w="431800"/>
                <a:gridCol w="3816350"/>
                <a:gridCol w="360363"/>
                <a:gridCol w="38877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документы, которыми пользуется   писатель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жанры, для  воплощения исторического художественного  мира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первоисточники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роман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мемуары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поэма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монографии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трагедия в стихах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после прочтения остается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историческая  повесть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рассказ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лирическое стихотворение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3168352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ОТВЕТЫ</a:t>
            </a:r>
          </a:p>
        </p:txBody>
      </p:sp>
      <p:pic>
        <p:nvPicPr>
          <p:cNvPr id="16389" name="Picture 9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5877967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5877967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5" name="Text Box 185"/>
          <p:cNvSpPr txBox="1">
            <a:spLocks noChangeArrowheads="1"/>
          </p:cNvSpPr>
          <p:nvPr/>
        </p:nvSpPr>
        <p:spPr bwMode="auto">
          <a:xfrm>
            <a:off x="3059832" y="692696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схема-таблица</a:t>
            </a:r>
            <a:endParaRPr lang="ru-RU" sz="3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Pictures\оформление\рюкзаки\3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7351" y="3714752"/>
            <a:ext cx="1487591" cy="1580566"/>
          </a:xfrm>
          <a:prstGeom prst="rect">
            <a:avLst/>
          </a:prstGeom>
          <a:noFill/>
        </p:spPr>
      </p:pic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259632" y="3645024"/>
            <a:ext cx="3528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определение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понятия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«исторический художественный  мир» записать в тетрадь и выучить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364088" y="1268760"/>
            <a:ext cx="345725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Подготовьте самостоятельный анализ прочитанного произведения, подобно вопросу №6, с.10.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Запишите ответ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рабочую тетрадь по литературе.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1196752"/>
            <a:ext cx="1512168" cy="64807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3E1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12687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8 -9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27089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с. 10 (подготовить  монологический  ответ)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7504" y="2780928"/>
            <a:ext cx="1512168" cy="64807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3E1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7504" y="1916832"/>
            <a:ext cx="1512168" cy="64807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3E1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180591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термины  и  понятия (см. конспект)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131024" cy="7920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 задание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496" y="4365104"/>
            <a:ext cx="1368152" cy="64807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3E1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805264"/>
            <a:ext cx="572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Лень преследует всех, попробуй преследовать ее сам.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 descr="C:\Users\пк\Pictures\оформление\рюкзаки\9.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94104"/>
            <a:ext cx="1547810" cy="1663896"/>
          </a:xfrm>
          <a:prstGeom prst="rect">
            <a:avLst/>
          </a:prstGeom>
          <a:noFill/>
        </p:spPr>
      </p:pic>
      <p:pic>
        <p:nvPicPr>
          <p:cNvPr id="4101" name="Picture 5" descr="C:\Users\пк\Pictures\оформление\рюкзаки\3.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36" y="4572008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798340" y="5018348"/>
            <a:ext cx="1618593" cy="168089"/>
          </a:xfrm>
        </p:spPr>
        <p:txBody>
          <a:bodyPr/>
          <a:lstStyle/>
          <a:p>
            <a:pPr eaLnBrk="1" hangingPunct="1"/>
            <a:r>
              <a:rPr lang="ru-RU" sz="800" dirty="0" smtClean="0">
                <a:solidFill>
                  <a:schemeClr val="bg1"/>
                </a:solidFill>
              </a:rPr>
              <a:t>Спасибо за урок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597150"/>
            <a:ext cx="84248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3168352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Судьба декабристов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052513"/>
            <a:ext cx="3960813" cy="18113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391" name="Picture 11" descr="29897905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img-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1052513"/>
            <a:ext cx="3365500" cy="18669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341438"/>
            <a:ext cx="116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9512" y="4289028"/>
            <a:ext cx="2304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После восстания к следствию и суду было привлечено 579 человек.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 cstate="email">
            <a:lum bright="-6000" contrast="12000"/>
          </a:blip>
          <a:srcRect/>
          <a:stretch>
            <a:fillRect/>
          </a:stretch>
        </p:blipFill>
        <p:spPr bwMode="auto">
          <a:xfrm>
            <a:off x="2555478" y="5157192"/>
            <a:ext cx="956609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3059757" y="3068960"/>
            <a:ext cx="54006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>
                  <a:solidFill>
                    <a:srgbClr val="71481B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Отчизны верные сыны</a:t>
            </a: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 flipH="1">
            <a:off x="7812088" y="3573016"/>
            <a:ext cx="1154112" cy="1530350"/>
            <a:chOff x="4694" y="2976"/>
            <a:chExt cx="727" cy="964"/>
          </a:xfrm>
          <a:noFill/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 cstate="email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4740" y="2976"/>
              <a:ext cx="612" cy="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694" y="3748"/>
              <a:ext cx="72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</a:rPr>
                <a:t>К.Ф.Рылеев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3708400" y="3574604"/>
            <a:ext cx="1439863" cy="1528762"/>
            <a:chOff x="3606" y="1979"/>
            <a:chExt cx="907" cy="963"/>
          </a:xfrm>
          <a:noFill/>
        </p:grpSpPr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10" cstate="email">
              <a:lum bright="-12000"/>
            </a:blip>
            <a:srcRect/>
            <a:stretch>
              <a:fillRect/>
            </a:stretch>
          </p:blipFill>
          <p:spPr bwMode="auto">
            <a:xfrm>
              <a:off x="3742" y="1979"/>
              <a:ext cx="601" cy="7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606" y="2750"/>
              <a:ext cx="90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</a:rPr>
                <a:t>П.Г.Каховский</a:t>
              </a: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2411413" y="3574604"/>
            <a:ext cx="1368425" cy="1528762"/>
            <a:chOff x="2653" y="1933"/>
            <a:chExt cx="862" cy="963"/>
          </a:xfrm>
          <a:noFill/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11" cstate="email">
              <a:lum bright="-12000"/>
            </a:blip>
            <a:srcRect/>
            <a:stretch>
              <a:fillRect/>
            </a:stretch>
          </p:blipFill>
          <p:spPr bwMode="auto">
            <a:xfrm>
              <a:off x="2744" y="1933"/>
              <a:ext cx="590" cy="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653" y="2704"/>
              <a:ext cx="862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М.П.Бестужев</a:t>
              </a: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5076825" y="3577779"/>
            <a:ext cx="1419225" cy="1747837"/>
            <a:chOff x="4604" y="1933"/>
            <a:chExt cx="894" cy="1101"/>
          </a:xfrm>
          <a:noFill/>
        </p:grpSpPr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lum bright="-12000"/>
            </a:blip>
            <a:srcRect/>
            <a:stretch>
              <a:fillRect/>
            </a:stretch>
          </p:blipFill>
          <p:spPr bwMode="auto">
            <a:xfrm>
              <a:off x="4740" y="1933"/>
              <a:ext cx="603" cy="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604" y="2704"/>
              <a:ext cx="894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</a:rPr>
                <a:t>С.И.Муравьев-Апостол</a:t>
              </a:r>
            </a:p>
          </p:txBody>
        </p:sp>
      </p:grp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411760" y="6381750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С.Г.Трубецкой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 flipH="1">
            <a:off x="6516688" y="3574604"/>
            <a:ext cx="1223962" cy="1528762"/>
            <a:chOff x="2699" y="2931"/>
            <a:chExt cx="771" cy="963"/>
          </a:xfrm>
          <a:noFill/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699" y="3702"/>
              <a:ext cx="771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</a:rPr>
                <a:t>П.И.Пестель</a:t>
              </a:r>
            </a:p>
          </p:txBody>
        </p:sp>
        <p:pic>
          <p:nvPicPr>
            <p:cNvPr id="34" name="Picture 27"/>
            <p:cNvPicPr>
              <a:picLocks noChangeAspect="1" noChangeArrowheads="1"/>
            </p:cNvPicPr>
            <p:nvPr/>
          </p:nvPicPr>
          <p:blipFill>
            <a:blip r:embed="rId13" cstate="email">
              <a:lum bright="-12000"/>
            </a:blip>
            <a:srcRect/>
            <a:stretch>
              <a:fillRect/>
            </a:stretch>
          </p:blipFill>
          <p:spPr bwMode="auto">
            <a:xfrm>
              <a:off x="2744" y="2931"/>
              <a:ext cx="618" cy="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076056" y="5445224"/>
            <a:ext cx="3923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Каторга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51520" y="980728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  декабристов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казнены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июля 1826 г.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Петропавловской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крепости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850188" cy="576263"/>
          </a:xfrm>
          <a:prstGeom prst="rect">
            <a:avLst/>
          </a:prstGeom>
          <a:blipFill>
            <a:blip r:embed="rId15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1">
                  <a:blip r:embed="rId1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Судьба декабристов</a:t>
            </a:r>
          </a:p>
        </p:txBody>
      </p:sp>
      <p:pic>
        <p:nvPicPr>
          <p:cNvPr id="43" name="Picture 44" descr="9N0816"/>
          <p:cNvPicPr>
            <a:picLocks noChangeAspect="1" noChangeArrowheads="1"/>
          </p:cNvPicPr>
          <p:nvPr/>
        </p:nvPicPr>
        <p:blipFill>
          <a:blip r:embed="rId16" cstate="email">
            <a:lum bright="-18000"/>
          </a:blip>
          <a:srcRect t="4163"/>
          <a:stretch>
            <a:fillRect/>
          </a:stretch>
        </p:blipFill>
        <p:spPr bwMode="auto">
          <a:xfrm>
            <a:off x="323849" y="2357430"/>
            <a:ext cx="1344263" cy="1863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23528" y="3976613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" name="Picture 48" descr="volkons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995638" y="5229200"/>
            <a:ext cx="1016519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23060" y="644207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С.Г. Волконский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Documents\7 класс\2012-2013гг. ЛИТРА\1 четверть\5. Литература и история\илл\2.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578" y="115661"/>
            <a:ext cx="4870470" cy="3097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53" name="Picture 5" descr="C:\Users\пк\Documents\7 класс\2012-2013гг. ЛИТРА\1 четверть\6. АСП. Полтава. Медный всадник\иллюстрации к произвед Полтава\_____________пол битва_________________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429000"/>
            <a:ext cx="7992888" cy="33843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50" name="Picture 2" descr="C:\Users\пк\Documents\7 класс\2012-2013гг. ЛИТРА\1 четверть\5. Литература и история\илл\2.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1340768"/>
            <a:ext cx="5284862" cy="27998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8" name="Picture 10" descr="poltava_0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332656"/>
            <a:ext cx="1296144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Петр 1</a:t>
            </a:r>
          </a:p>
        </p:txBody>
      </p:sp>
      <p:pic>
        <p:nvPicPr>
          <p:cNvPr id="16391" name="Picture 11" descr="29897905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C:\Users\пк\Documents\7 класс\2012-2013гг. ЛИТРА\1 четверть\5. Литература и история\илл\2.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87816" y="0"/>
            <a:ext cx="1656184" cy="1627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2339752" y="260449"/>
            <a:ext cx="4896544" cy="576263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Петр </a:t>
            </a:r>
            <a:r>
              <a:rPr lang="kk-KZ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I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11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83768" y="3068960"/>
            <a:ext cx="512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28 июня 1709</a:t>
            </a: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г.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ocuments\7 класс\2012-2013гг. ЛИТРА\1 четверть\5. Литература и история\илл\3.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60648"/>
            <a:ext cx="7646574" cy="635033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520280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Иван  ГРОЗНЫЙ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7056784" cy="57626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Иван ГРОЗНЫЙ  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3074" name="Picture 2" descr="C:\Users\пк\Documents\7 класс\2012-2013гг. ЛИТРА\1 четверть\5. Литература и история\илл\3.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98" y="1196751"/>
            <a:ext cx="7128794" cy="453650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076" name="Picture 4" descr="C:\Users\пк\Documents\7 класс\2012-2013гг. ЛИТРА\1 четверть\5. Литература и история\илл\3.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5297" y="260648"/>
            <a:ext cx="9149297" cy="638132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391" name="Picture 11" descr="29897905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Documents\7 класс\2012-2013гг. ЛИТРА\1 четверть\5. Литература и история\илл\5.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6293296" y="3068960"/>
            <a:ext cx="2743200" cy="3648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103" name="Picture 7" descr="C:\Users\пк\Documents\7 класс\2012-2013гг. ЛИТРА\1 четверть\5. Литература и история\илл\5.3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149080"/>
            <a:ext cx="2957819" cy="26369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102" name="Picture 6" descr="C:\Users\пк\Documents\7 класс\2012-2013гг. ЛИТРА\1 четверть\5. Литература и история\илл\5.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1" y="372258"/>
            <a:ext cx="1872209" cy="2714703"/>
          </a:xfrm>
          <a:prstGeom prst="rect">
            <a:avLst/>
          </a:prstGeom>
          <a:noFill/>
        </p:spPr>
      </p:pic>
      <p:pic>
        <p:nvPicPr>
          <p:cNvPr id="4101" name="Picture 5" descr="C:\Users\пк\Documents\7 класс\2012-2013гг. ЛИТРА\1 четверть\5. Литература и история\илл\5.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32656"/>
            <a:ext cx="2862410" cy="385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520280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Тарас  </a:t>
            </a:r>
            <a:r>
              <a:rPr lang="ru-RU" sz="1600" b="1" dirty="0" err="1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Бульба</a:t>
            </a:r>
            <a:endParaRPr lang="ru-RU" sz="1600" b="1" dirty="0" smtClean="0">
              <a:ln>
                <a:prstDash val="solid"/>
              </a:ln>
              <a:solidFill>
                <a:srgbClr val="0048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lonna MT" pitchFamily="82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971600" y="260648"/>
            <a:ext cx="7056784" cy="576263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Тарас 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Бульба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8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16391" name="Picture 11" descr="29897905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пк\Documents\7 класс\2012-2013гг. ЛИТРА\1 четверть\5. Литература и история\илл\5.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27784" y="1916832"/>
            <a:ext cx="3888432" cy="2752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пк\Documents\7 класс\2012-2013гг. ЛИТРА\1 четверть\5. Литература и история\илл\5.1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76055" y="-171400"/>
            <a:ext cx="1964449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к\Documents\7 класс\2012-2013гг. ЛИТРА\1 четверть\5. Литература и история\илл\5.6.jpg"/>
          <p:cNvPicPr>
            <a:picLocks noChangeAspect="1" noChangeArrowheads="1"/>
          </p:cNvPicPr>
          <p:nvPr/>
        </p:nvPicPr>
        <p:blipFill>
          <a:blip r:embed="rId13" cstate="email"/>
          <a:srcRect r="-2171" b="-6360"/>
          <a:stretch>
            <a:fillRect/>
          </a:stretch>
        </p:blipFill>
        <p:spPr bwMode="auto">
          <a:xfrm>
            <a:off x="2915816" y="4248472"/>
            <a:ext cx="3384376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к\Documents\13.Коллекция картинок\СВЕЧИ, огонь\анимаш.   пламя, свечи\костры, камины\2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5715016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C:\Users\пк\Documents\13.Коллекция картинок\СВЕЧИ, огонь\анимаш.   пламя, свечи\костры, камины\2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6000768"/>
            <a:ext cx="666748" cy="666748"/>
          </a:xfrm>
          <a:prstGeom prst="rect">
            <a:avLst/>
          </a:prstGeom>
          <a:noFill/>
        </p:spPr>
      </p:pic>
      <p:pic>
        <p:nvPicPr>
          <p:cNvPr id="2052" name="Picture 4" descr="C:\Users\пк\Documents\13.Коллекция картинок\СВЕЧИ, огонь\анимаш.   пламя, свечи\костры, камины\25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2" y="571501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Documents\7 класс\2012-2013гг. ЛИТРА\1 четверть\5. Литература и история\илл\4.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360715" y="1268760"/>
            <a:ext cx="3603773" cy="3456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C:\Users\пк\Documents\7 класс\2012-2013гг. ЛИТРА\1 четверть\5. Литература и история\илл\4.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1268760"/>
            <a:ext cx="5732481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Users\пк\Documents\7 класс\2012-2013гг. ЛИТРА\1 четверть\5. Литература и история\илл\4.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1196752"/>
            <a:ext cx="5064101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520280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Судьба  человека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971600" y="332457"/>
            <a:ext cx="7056784" cy="576263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судьба ЧЕЛОВЕКА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7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16391" name="Picture 11" descr="29897905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пк\Documents\7 класс\2012-2013гг. ЛИТРА\1 четверть\5. Литература и история\илл\4.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98069" y="3284984"/>
            <a:ext cx="1609403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ocuments\7 класс\2012-2013гг. ЛИТРА\1 четверть\16. АСП. Моцарт и Сальери\3. моцарт и сальери илл\2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268760"/>
            <a:ext cx="5904656" cy="442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6" descr="BL00252_"/>
          <p:cNvPicPr>
            <a:picLocks noChangeAspect="1" noChangeArrowheads="1"/>
          </p:cNvPicPr>
          <p:nvPr/>
        </p:nvPicPr>
        <p:blipFill>
          <a:blip r:embed="rId4" cstate="email"/>
          <a:srcRect l="49455"/>
          <a:stretch>
            <a:fillRect/>
          </a:stretch>
        </p:blipFill>
        <p:spPr bwMode="auto">
          <a:xfrm flipH="1">
            <a:off x="-4" y="188640"/>
            <a:ext cx="1647825" cy="6624736"/>
          </a:xfrm>
          <a:prstGeom prst="rect">
            <a:avLst/>
          </a:prstGeom>
          <a:noFill/>
          <a:effectLst>
            <a:outerShdw dist="28398" dir="6993903" algn="ctr" rotWithShape="0">
              <a:srgbClr val="CC0000"/>
            </a:outerShdw>
          </a:effectLst>
        </p:spPr>
      </p:pic>
      <p:pic>
        <p:nvPicPr>
          <p:cNvPr id="17" name="Picture 15" descr="BL00252_"/>
          <p:cNvPicPr>
            <a:picLocks noChangeAspect="1" noChangeArrowheads="1"/>
          </p:cNvPicPr>
          <p:nvPr/>
        </p:nvPicPr>
        <p:blipFill>
          <a:blip r:embed="rId4" cstate="email"/>
          <a:srcRect l="49455"/>
          <a:stretch>
            <a:fillRect/>
          </a:stretch>
        </p:blipFill>
        <p:spPr bwMode="auto">
          <a:xfrm>
            <a:off x="7496175" y="188640"/>
            <a:ext cx="1647825" cy="6641976"/>
          </a:xfrm>
          <a:prstGeom prst="rect">
            <a:avLst/>
          </a:prstGeom>
          <a:noFill/>
          <a:effectLst>
            <a:outerShdw dist="28398" dir="6993903" algn="ctr" rotWithShape="0">
              <a:srgbClr val="CC0000"/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2656"/>
            <a:ext cx="2520280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Моцарт    и  Сальери</a:t>
            </a:r>
          </a:p>
        </p:txBody>
      </p: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971600" y="260449"/>
            <a:ext cx="7056784" cy="57626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Моцарт  и  САЛЬЕРИ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16391" name="Picture 11" descr="29897905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83568" y="5354515"/>
            <a:ext cx="7704856" cy="1458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Пересказать  поэзию  и  музыку  все  равно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r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любоваться  цветами, засушенными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гербарии.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Матусовский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Моцарт и Сальери» -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сущности и взаимных отношениях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таланта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 Белинский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пк\Documents\13.Коллекция картинок\ТЕАТР, музыка, искусство\маски\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43248"/>
            <a:ext cx="796024" cy="1143008"/>
          </a:xfrm>
          <a:prstGeom prst="rect">
            <a:avLst/>
          </a:prstGeom>
          <a:noFill/>
        </p:spPr>
      </p:pic>
      <p:pic>
        <p:nvPicPr>
          <p:cNvPr id="21" name="Picture 2" descr="C:\Users\пк\Documents\13.Коллекция картинок\ТЕАТР, музыка, искусство\маски\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276570" y="3143248"/>
            <a:ext cx="796024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КНИГИ\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157192"/>
            <a:ext cx="1979712" cy="139654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4365104"/>
            <a:ext cx="7848872" cy="115212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данный эпиграф урока можно соотнести с темой урока?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590800" cy="6477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>
                  <a:prstDash val="solid"/>
                </a:ln>
                <a:solidFill>
                  <a:srgbClr val="333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эпиграф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67544" y="692696"/>
            <a:ext cx="8280920" cy="282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Задача  искусства – </a:t>
            </a:r>
            <a:b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</a:br>
            <a: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искать  настоящие  имена</a:t>
            </a:r>
            <a:b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</a:br>
            <a: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для  предметов  и  явлений  мира</a:t>
            </a:r>
            <a:endParaRPr lang="ru-RU" sz="3600" b="1" i="1" kern="1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156176" y="3572693"/>
            <a:ext cx="25922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В. Брюсов</a:t>
            </a:r>
            <a:endParaRPr lang="ru-RU" sz="3600" b="1" i="1" kern="1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32" y="6309320"/>
            <a:ext cx="885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merican Retro" pitchFamily="66" charset="0"/>
              </a:rPr>
              <a:t>Борохов</a:t>
            </a:r>
            <a:r>
              <a:rPr lang="ru-RU" sz="1600" dirty="0" smtClean="0">
                <a:solidFill>
                  <a:schemeClr val="bg1"/>
                </a:solidFill>
                <a:latin typeface="American Retro" pitchFamily="66" charset="0"/>
              </a:rPr>
              <a:t>. Э.  Энциклопедия афоризмов: Жемчужины мысли. – М.: ООО «Издательство АСТ», 2003. – 686с., 215с.</a:t>
            </a:r>
            <a:endParaRPr lang="ru-RU" sz="1600" dirty="0">
              <a:solidFill>
                <a:schemeClr val="bg1"/>
              </a:solidFill>
              <a:latin typeface="American Retr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cuments\7 класс\2012-2013гг. ЛИТРА\1 четверть\24. ЛНТ. Исторические факты и лица в романе Война и мир\н.карамзин. батарея капитана тушина при шенграбена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11560" y="764704"/>
            <a:ext cx="7920880" cy="564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332656"/>
            <a:ext cx="1224136" cy="50405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1600" b="1" dirty="0" smtClean="0">
                <a:ln>
                  <a:prstDash val="solid"/>
                </a:ln>
                <a:solidFill>
                  <a:srgbClr val="0048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Бородино</a:t>
            </a:r>
          </a:p>
        </p:txBody>
      </p:sp>
      <p:pic>
        <p:nvPicPr>
          <p:cNvPr id="16391" name="Picture 11" descr="29897905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388424" y="5860296"/>
            <a:ext cx="755576" cy="9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6669088"/>
            <a:ext cx="9144000" cy="188912"/>
            <a:chOff x="0" y="4201"/>
            <a:chExt cx="4800" cy="11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0" y="4201"/>
              <a:ext cx="3198" cy="119"/>
              <a:chOff x="0" y="4201"/>
              <a:chExt cx="4588" cy="119"/>
            </a:xfrm>
          </p:grpSpPr>
          <p:pic>
            <p:nvPicPr>
              <p:cNvPr id="40" name="Picture 38" descr="d0e2d7ee9719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9" descr="d0e2d7ee9719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290" y="4201"/>
                <a:ext cx="229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0" descr="d0e2d7ee9719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8" y="4201"/>
              <a:ext cx="16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Users\пк\Documents\7 класс\2012-2013гг. ЛИТРА\1 четверть\24. ЛНТ. Исторические факты и лица в романе Война и мир\4923018.jpg"/>
          <p:cNvPicPr>
            <a:picLocks noChangeAspect="1" noChangeArrowheads="1"/>
          </p:cNvPicPr>
          <p:nvPr/>
        </p:nvPicPr>
        <p:blipFill>
          <a:blip r:embed="rId7" cstate="email">
            <a:lum bright="20000" contrast="20000"/>
          </a:blip>
          <a:srcRect/>
          <a:stretch>
            <a:fillRect/>
          </a:stretch>
        </p:blipFill>
        <p:spPr bwMode="auto">
          <a:xfrm>
            <a:off x="899592" y="764704"/>
            <a:ext cx="3585953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к\Documents\7 класс\2012-2013гг. ЛИТРА\1 четверть\24. ЛНТ. Исторические факты и лица в романе Война и мир\war_peace_007.jpg"/>
          <p:cNvPicPr>
            <a:picLocks noChangeAspect="1" noChangeArrowheads="1"/>
          </p:cNvPicPr>
          <p:nvPr/>
        </p:nvPicPr>
        <p:blipFill>
          <a:blip r:embed="rId8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283968" y="692696"/>
            <a:ext cx="2925325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к\Documents\7 класс\2012-2013гг. ЛИТРА\1 четверть\24. ЛНТ. Исторические факты и лица в романе Война и мир\ill02362.jpg"/>
          <p:cNvPicPr>
            <a:picLocks noChangeAspect="1" noChangeArrowheads="1"/>
          </p:cNvPicPr>
          <p:nvPr/>
        </p:nvPicPr>
        <p:blipFill>
          <a:blip r:embed="rId9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3933056"/>
            <a:ext cx="3804563" cy="2747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04056" y="5910371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Бородино для русских - символ величия народного духа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предмет национальной гордости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WordArt 43" descr="flagrus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7056784" cy="576263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699998" lon="0" rev="0"/>
              </a:camera>
              <a:lightRig rig="legacyFlat2" dir="t"/>
            </a:scene3d>
            <a:sp3d extrusionH="176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БОРОДИНО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016" y="1340768"/>
            <a:ext cx="7164288" cy="778098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Основной формат урока –  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38817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работа с учебником (с.8-9)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КЛАСТЕР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самостоятельная работа (рабочих тетрадях).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пятиминутка рефлексии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95922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 с  элементами  беседы.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4016" y="2780928"/>
            <a:ext cx="5436096" cy="778098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Методы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и  приемы: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224" y="476672"/>
            <a:ext cx="459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 усвоения  новых  знаний.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C:\Users\пк\Pictures\оформление\Scrolls\d3250fbf3dd1.pn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067797" y="4293096"/>
            <a:ext cx="2040707" cy="2497733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740352" y="5805264"/>
            <a:ext cx="1080120" cy="288032"/>
          </a:xfrm>
        </p:spPr>
        <p:txBody>
          <a:bodyPr anchor="t"/>
          <a:lstStyle/>
          <a:p>
            <a:pPr algn="l"/>
            <a:r>
              <a:rPr lang="ru-RU" sz="1000" dirty="0" smtClean="0"/>
              <a:t>Тип  урока - </a:t>
            </a:r>
            <a:endParaRPr lang="ru-RU" sz="10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260648"/>
            <a:ext cx="3240360" cy="778098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урока – </a:t>
            </a:r>
            <a:endParaRPr kumimoji="0" lang="ru-RU" sz="41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540510"/>
            <a:ext cx="5724128" cy="72825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dirty="0" smtClean="0"/>
              <a:t>Цели и  задачи: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более глубокое, чем ранее представление об авторе в художественном тексте;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навыки работы с теоретическим материалом,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устную и письменную речь детей, мышление, воображение, память, чувство слова.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пк\Pictures\оформление\Scrolls\d3250fbf3dd1.pn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067797" y="4293096"/>
            <a:ext cx="2040707" cy="249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05273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книг, которые представлены в самостоятельной работе;</a:t>
            </a: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компьютер, проектор, интерактивная доска, презентация;</a:t>
            </a: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доска (для опережающих и домашних заданий, результатов урока).</a:t>
            </a: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 anchor="t"/>
          <a:lstStyle/>
          <a:p>
            <a:pPr algn="l"/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10" name="Picture 3" descr="C:\Users\пк\Pictures\оформление\Scrolls\d3250fbf3dd1.pn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067797" y="4293096"/>
            <a:ext cx="2040707" cy="249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Pictures\оформление\записные планшеты\3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4345739"/>
            <a:ext cx="2079112" cy="251226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1296144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898525" y="1124744"/>
            <a:ext cx="8066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Русская словесность: мир художественной литературы: Учебник для 7 класса общеобразовательной школы / В.В. Савельева, Г.Г. </a:t>
            </a:r>
            <a:r>
              <a:rPr lang="ru-RU" dirty="0" err="1">
                <a:latin typeface="Times New Roman" pitchFamily="18" charset="0"/>
              </a:rPr>
              <a:t>Лукпанова</a:t>
            </a:r>
            <a:r>
              <a:rPr lang="ru-RU" dirty="0">
                <a:latin typeface="Times New Roman" pitchFamily="18" charset="0"/>
              </a:rPr>
              <a:t>, Г.З. Шашкина: - </a:t>
            </a:r>
            <a:r>
              <a:rPr lang="ru-RU" dirty="0" err="1" smtClean="0">
                <a:latin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</a:rPr>
              <a:t>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Атамұра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</a:rPr>
              <a:t>2003. – 352 с.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900113" y="2204244"/>
            <a:ext cx="8066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Русская словесность: Методическое руководство: Для учителей 7 класса общеобразовательной школы / В.В. Савельева, Г.Г. </a:t>
            </a:r>
            <a:r>
              <a:rPr lang="ru-RU" dirty="0" err="1">
                <a:latin typeface="Times New Roman" pitchFamily="18" charset="0"/>
              </a:rPr>
              <a:t>Лукпанова</a:t>
            </a:r>
            <a:r>
              <a:rPr lang="ru-RU" dirty="0">
                <a:latin typeface="Times New Roman" pitchFamily="18" charset="0"/>
              </a:rPr>
              <a:t>, Г.З. Шашкина, И.Р. Махракова. - </a:t>
            </a:r>
            <a:r>
              <a:rPr lang="ru-RU" dirty="0" err="1" smtClean="0">
                <a:latin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</a:rPr>
              <a:t>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Атамұра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</a:rPr>
              <a:t>2003. – 192с.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900113" y="4436269"/>
            <a:ext cx="8066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Борохов Э. Энциклопедия афоризмов: Жемчужины мысли – М.: ООО «Издательство АСТ», 2003. – 686, </a:t>
            </a:r>
            <a:r>
              <a:rPr lang="en-US">
                <a:latin typeface="Times New Roman" pitchFamily="18" charset="0"/>
              </a:rPr>
              <a:t>[2]</a:t>
            </a:r>
            <a:r>
              <a:rPr lang="ru-RU">
                <a:latin typeface="Times New Roman" pitchFamily="18" charset="0"/>
              </a:rPr>
              <a:t>с.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900113" y="3356769"/>
            <a:ext cx="8066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Русская словесность: Рабочая тетрадь: Для 7 класса общеобразовательной школы / В.В. Савельева, Г.Г. </a:t>
            </a:r>
            <a:r>
              <a:rPr lang="ru-RU" dirty="0" err="1">
                <a:latin typeface="Times New Roman" pitchFamily="18" charset="0"/>
              </a:rPr>
              <a:t>Лукпанова</a:t>
            </a:r>
            <a:r>
              <a:rPr lang="ru-RU" dirty="0">
                <a:latin typeface="Times New Roman" pitchFamily="18" charset="0"/>
              </a:rPr>
              <a:t>, Г.З. Шашкина, И.Р. Махракова. - </a:t>
            </a:r>
            <a:r>
              <a:rPr lang="ru-RU" dirty="0" err="1" smtClean="0">
                <a:latin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</a:rPr>
              <a:t>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Атамұра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</a:rPr>
              <a:t>2003. – 96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980728"/>
            <a:ext cx="7632848" cy="2088232"/>
          </a:xfrm>
        </p:spPr>
        <p:txBody>
          <a:bodyPr>
            <a:prstTxWarp prst="textArchUpPour">
              <a:avLst>
                <a:gd name="adj1" fmla="val 10664914"/>
                <a:gd name="adj2" fmla="val 40812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8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</a:rPr>
              <a:t>история</a:t>
            </a:r>
            <a:endParaRPr lang="ru-RU" sz="80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_Romanus" pitchFamily="82" charset="-52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67544" y="4149080"/>
            <a:ext cx="82089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ArchDownPour">
              <a:avLst>
                <a:gd name="adj1" fmla="val 21119677"/>
                <a:gd name="adj2" fmla="val 49973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  <a:ea typeface="+mj-ea"/>
                <a:cs typeface="+mj-cs"/>
              </a:rPr>
              <a:t>литература</a:t>
            </a:r>
            <a:endParaRPr kumimoji="0" lang="ru-RU" sz="8000" b="1" i="0" u="none" strike="noStrike" kern="0" cap="none" spc="0" normalizeH="0" baseline="0" noProof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a_Romanus" pitchFamily="82" charset="-52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011468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96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И</a:t>
            </a:r>
            <a:endParaRPr lang="ru-RU" sz="96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6184" y="0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человек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0798" y="0"/>
            <a:ext cx="2127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жизнь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132856"/>
            <a:ext cx="370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отношения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24" y="3081734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развитие</a:t>
            </a:r>
            <a:endParaRPr lang="ru-RU" sz="5400" b="1" cap="none" spc="0" dirty="0">
              <a:ln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297758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народов</a:t>
            </a:r>
            <a:endParaRPr lang="ru-RU" sz="5400" b="1" cap="none" spc="0" dirty="0">
              <a:ln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653136"/>
            <a:ext cx="37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государств</a:t>
            </a:r>
            <a:endParaRPr lang="ru-RU" sz="5400" b="1" cap="none" spc="0" dirty="0">
              <a:ln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590800" cy="6477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эпиграф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67544" y="1196752"/>
            <a:ext cx="8280920" cy="282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Историю  нельзя  построить  на  пересказах,</a:t>
            </a:r>
          </a:p>
          <a:p>
            <a:pPr algn="ctr"/>
            <a:r>
              <a:rPr lang="ru-RU" sz="3600" b="1" i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только  на  документах,</a:t>
            </a:r>
          </a:p>
          <a:p>
            <a:pPr algn="ctr"/>
            <a:r>
              <a:rPr lang="ru-RU" sz="3600" b="1" i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либо  на  пересказах,</a:t>
            </a:r>
          </a:p>
          <a:p>
            <a:pPr algn="ctr"/>
            <a:r>
              <a:rPr lang="ru-RU" sz="3600" b="1" i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ставшими  документами.</a:t>
            </a:r>
            <a:endParaRPr lang="ru-RU" sz="3600" b="1" i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76256" y="4148757"/>
            <a:ext cx="1944216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Б. </a:t>
            </a:r>
            <a:r>
              <a:rPr lang="ru-RU" sz="3600" b="1" i="1" kern="1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Кроче</a:t>
            </a:r>
            <a:endParaRPr lang="ru-RU" sz="3600" b="1" i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464120"/>
                </a:solidFill>
                <a:latin typeface="American Retro" pitchFamily="66" charset="0"/>
              </a:rPr>
              <a:t>Борохов</a:t>
            </a:r>
            <a:r>
              <a:rPr lang="ru-RU" sz="1600" dirty="0" smtClean="0">
                <a:solidFill>
                  <a:srgbClr val="464120"/>
                </a:solidFill>
                <a:latin typeface="American Retro" pitchFamily="66" charset="0"/>
              </a:rPr>
              <a:t>. Э.  Энциклопедия афоризмов: Жемчужины мысли. – М.: ООО «Издательство АСТ», 2003. – 686с., 227с.</a:t>
            </a:r>
            <a:endParaRPr lang="ru-RU" sz="1600" dirty="0">
              <a:solidFill>
                <a:srgbClr val="464120"/>
              </a:solidFill>
              <a:latin typeface="American Retr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пк\Documents\7 класс\2012-2013гг. ЛИТРА\1 четверть\5. Литература и история\5.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494632"/>
            <a:ext cx="4499992" cy="33187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пк\Documents\7 класс\2012-2013гг. ЛИТРА\1 четверть\5. Литература и история\5.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6EDDE"/>
              </a:clrFrom>
              <a:clrTo>
                <a:srgbClr val="F6ED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284984"/>
            <a:ext cx="180003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7" descr="C:\Users\пк\Documents\11.Коллекция картинок\линии\линии\движ.линия\bar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V="1">
            <a:off x="4788024" y="44624"/>
            <a:ext cx="4248472" cy="842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80520" cy="850106"/>
          </a:xfrm>
        </p:spPr>
        <p:txBody>
          <a:bodyPr anchor="t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42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</a:rPr>
              <a:t>человек  и  история</a:t>
            </a:r>
            <a:endParaRPr lang="ru-RU" sz="42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_Romanus" pitchFamily="82" charset="-52"/>
            </a:endParaRPr>
          </a:p>
        </p:txBody>
      </p:sp>
      <p:pic>
        <p:nvPicPr>
          <p:cNvPr id="4" name="Picture 2" descr="C:\Users\пк\Documents\7 класс\2012-2013гг. ЛИТРА\1 четверть\5. Литература и история\0.0.jpg"/>
          <p:cNvPicPr>
            <a:picLocks noChangeAspect="1" noChangeArrowheads="1"/>
          </p:cNvPicPr>
          <p:nvPr/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2008" y="44624"/>
            <a:ext cx="4769610" cy="34563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7" name="Picture 3" descr="C:\Users\пк\Pictures\совы, филины\10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0"/>
            <a:ext cx="611560" cy="917340"/>
          </a:xfrm>
          <a:prstGeom prst="rect">
            <a:avLst/>
          </a:prstGeom>
          <a:noFill/>
        </p:spPr>
      </p:pic>
      <p:pic>
        <p:nvPicPr>
          <p:cNvPr id="8" name="Picture 4" descr="C:\Users\пк\Documents\7 класс\2012-2013гг. ЛИТРА\1 четверть\5. Литература и история\2.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13525" y="72008"/>
            <a:ext cx="2455164" cy="3429000"/>
          </a:xfrm>
          <a:prstGeom prst="rect">
            <a:avLst/>
          </a:prstGeom>
          <a:noFill/>
        </p:spPr>
      </p:pic>
      <p:pic>
        <p:nvPicPr>
          <p:cNvPr id="11" name="Picture 6" descr="C:\Users\пк\Documents\7 класс\2012-2013гг. ЛИТРА\1 четверть\5. Литература и история\3.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lum bright="-10000"/>
          </a:blip>
          <a:srcRect/>
          <a:stretch>
            <a:fillRect/>
          </a:stretch>
        </p:blipFill>
        <p:spPr bwMode="auto">
          <a:xfrm>
            <a:off x="26281" y="3456384"/>
            <a:ext cx="2169455" cy="3401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8" descr="C:\Users\пк\Documents\11.Коллекция картинок\линии\линии\движ.линия\bloodani.gif"/>
          <p:cNvPicPr>
            <a:picLocks noChangeAspect="1" noChangeArrowheads="1" noCrop="1"/>
          </p:cNvPicPr>
          <p:nvPr/>
        </p:nvPicPr>
        <p:blipFill>
          <a:blip r:embed="rId13" cstate="email">
            <a:lum bright="-30000" contrast="-20000"/>
          </a:blip>
          <a:srcRect/>
          <a:stretch>
            <a:fillRect/>
          </a:stretch>
        </p:blipFill>
        <p:spPr bwMode="auto">
          <a:xfrm>
            <a:off x="0" y="3429000"/>
            <a:ext cx="2195736" cy="288032"/>
          </a:xfrm>
          <a:prstGeom prst="rect">
            <a:avLst/>
          </a:prstGeom>
          <a:noFill/>
        </p:spPr>
      </p:pic>
      <p:pic>
        <p:nvPicPr>
          <p:cNvPr id="14" name="Picture 12" descr="C:\Users\пк\Documents\7 класс\2012-2013гг. ЛИТРА\1 четверть\16. АСП. Моцарт и Сальери\pyshkin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1318286">
            <a:off x="1907704" y="260648"/>
            <a:ext cx="2016224" cy="519734"/>
          </a:xfrm>
          <a:prstGeom prst="rect">
            <a:avLst/>
          </a:prstGeom>
          <a:noFill/>
        </p:spPr>
      </p:pic>
      <p:pic>
        <p:nvPicPr>
          <p:cNvPr id="17" name="Picture 15" descr="C:\Users\пк\Documents\11.Коллекция картинок\линии\падающие листья, звезды\flake036ae.gif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08104" y="5949280"/>
            <a:ext cx="142875" cy="161925"/>
          </a:xfrm>
          <a:prstGeom prst="rect">
            <a:avLst/>
          </a:prstGeom>
          <a:noFill/>
        </p:spPr>
      </p:pic>
      <p:pic>
        <p:nvPicPr>
          <p:cNvPr id="19" name="Picture 9" descr="C:\Users\пк\Documents\7 класс\2012-2013гг. ЛИТРА\1 четверть\5. Литература и история\6.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185147" y="3456384"/>
            <a:ext cx="2386853" cy="3356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8" descr="C:\Users\пк\Documents\7 класс\2012-2013гг. ЛИТРА\1 четверть\5. Литература и история\6.1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757993" y="4941168"/>
            <a:ext cx="943095" cy="1368152"/>
          </a:xfrm>
          <a:prstGeom prst="rect">
            <a:avLst/>
          </a:prstGeom>
          <a:noFill/>
        </p:spPr>
      </p:pic>
      <p:pic>
        <p:nvPicPr>
          <p:cNvPr id="21" name="Picture 22" descr="C:\Users\пк\Documents\11.Коллекция картинок\СВЕЧИ, огонь\анимаш.   пламя, свечи\взрывы, фейерверки\9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459160" y="3645024"/>
            <a:ext cx="102251" cy="144016"/>
          </a:xfrm>
          <a:prstGeom prst="rect">
            <a:avLst/>
          </a:prstGeom>
          <a:noFill/>
        </p:spPr>
      </p:pic>
      <p:pic>
        <p:nvPicPr>
          <p:cNvPr id="22" name="Picture 22" descr="C:\Users\пк\Documents\11.Коллекция картинок\СВЕЧИ, огонь\анимаш.   пламя, свечи\взрывы, фейерверки\9.gif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841331" y="3429000"/>
            <a:ext cx="102251" cy="144016"/>
          </a:xfrm>
          <a:prstGeom prst="rect">
            <a:avLst/>
          </a:prstGeom>
          <a:noFill/>
        </p:spPr>
      </p:pic>
      <p:pic>
        <p:nvPicPr>
          <p:cNvPr id="23" name="Picture 3" descr="C:\Users\пк\Documents\7 класс\2012-2013гг. ЛИТРА\1 четверть\5. Литература и история\1.3д отчизны верные сыны для 128..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116632"/>
            <a:ext cx="2088232" cy="33843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Picture 13" descr="C:\Users\пк\Documents\7 класс\2012-2013гг. ЛИТРА\1 четверть\16. АСП. Моцарт и Сальери\2.  Моцарт\1138330100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7514">
            <a:off x="3115591" y="421782"/>
            <a:ext cx="1448366" cy="1371120"/>
          </a:xfrm>
          <a:prstGeom prst="rect">
            <a:avLst/>
          </a:prstGeom>
          <a:noFill/>
        </p:spPr>
      </p:pic>
      <p:pic>
        <p:nvPicPr>
          <p:cNvPr id="25" name="Picture 17" descr="C:\Users\пк\Documents\11.Коллекция картинок\линии\линии\движ.линия\bar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3429000"/>
            <a:ext cx="4536504" cy="93216"/>
          </a:xfrm>
          <a:prstGeom prst="rect">
            <a:avLst/>
          </a:prstGeom>
          <a:noFill/>
        </p:spPr>
      </p:pic>
      <p:pic>
        <p:nvPicPr>
          <p:cNvPr id="24" name="Picture 11" descr="C:\Users\пк\Documents\7 класс\2012-2013гг. ЛИТРА\1 четверть\5. Литература и история\4.2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572000" y="3212976"/>
            <a:ext cx="1551702" cy="25323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6" name="Picture 2" descr="C:\Users\пк\Pictures\радуга\парус\2.3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716015" y="5661248"/>
            <a:ext cx="504057" cy="565460"/>
          </a:xfrm>
          <a:prstGeom prst="rect">
            <a:avLst/>
          </a:prstGeom>
          <a:noFill/>
        </p:spPr>
      </p:pic>
      <p:pic>
        <p:nvPicPr>
          <p:cNvPr id="9" name="Picture 20" descr="C:\Users\пк\Documents\11.Коллекция картинок\линии\линии\divider1x1.gif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541517" y="3212976"/>
            <a:ext cx="2566987" cy="504056"/>
          </a:xfrm>
          <a:prstGeom prst="rect">
            <a:avLst/>
          </a:prstGeom>
          <a:noFill/>
        </p:spPr>
      </p:pic>
      <p:pic>
        <p:nvPicPr>
          <p:cNvPr id="10" name="Picture 26" descr="C:\Users\пк\Documents\11.Коллекция картинок\линии\зв\бо.gif"/>
          <p:cNvPicPr>
            <a:picLocks noChangeAspect="1" noChangeArrowheads="1" noCrop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668344" y="3284984"/>
            <a:ext cx="360040" cy="360040"/>
          </a:xfrm>
          <a:prstGeom prst="rect">
            <a:avLst/>
          </a:prstGeom>
          <a:noFill/>
        </p:spPr>
      </p:pic>
      <p:pic>
        <p:nvPicPr>
          <p:cNvPr id="6146" name="Picture 2" descr="C:\Users\пк\Documents\7 класс\2012-2013гг. ЛИТРА\1 четверть\5. Литература и история\илл\6.5 батарея капитана тушина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email">
            <a:lum contrast="20000"/>
          </a:blip>
          <a:srcRect/>
          <a:stretch>
            <a:fillRect/>
          </a:stretch>
        </p:blipFill>
        <p:spPr bwMode="auto">
          <a:xfrm>
            <a:off x="2195737" y="3501008"/>
            <a:ext cx="1448760" cy="100811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147" name="Picture 3" descr="C:\Users\пк\Documents\7 класс\2012-2013гг. ЛИТРА\1 четверть\5. Литература и история\илл\6.3.jp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3635895" y="3501008"/>
            <a:ext cx="1080121" cy="100811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93 L -0.05104 3.3333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2088232"/>
          </a:xfrm>
        </p:spPr>
        <p:txBody>
          <a:bodyPr>
            <a:prstTxWarp prst="textArchUpPour">
              <a:avLst>
                <a:gd name="adj1" fmla="val 10664914"/>
                <a:gd name="adj2" fmla="val 40812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8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</a:rPr>
              <a:t>история</a:t>
            </a:r>
            <a:endParaRPr lang="ru-RU" sz="80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_Romanus" pitchFamily="82" charset="-52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67544" y="4437112"/>
            <a:ext cx="82089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ArchDownPour">
              <a:avLst>
                <a:gd name="adj1" fmla="val 21119677"/>
                <a:gd name="adj2" fmla="val 49973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  <a:ea typeface="+mj-ea"/>
                <a:cs typeface="+mj-cs"/>
              </a:rPr>
              <a:t>литература</a:t>
            </a:r>
            <a:endParaRPr kumimoji="0" lang="ru-RU" sz="8000" b="1" i="0" u="none" strike="noStrike" kern="0" cap="none" spc="0" normalizeH="0" baseline="0" noProof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a_Romanus" pitchFamily="82" charset="-52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011468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96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И</a:t>
            </a:r>
            <a:endParaRPr lang="ru-RU" sz="96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человек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80928"/>
            <a:ext cx="2127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жизнь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01008"/>
            <a:ext cx="370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отношения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060848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261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развитие</a:t>
            </a:r>
            <a:endParaRPr lang="ru-RU" sz="5400" b="1" cap="none" spc="0" dirty="0">
              <a:ln>
                <a:prstDash val="solid"/>
              </a:ln>
              <a:solidFill>
                <a:srgbClr val="2613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2852936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261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народов</a:t>
            </a:r>
            <a:endParaRPr lang="ru-RU" sz="5400" b="1" cap="none" spc="0" dirty="0">
              <a:ln>
                <a:prstDash val="solid"/>
              </a:ln>
              <a:solidFill>
                <a:srgbClr val="2613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0210" y="3645024"/>
            <a:ext cx="37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261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etist " pitchFamily="2" charset="0"/>
              </a:rPr>
              <a:t>государств</a:t>
            </a:r>
            <a:endParaRPr lang="ru-RU" sz="5400" b="1" cap="none" spc="0" dirty="0">
              <a:ln>
                <a:prstDash val="solid"/>
              </a:ln>
              <a:solidFill>
                <a:srgbClr val="2613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etist 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48525" y="908720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42002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bat" pitchFamily="2" charset="0"/>
              </a:rPr>
              <a:t>- это НАУКА</a:t>
            </a:r>
            <a:endParaRPr lang="ru-RU" sz="5400" b="1" cap="none" spc="0" dirty="0">
              <a:ln>
                <a:prstDash val="solid"/>
              </a:ln>
              <a:solidFill>
                <a:srgbClr val="42002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ba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4737918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42002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bat" pitchFamily="2" charset="0"/>
              </a:rPr>
              <a:t>-ИСКУССТВО</a:t>
            </a:r>
            <a:endParaRPr lang="ru-RU" sz="5400" b="1" cap="none" spc="0" dirty="0">
              <a:ln>
                <a:prstDash val="solid"/>
              </a:ln>
              <a:solidFill>
                <a:srgbClr val="42002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79512" y="188640"/>
            <a:ext cx="288032" cy="288032"/>
          </a:xfrm>
        </p:spPr>
        <p:txBody>
          <a:bodyPr/>
          <a:lstStyle/>
          <a:p>
            <a:pPr algn="l"/>
            <a:r>
              <a:rPr lang="ru-RU" sz="900" dirty="0" smtClean="0"/>
              <a:t>1.</a:t>
            </a:r>
            <a:endParaRPr lang="ru-RU" sz="900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331640" y="116632"/>
            <a:ext cx="5904656" cy="576064"/>
          </a:xfrm>
          <a:prstGeom prst="round2DiagRect">
            <a:avLst/>
          </a:prstGeom>
          <a:solidFill>
            <a:srgbClr val="42002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какие  факты  опирается  историк?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51520" y="260648"/>
            <a:ext cx="288032" cy="360040"/>
          </a:xfrm>
          <a:prstGeom prst="wedgeRectCallout">
            <a:avLst>
              <a:gd name="adj1" fmla="val 153332"/>
              <a:gd name="adj2" fmla="val 15762"/>
            </a:avLst>
          </a:prstGeom>
          <a:solidFill>
            <a:srgbClr val="42002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1763688" y="836712"/>
            <a:ext cx="1944216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СХЕМЫ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779912" y="836712"/>
            <a:ext cx="2088232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940152" y="836712"/>
            <a:ext cx="2808312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РАСЧЕТЫ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95536" y="836712"/>
            <a:ext cx="1296144" cy="360040"/>
          </a:xfrm>
          <a:prstGeom prst="wedgeRectCallout">
            <a:avLst>
              <a:gd name="adj1" fmla="val 72362"/>
              <a:gd name="adj2" fmla="val 100419"/>
            </a:avLst>
          </a:prstGeom>
          <a:solidFill>
            <a:srgbClr val="5D395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СТРОИТ:</a:t>
            </a:r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3779912" y="1700808"/>
            <a:ext cx="4032448" cy="720080"/>
          </a:xfrm>
          <a:prstGeom prst="homePlate">
            <a:avLst/>
          </a:prstGeom>
          <a:solidFill>
            <a:srgbClr val="342030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численность населения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23528" y="2492896"/>
            <a:ext cx="4248472" cy="720080"/>
          </a:xfrm>
          <a:prstGeom prst="homePlate">
            <a:avLst/>
          </a:prstGeom>
          <a:solidFill>
            <a:srgbClr val="342030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смертность во время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стихийные  бедствия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67544" y="1772816"/>
            <a:ext cx="3024336" cy="360040"/>
          </a:xfrm>
          <a:prstGeom prst="wedgeRectCallout">
            <a:avLst>
              <a:gd name="adj1" fmla="val 68582"/>
              <a:gd name="adj2" fmla="val 93365"/>
            </a:avLst>
          </a:prstGeom>
          <a:solidFill>
            <a:srgbClr val="34203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ОПЕЛИРУЕТ  ЦИФРАМИ:</a:t>
            </a:r>
            <a:endParaRPr lang="ru-RU" dirty="0"/>
          </a:p>
        </p:txBody>
      </p:sp>
      <p:sp>
        <p:nvSpPr>
          <p:cNvPr id="27" name="Пятиугольник 26"/>
          <p:cNvSpPr/>
          <p:nvPr/>
        </p:nvSpPr>
        <p:spPr>
          <a:xfrm>
            <a:off x="4644008" y="2492896"/>
            <a:ext cx="4248472" cy="720080"/>
          </a:xfrm>
          <a:prstGeom prst="homePlate">
            <a:avLst/>
          </a:prstGeom>
          <a:solidFill>
            <a:srgbClr val="342030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экономические, географические данные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2987824" y="3429000"/>
            <a:ext cx="2520280" cy="432048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ИДЕИ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95536" y="3429000"/>
            <a:ext cx="1944216" cy="360040"/>
          </a:xfrm>
          <a:prstGeom prst="wedgeRectCallout">
            <a:avLst>
              <a:gd name="adj1" fmla="val 106329"/>
              <a:gd name="adj2" fmla="val 47509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ДОКАЗЫВАЕТ:</a:t>
            </a:r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3779912" y="4077072"/>
            <a:ext cx="2520280" cy="504056"/>
          </a:xfrm>
          <a:prstGeom prst="homePlate">
            <a:avLst/>
          </a:prstGeom>
          <a:solidFill>
            <a:srgbClr val="420021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ЧИТАТЕЛЯ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539552" y="4077072"/>
            <a:ext cx="3024336" cy="360040"/>
          </a:xfrm>
          <a:prstGeom prst="wedgeRectCallout">
            <a:avLst>
              <a:gd name="adj1" fmla="val 59026"/>
              <a:gd name="adj2" fmla="val 93365"/>
            </a:avLst>
          </a:prstGeom>
          <a:solidFill>
            <a:srgbClr val="42002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ВОЗДЕЙСТВУЕТ  на  УМ:</a:t>
            </a:r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6444208" y="4077072"/>
            <a:ext cx="2520280" cy="504056"/>
          </a:xfrm>
          <a:prstGeom prst="homePlate">
            <a:avLst/>
          </a:prstGeom>
          <a:solidFill>
            <a:srgbClr val="420021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СЛУШАТЕЛЯ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6228184" y="5157192"/>
            <a:ext cx="2808312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214282" y="4653136"/>
            <a:ext cx="2125470" cy="360040"/>
          </a:xfrm>
          <a:prstGeom prst="wedgeRectCallout">
            <a:avLst>
              <a:gd name="adj1" fmla="val -9559"/>
              <a:gd name="adj2" fmla="val 111002"/>
            </a:avLst>
          </a:prstGeom>
          <a:solidFill>
            <a:srgbClr val="5D395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ИНТЕРИСУЕТСЯ</a:t>
            </a:r>
            <a:endParaRPr lang="ru-RU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3635896" y="5157192"/>
            <a:ext cx="2736304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683568" y="5157192"/>
            <a:ext cx="3024336" cy="720080"/>
          </a:xfrm>
          <a:prstGeom prst="homePlate">
            <a:avLst/>
          </a:prstGeom>
          <a:solidFill>
            <a:srgbClr val="5D3955"/>
          </a:solidFill>
          <a:ln>
            <a:solidFill>
              <a:srgbClr val="5D395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ЧЕЛОВЕЧЕСТВА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2555776" y="4725144"/>
            <a:ext cx="4680520" cy="360040"/>
          </a:xfrm>
          <a:prstGeom prst="wedgeRectCallout">
            <a:avLst>
              <a:gd name="adj1" fmla="val -53810"/>
              <a:gd name="adj2" fmla="val 1653"/>
            </a:avLst>
          </a:prstGeom>
          <a:solidFill>
            <a:srgbClr val="5D395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ЗАКОНОМЕРНОСТЯМИ  РАЗВИТИЯ </a:t>
            </a:r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2339752" y="6021288"/>
            <a:ext cx="5400600" cy="720080"/>
          </a:xfrm>
          <a:prstGeom prst="homePlate">
            <a:avLst/>
          </a:prstGeom>
          <a:solidFill>
            <a:srgbClr val="480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описывает яркие, живые  картины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179512" y="6165304"/>
            <a:ext cx="1224136" cy="360040"/>
          </a:xfrm>
          <a:prstGeom prst="wedgeRectCallout">
            <a:avLst>
              <a:gd name="adj1" fmla="val 139129"/>
              <a:gd name="adj2" fmla="val -23039"/>
            </a:avLst>
          </a:prstGeom>
          <a:solidFill>
            <a:srgbClr val="480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979712" y="5818038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5" grpId="0" animBg="1"/>
      <p:bldP spid="34" grpId="0" animBg="1"/>
      <p:bldP spid="38" grpId="0" animBg="1"/>
      <p:bldP spid="39" grpId="0" animBg="1"/>
      <p:bldP spid="40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55576" y="2708920"/>
            <a:ext cx="7416824" cy="2520280"/>
          </a:xfrm>
          <a:prstGeom prst="round2DiagRect">
            <a:avLst/>
          </a:prstGeom>
          <a:solidFill>
            <a:srgbClr val="42002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 доказывает, а другой показывает, и оба убеждают, только один логическими выводами, другой картинами. Но первого слушают и понимают немногие, другого – все».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 Белинский.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79512" y="188640"/>
            <a:ext cx="5184576" cy="620688"/>
          </a:xfrm>
          <a:prstGeom prst="wedgeRectCallout">
            <a:avLst>
              <a:gd name="adj1" fmla="val -31690"/>
              <a:gd name="adj2" fmla="val 414259"/>
            </a:avLst>
          </a:prstGeom>
          <a:solidFill>
            <a:srgbClr val="42002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9552" y="188640"/>
            <a:ext cx="4464496" cy="43204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Выскажите свою точку зрения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760" y="1556792"/>
            <a:ext cx="6415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bliqueBottomLeft"/>
              <a:lightRig rig="glow" dir="t">
                <a:rot lat="0" lon="0" rev="3600000"/>
              </a:lightRig>
            </a:scene3d>
            <a:sp3d extrusionH="57150" prstMaterial="softEdge">
              <a:bevelT w="29210" h="16510" prst="slop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solidFill>
                  <a:srgbClr val="700025"/>
                </a:solidFill>
                <a:effectLst>
                  <a:glow rad="139700">
                    <a:srgbClr val="660033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_Romanus" pitchFamily="82" charset="-52"/>
              </a:rPr>
              <a:t>?</a:t>
            </a:r>
            <a:endParaRPr lang="ru-RU" sz="8800" b="1" cap="none" spc="0" dirty="0">
              <a:ln>
                <a:prstDash val="solid"/>
              </a:ln>
              <a:solidFill>
                <a:srgbClr val="700025"/>
              </a:solidFill>
              <a:effectLst>
                <a:glow rad="139700">
                  <a:srgbClr val="660033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_Romanu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КНИГИ\109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0"/>
            <a:ext cx="1403648" cy="1403648"/>
          </a:xfrm>
          <a:prstGeom prst="rect">
            <a:avLst/>
          </a:prstGeom>
          <a:noFill/>
        </p:spPr>
      </p:pic>
      <p:pic>
        <p:nvPicPr>
          <p:cNvPr id="15371" name="Picture 17" descr="2989790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20763"/>
            <a:ext cx="827584" cy="10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116905"/>
            <a:ext cx="3563888" cy="35976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eaLnBrk="1" hangingPunct="1"/>
            <a:r>
              <a:rPr lang="ru-RU" sz="3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Тема 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105273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самостоятельно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ТЕМУ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«Литература  и  история»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с.8 – 9, 3-5 абзац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.Подготовьтесь ответить на вопросы.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выполнения задания  3 минуты.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тиканье час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КНИГИ\10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0"/>
            <a:ext cx="1403648" cy="1403648"/>
          </a:xfrm>
          <a:prstGeom prst="rect">
            <a:avLst/>
          </a:prstGeom>
          <a:noFill/>
        </p:spPr>
      </p:pic>
      <p:pic>
        <p:nvPicPr>
          <p:cNvPr id="15371" name="Picture 17" descr="2989790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20763"/>
            <a:ext cx="827584" cy="10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116905"/>
            <a:ext cx="3563888" cy="35976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eaLnBrk="1" hangingPunct="1"/>
            <a:r>
              <a:rPr lang="ru-RU" sz="3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lonna MT" pitchFamily="82" charset="0"/>
              </a:rPr>
              <a:t>ПОБЕСЕДУЕМ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7647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объектом интересуется   искусство  и  литература?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38315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прототип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02193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разница между понятиями «историческая личность»  и  «образ исторической  личности  в  искусстве»?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339009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Воспроизведение чего очень важно в исторических сюжетах 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425418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понимаете под «историческим художественным  миром»?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806</Words>
  <Application>Microsoft Office PowerPoint</Application>
  <PresentationFormat>Экран (4:3)</PresentationFormat>
  <Paragraphs>191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Человек  и  история в  мире  литературы</vt:lpstr>
      <vt:lpstr>эпиграф</vt:lpstr>
      <vt:lpstr>эпиграф</vt:lpstr>
      <vt:lpstr>человек  и  история</vt:lpstr>
      <vt:lpstr>история</vt:lpstr>
      <vt:lpstr>1.</vt:lpstr>
      <vt:lpstr>Выскажите свою точку зрения</vt:lpstr>
      <vt:lpstr>Тема 1.</vt:lpstr>
      <vt:lpstr>ПОБЕСЕДУЕМ</vt:lpstr>
      <vt:lpstr>Вопросы и задания</vt:lpstr>
      <vt:lpstr>ОТВЕТЫ</vt:lpstr>
      <vt:lpstr>Домашнее  задание</vt:lpstr>
      <vt:lpstr>Спасибо за урок</vt:lpstr>
      <vt:lpstr>Судьба декабристов</vt:lpstr>
      <vt:lpstr>Петр 1</vt:lpstr>
      <vt:lpstr>Иван  ГРОЗНЫЙ</vt:lpstr>
      <vt:lpstr>Тарас  Бульба</vt:lpstr>
      <vt:lpstr>Судьба  человека</vt:lpstr>
      <vt:lpstr>Моцарт    и  Сальери</vt:lpstr>
      <vt:lpstr>Бородино</vt:lpstr>
      <vt:lpstr>Тип  урока - </vt:lpstr>
      <vt:lpstr>Цели и  задачи:</vt:lpstr>
      <vt:lpstr>ОБОРУДОВАНИЕ</vt:lpstr>
      <vt:lpstr>литература</vt:lpstr>
      <vt:lpstr>история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Acer</cp:lastModifiedBy>
  <cp:revision>338</cp:revision>
  <dcterms:created xsi:type="dcterms:W3CDTF">2009-07-29T07:07:40Z</dcterms:created>
  <dcterms:modified xsi:type="dcterms:W3CDTF">2017-04-18T12:24:23Z</dcterms:modified>
</cp:coreProperties>
</file>