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57" r:id="rId3"/>
    <p:sldId id="258" r:id="rId4"/>
    <p:sldId id="283" r:id="rId5"/>
    <p:sldId id="259" r:id="rId6"/>
    <p:sldId id="288" r:id="rId7"/>
    <p:sldId id="270" r:id="rId8"/>
    <p:sldId id="263" r:id="rId9"/>
    <p:sldId id="281" r:id="rId10"/>
    <p:sldId id="282" r:id="rId11"/>
    <p:sldId id="261" r:id="rId12"/>
    <p:sldId id="260" r:id="rId13"/>
    <p:sldId id="271" r:id="rId14"/>
    <p:sldId id="280" r:id="rId15"/>
    <p:sldId id="272" r:id="rId16"/>
    <p:sldId id="267" r:id="rId17"/>
    <p:sldId id="276" r:id="rId18"/>
    <p:sldId id="286" r:id="rId19"/>
    <p:sldId id="287" r:id="rId20"/>
    <p:sldId id="284" r:id="rId21"/>
    <p:sldId id="285"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7" autoAdjust="0"/>
    <p:restoredTop sz="94654" autoAdjust="0"/>
  </p:normalViewPr>
  <p:slideViewPr>
    <p:cSldViewPr>
      <p:cViewPr varScale="1">
        <p:scale>
          <a:sx n="47" d="100"/>
          <a:sy n="47" d="100"/>
        </p:scale>
        <p:origin x="-149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8" d="100"/>
          <a:sy n="38" d="100"/>
        </p:scale>
        <p:origin x="-237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4C6370-538F-49D1-AC5F-D17686C776EF}" type="datetimeFigureOut">
              <a:rPr lang="ru-RU" smtClean="0"/>
              <a:pPr/>
              <a:t>02.12.2017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088B03-AB13-4276-B9AA-7E04E9D65C44}"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56872-FCCB-4067-BDDD-C8EA396109AE}" type="datetimeFigureOut">
              <a:rPr lang="ru-RU" smtClean="0"/>
              <a:pPr/>
              <a:t>02.12.2017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A6E8B-6E0D-4B4E-823B-7E5A5714589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4A6E8B-6E0D-4B4E-823B-7E5A57145893}"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0" y="6544990"/>
            <a:ext cx="1090464" cy="31301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Иванова Н.И</a:t>
            </a:r>
            <a:r>
              <a:rPr lang="ru-RU" dirty="0" smtClean="0"/>
              <a:t>.</a:t>
            </a:r>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mplexdoc.ru/lib/%D0%93%D0%9E%D0%A1%D0%A2%202.302-68"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827584" y="548680"/>
            <a:ext cx="7772400" cy="1470025"/>
          </a:xfrm>
        </p:spPr>
        <p:txBody>
          <a:bodyPr>
            <a:normAutofit/>
          </a:bodyPr>
          <a:lstStyle/>
          <a:p>
            <a:r>
              <a:rPr lang="ru-RU" b="1" dirty="0" smtClean="0">
                <a:solidFill>
                  <a:schemeClr val="bg1"/>
                </a:solidFill>
                <a:effectLst>
                  <a:outerShdw blurRad="38100" dist="38100" dir="2700000" algn="tl">
                    <a:srgbClr val="000000">
                      <a:alpha val="43137"/>
                    </a:srgbClr>
                  </a:outerShdw>
                </a:effectLst>
              </a:rPr>
              <a:t>Черчение на </a:t>
            </a:r>
            <a:r>
              <a:rPr lang="ru-RU" b="1" smtClean="0">
                <a:solidFill>
                  <a:schemeClr val="bg1"/>
                </a:solidFill>
                <a:effectLst>
                  <a:outerShdw blurRad="38100" dist="38100" dir="2700000" algn="tl">
                    <a:srgbClr val="000000">
                      <a:alpha val="43137"/>
                    </a:srgbClr>
                  </a:outerShdw>
                </a:effectLst>
              </a:rPr>
              <a:t>уроках технологии</a:t>
            </a:r>
            <a:endParaRPr lang="ru-RU" b="1" dirty="0" smtClean="0">
              <a:solidFill>
                <a:schemeClr val="bg1"/>
              </a:solidFill>
              <a:effectLst>
                <a:outerShdw blurRad="38100" dist="38100" dir="2700000" algn="tl">
                  <a:srgbClr val="000000">
                    <a:alpha val="43137"/>
                  </a:srgbClr>
                </a:outerShdw>
              </a:effectLst>
            </a:endParaRPr>
          </a:p>
        </p:txBody>
      </p:sp>
      <p:sp>
        <p:nvSpPr>
          <p:cNvPr id="10" name="Подзаголовок 9"/>
          <p:cNvSpPr>
            <a:spLocks noGrp="1"/>
          </p:cNvSpPr>
          <p:nvPr>
            <p:ph type="subTitle" idx="1"/>
          </p:nvPr>
        </p:nvSpPr>
        <p:spPr>
          <a:xfrm>
            <a:off x="3851920" y="5805264"/>
            <a:ext cx="4744616" cy="648072"/>
          </a:xfrm>
          <a:prstGeom prst="foldedCorner">
            <a:avLst>
              <a:gd name="adj" fmla="val 27324"/>
            </a:avLst>
          </a:prstGeom>
          <a:ln/>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ru-RU" sz="1800" b="1" smtClean="0">
                <a:solidFill>
                  <a:schemeClr val="accent6">
                    <a:lumMod val="50000"/>
                  </a:schemeClr>
                </a:solidFill>
              </a:rPr>
              <a:t>г. Норильск, МБОУ «Гимназия №</a:t>
            </a:r>
            <a:r>
              <a:rPr lang="ru-RU" sz="1800" b="1" dirty="0" smtClean="0">
                <a:solidFill>
                  <a:schemeClr val="accent6">
                    <a:lumMod val="50000"/>
                  </a:schemeClr>
                </a:solidFill>
              </a:rPr>
              <a:t>5»</a:t>
            </a:r>
          </a:p>
          <a:p>
            <a:r>
              <a:rPr lang="ru-RU" sz="1800" b="1" smtClean="0">
                <a:solidFill>
                  <a:schemeClr val="accent6">
                    <a:lumMod val="50000"/>
                  </a:schemeClr>
                </a:solidFill>
              </a:rPr>
              <a:t>Иванова Н.И</a:t>
            </a:r>
            <a:r>
              <a:rPr lang="ru-RU" sz="1800" b="1" dirty="0" smtClean="0">
                <a:solidFill>
                  <a:schemeClr val="accent6">
                    <a:lumMod val="50000"/>
                  </a:schemeClr>
                </a:solidFill>
              </a:rPr>
              <a:t>.</a:t>
            </a:r>
            <a:endParaRPr lang="ru-RU" sz="1800" b="1" dirty="0">
              <a:solidFill>
                <a:schemeClr val="accent6">
                  <a:lumMod val="50000"/>
                </a:schemeClr>
              </a:solidFill>
            </a:endParaRPr>
          </a:p>
        </p:txBody>
      </p:sp>
      <p:sp>
        <p:nvSpPr>
          <p:cNvPr id="11" name="TextBox 10"/>
          <p:cNvSpPr txBox="1"/>
          <p:nvPr/>
        </p:nvSpPr>
        <p:spPr>
          <a:xfrm>
            <a:off x="755576" y="1916832"/>
            <a:ext cx="7704856" cy="369332"/>
          </a:xfrm>
          <a:prstGeom prst="rect">
            <a:avLst/>
          </a:prstGeom>
          <a:noFill/>
        </p:spPr>
        <p:txBody>
          <a:bodyPr wrap="square" rtlCol="0">
            <a:spAutoFit/>
          </a:bodyPr>
          <a:lstStyle/>
          <a:p>
            <a:pPr algn="ctr"/>
            <a:r>
              <a:rPr lang="ru-RU" smtClean="0">
                <a:solidFill>
                  <a:schemeClr val="bg1"/>
                </a:solidFill>
              </a:rPr>
              <a:t>(5 класс, Индустриальные технологии, по учебнику В.Д.Симоненко</a:t>
            </a:r>
            <a:r>
              <a:rPr lang="ru-RU" dirty="0" smtClean="0">
                <a:solidFill>
                  <a:schemeClr val="bg1"/>
                </a:solidFill>
              </a:rPr>
              <a:t>)</a:t>
            </a:r>
          </a:p>
        </p:txBody>
      </p:sp>
      <p:sp>
        <p:nvSpPr>
          <p:cNvPr id="1029" name="AutoShape 5" descr="https://informupack.ru/upload/iblock/a3e/a3ed0e3efb3db5a3b5775dcd2a41148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1" name="Picture 1"/>
          <p:cNvPicPr>
            <a:picLocks noChangeAspect="1" noChangeArrowheads="1"/>
          </p:cNvPicPr>
          <p:nvPr/>
        </p:nvPicPr>
        <p:blipFill>
          <a:blip r:embed="rId3" cstate="print"/>
          <a:srcRect/>
          <a:stretch>
            <a:fillRect/>
          </a:stretch>
        </p:blipFill>
        <p:spPr bwMode="auto">
          <a:xfrm>
            <a:off x="2267744" y="2348880"/>
            <a:ext cx="4248472" cy="32403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572560" cy="2570058"/>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1800" smtClean="0"/>
              <a:t>Чтобы быстро и правильно выполнить технический рисунок, необходимо получить навыки проведения параллельно расположенных линий под разным наклоном, на разном расстоянии, различной толщины без применения чертежных инструментов, не пользуясь приборами, делить отрезки на равные части, строить наиболее применяемые углы (7,15, 30,41,45,60,90°), делить углы на равные части, строить окружности, овалы и др. Необходимо иметь представление об изображении различных фигур в каждой из плоскостей проекций, уметь выполнить на техническом рисунке изображения наиболее применяемых плоских фигур и простых геометрических форм</a:t>
            </a:r>
            <a:r>
              <a:rPr lang="ru-RU" sz="1800" dirty="0" smtClean="0"/>
              <a:t>.</a:t>
            </a:r>
            <a:endParaRPr lang="ru-RU" sz="1800" dirty="0"/>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714480" y="-71462"/>
            <a:ext cx="5929354" cy="857256"/>
          </a:xfrm>
        </p:spPr>
        <p:txBody>
          <a:bodyPr>
            <a:normAutofit fontScale="90000"/>
          </a:bodyPr>
          <a:lstStyle/>
          <a:p>
            <a:r>
              <a:rPr lang="ru-RU" sz="3600" b="1" i="1" dirty="0" smtClean="0">
                <a:latin typeface="Times New Roman" pitchFamily="18" charset="0"/>
                <a:cs typeface="Times New Roman" pitchFamily="18" charset="0"/>
              </a:rPr>
              <a:t> </a:t>
            </a:r>
            <a:r>
              <a:rPr lang="ru-RU" b="1" dirty="0" smtClean="0">
                <a:solidFill>
                  <a:schemeClr val="accent6">
                    <a:lumMod val="50000"/>
                  </a:schemeClr>
                </a:solidFill>
                <a:effectLst>
                  <a:outerShdw blurRad="38100" dist="38100" dir="2700000" algn="tl">
                    <a:srgbClr val="000000">
                      <a:alpha val="43137"/>
                    </a:srgbClr>
                  </a:outerShdw>
                </a:effectLst>
              </a:rPr>
              <a:t>ТЕХНИЧЕСКИЙ РИСУНОК </a:t>
            </a:r>
          </a:p>
        </p:txBody>
      </p:sp>
      <p:pic>
        <p:nvPicPr>
          <p:cNvPr id="36866" name="Picture 2" descr="http://lib.qrz.ru/files/images/soft/book6/glava_15/297.gif"/>
          <p:cNvPicPr>
            <a:picLocks noChangeAspect="1" noChangeArrowheads="1"/>
          </p:cNvPicPr>
          <p:nvPr/>
        </p:nvPicPr>
        <p:blipFill>
          <a:blip r:embed="rId3" cstate="print"/>
          <a:srcRect l="6412" r="3823"/>
          <a:stretch>
            <a:fillRect/>
          </a:stretch>
        </p:blipFill>
        <p:spPr bwMode="auto">
          <a:xfrm>
            <a:off x="323528" y="3573016"/>
            <a:ext cx="4032448" cy="2448272"/>
          </a:xfrm>
          <a:prstGeom prst="rect">
            <a:avLst/>
          </a:prstGeom>
          <a:noFill/>
        </p:spPr>
      </p:pic>
      <p:pic>
        <p:nvPicPr>
          <p:cNvPr id="36868" name="Picture 4" descr="http://lib.qrz.ru/files/images/soft/book6/glava_15/298.gif"/>
          <p:cNvPicPr>
            <a:picLocks noChangeAspect="1" noChangeArrowheads="1"/>
          </p:cNvPicPr>
          <p:nvPr/>
        </p:nvPicPr>
        <p:blipFill>
          <a:blip r:embed="rId4" cstate="print"/>
          <a:srcRect l="6743" t="2857" r="6567" b="5714"/>
          <a:stretch>
            <a:fillRect/>
          </a:stretch>
        </p:blipFill>
        <p:spPr bwMode="auto">
          <a:xfrm>
            <a:off x="4499992" y="3645024"/>
            <a:ext cx="4283968" cy="23762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4" y="714356"/>
            <a:ext cx="8715404" cy="1857388"/>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2800" b="1" smtClean="0">
                <a:solidFill>
                  <a:srgbClr val="FF0000"/>
                </a:solidFill>
              </a:rPr>
              <a:t>Чертеж</a:t>
            </a:r>
            <a:r>
              <a:rPr lang="ru-RU" sz="2800" b="1" smtClean="0">
                <a:solidFill>
                  <a:srgbClr val="002060"/>
                </a:solidFill>
              </a:rPr>
              <a:t> </a:t>
            </a:r>
            <a:r>
              <a:rPr lang="ru-RU" sz="2800" smtClean="0"/>
              <a:t>- это документ, содержащий графическое изображение детали, изготовленное с помощью чертежных инструментов на бумаге, и сведения, необходимые для ее изготовления и контроля</a:t>
            </a:r>
            <a:r>
              <a:rPr lang="ru-RU" sz="2800" dirty="0" smtClean="0"/>
              <a:t>.</a:t>
            </a:r>
            <a:endParaRPr lang="ru-RU" sz="2800" dirty="0"/>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928794" y="0"/>
            <a:ext cx="4771908" cy="857256"/>
          </a:xfrm>
        </p:spPr>
        <p:txBody>
          <a:bodyPr>
            <a:normAutofit/>
          </a:bodyPr>
          <a:lstStyle/>
          <a:p>
            <a:r>
              <a:rPr lang="ru-RU" b="1" smtClean="0">
                <a:solidFill>
                  <a:schemeClr val="accent6">
                    <a:lumMod val="50000"/>
                  </a:schemeClr>
                </a:solidFill>
                <a:effectLst>
                  <a:outerShdw blurRad="38100" dist="38100" dir="2700000" algn="tl">
                    <a:srgbClr val="000000">
                      <a:alpha val="43137"/>
                    </a:srgbClr>
                  </a:outerShdw>
                </a:effectLst>
              </a:rPr>
              <a:t>ЧЕРТЕЖ </a:t>
            </a:r>
            <a:endParaRPr lang="ru-RU" b="1" dirty="0" smtClean="0">
              <a:solidFill>
                <a:schemeClr val="accent6">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5868144" y="2857496"/>
            <a:ext cx="3000364"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90000"/>
              </a:lnSpc>
            </a:pPr>
            <a:r>
              <a:rPr lang="ru-RU" sz="2000" smtClean="0"/>
              <a:t>На чертеже (эскизе) показывают несколько видов изделия. Виды выполняют, исходя из того, как наблюдают изделие: спереди, сверху или сбоку (слева). </a:t>
            </a:r>
            <a:endParaRPr lang="ru-RU" sz="2000" dirty="0" smtClean="0"/>
          </a:p>
          <a:p>
            <a:pPr>
              <a:lnSpc>
                <a:spcPct val="90000"/>
              </a:lnSpc>
            </a:pPr>
            <a:r>
              <a:rPr lang="ru-RU" sz="2000" i="1" smtClean="0">
                <a:solidFill>
                  <a:schemeClr val="hlink"/>
                </a:solidFill>
              </a:rPr>
              <a:t>Число видов на чертеже (эскизе) должно быть таким, чтобы давать полное представление о форме предмета</a:t>
            </a:r>
            <a:r>
              <a:rPr lang="ru-RU" sz="2000" dirty="0" smtClean="0"/>
              <a:t>.</a:t>
            </a:r>
          </a:p>
        </p:txBody>
      </p:sp>
      <p:pic>
        <p:nvPicPr>
          <p:cNvPr id="1028" name="Picture 4"/>
          <p:cNvPicPr>
            <a:picLocks noChangeAspect="1" noChangeArrowheads="1"/>
          </p:cNvPicPr>
          <p:nvPr/>
        </p:nvPicPr>
        <p:blipFill>
          <a:blip r:embed="rId3" cstate="print"/>
          <a:srcRect/>
          <a:stretch>
            <a:fillRect/>
          </a:stretch>
        </p:blipFill>
        <p:spPr bwMode="auto">
          <a:xfrm>
            <a:off x="251520" y="2852936"/>
            <a:ext cx="5313729" cy="3456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3998" cy="3500462"/>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mtClean="0"/>
              <a:t>Часто деталь имеет такие большие размеры,            что её изображение в натуральную величину           не помещается на листе бумаги. Трудно также изобразить в натуральную величину очень маленькую деталь. Для этого используют уменьшенное или увеличенное изображение детали</a:t>
            </a:r>
            <a:r>
              <a:rPr lang="ru-RU" dirty="0" smtClean="0"/>
              <a:t>.</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pic>
        <p:nvPicPr>
          <p:cNvPr id="4" name="Picture 14" descr="s32-gayk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357158" y="4357694"/>
            <a:ext cx="2071702" cy="1857388"/>
          </a:xfrm>
          <a:prstGeom prst="rect">
            <a:avLst/>
          </a:prstGeom>
        </p:spPr>
      </p:pic>
      <p:pic>
        <p:nvPicPr>
          <p:cNvPr id="5" name="Picture 2" descr="http://www.tepka.ru/trud/36.jpg"/>
          <p:cNvPicPr>
            <a:picLocks noChangeAspect="1" noChangeArrowheads="1"/>
          </p:cNvPicPr>
          <p:nvPr/>
        </p:nvPicPr>
        <p:blipFill>
          <a:blip r:embed="rId4" cstate="print"/>
          <a:srcRect/>
          <a:stretch>
            <a:fillRect/>
          </a:stretch>
        </p:blipFill>
        <p:spPr bwMode="auto">
          <a:xfrm>
            <a:off x="2571736" y="3911788"/>
            <a:ext cx="2214578" cy="2803360"/>
          </a:xfrm>
          <a:prstGeom prst="rect">
            <a:avLst/>
          </a:prstGeom>
          <a:noFill/>
        </p:spPr>
      </p:pic>
      <p:pic>
        <p:nvPicPr>
          <p:cNvPr id="6" name="Picture 13" descr="26592274"/>
          <p:cNvPicPr>
            <a:picLocks noChangeAspect="1" noChangeArrowheads="1"/>
          </p:cNvPicPr>
          <p:nvPr/>
        </p:nvPicPr>
        <p:blipFill>
          <a:blip r:embed="rId5" cstate="print"/>
          <a:srcRect/>
          <a:stretch>
            <a:fillRect/>
          </a:stretch>
        </p:blipFill>
        <p:spPr>
          <a:xfrm>
            <a:off x="5139842" y="4140449"/>
            <a:ext cx="3575562" cy="24318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357166"/>
            <a:ext cx="8229600" cy="6172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Font typeface="Wingdings" pitchFamily="2" charset="2"/>
              <a:buChar char="ü"/>
            </a:pPr>
            <a:r>
              <a:rPr lang="ru-RU" dirty="0" smtClean="0"/>
              <a:t>Число, которое показывает, во сколько раз уменьшены или увеличены действительные размеры детали, называют </a:t>
            </a:r>
            <a:r>
              <a:rPr lang="ru-RU" i="1" dirty="0" smtClean="0">
                <a:solidFill>
                  <a:srgbClr val="E80E13"/>
                </a:solidFill>
              </a:rPr>
              <a:t>масштабом</a:t>
            </a:r>
            <a:r>
              <a:rPr lang="ru-RU" dirty="0" smtClean="0"/>
              <a:t>. </a:t>
            </a:r>
          </a:p>
          <a:p>
            <a:pPr marL="0" indent="0">
              <a:buFont typeface="Wingdings" pitchFamily="2" charset="2"/>
              <a:buChar char="ü"/>
            </a:pPr>
            <a:r>
              <a:rPr lang="ru-RU" dirty="0" smtClean="0"/>
              <a:t>На чертеже, выполненном в любом масштабе, проставляют </a:t>
            </a:r>
            <a:r>
              <a:rPr lang="ru-RU" i="1" dirty="0" smtClean="0">
                <a:solidFill>
                  <a:schemeClr val="hlink"/>
                </a:solidFill>
              </a:rPr>
              <a:t>действительные</a:t>
            </a:r>
            <a:r>
              <a:rPr lang="ru-RU" i="1" dirty="0" smtClean="0"/>
              <a:t> </a:t>
            </a:r>
            <a:r>
              <a:rPr lang="ru-RU" dirty="0" smtClean="0"/>
              <a:t>размеры.</a:t>
            </a:r>
          </a:p>
          <a:p>
            <a:pPr marL="0" indent="0" eaLnBrk="1" hangingPunct="1">
              <a:buFont typeface="Wingdings" pitchFamily="2" charset="2"/>
              <a:buChar char="ü"/>
            </a:pPr>
            <a:r>
              <a:rPr lang="ru-RU" dirty="0" smtClean="0"/>
              <a:t>Масштаб не может быть произвольным. Установлены строго определенные масштабы: например, </a:t>
            </a:r>
          </a:p>
          <a:p>
            <a:pPr marL="358775" indent="0" eaLnBrk="1" hangingPunct="1"/>
            <a:r>
              <a:rPr lang="ru-RU" dirty="0" smtClean="0"/>
              <a:t>для уменьшения – 1:2, 1:4, 1:50000 и др., </a:t>
            </a:r>
          </a:p>
          <a:p>
            <a:pPr marL="358775" indent="0" eaLnBrk="1" hangingPunct="1"/>
            <a:r>
              <a:rPr lang="ru-RU" dirty="0" smtClean="0"/>
              <a:t>для увеличения 2:1, 4:1, 10:1 и др.</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71414"/>
            <a:ext cx="4214842" cy="1025782"/>
          </a:xfrm>
        </p:spPr>
        <p:txBody>
          <a:bodyPr>
            <a:noAutofit/>
          </a:bodyPr>
          <a:lstStyle/>
          <a:p>
            <a:r>
              <a:rPr lang="ru-RU" b="1" dirty="0" smtClean="0">
                <a:solidFill>
                  <a:schemeClr val="accent6">
                    <a:lumMod val="50000"/>
                  </a:schemeClr>
                </a:solidFill>
                <a:effectLst>
                  <a:outerShdw blurRad="38100" dist="38100" dir="2700000" algn="tl">
                    <a:srgbClr val="000000">
                      <a:alpha val="43137"/>
                    </a:srgbClr>
                  </a:outerShdw>
                </a:effectLst>
              </a:rPr>
              <a:t>МАСШТАБ</a:t>
            </a:r>
            <a:endParaRPr lang="ru-RU" b="1" dirty="0">
              <a:solidFill>
                <a:schemeClr val="accent6">
                  <a:lumMod val="50000"/>
                </a:schemeClr>
              </a:solidFill>
              <a:effectLst>
                <a:outerShdw blurRad="38100" dist="38100" dir="2700000" algn="tl">
                  <a:srgbClr val="000000">
                    <a:alpha val="43137"/>
                  </a:srgbClr>
                </a:outerShdw>
              </a:effectLst>
            </a:endParaRPr>
          </a:p>
        </p:txBody>
      </p:sp>
      <p:pic>
        <p:nvPicPr>
          <p:cNvPr id="3074" name="Picture 2" descr="File0083"/>
          <p:cNvPicPr>
            <a:picLocks noChangeAspect="1" noChangeArrowheads="1"/>
          </p:cNvPicPr>
          <p:nvPr/>
        </p:nvPicPr>
        <p:blipFill>
          <a:blip r:embed="rId3" cstate="print"/>
          <a:srcRect l="4263" t="8395" r="3149" b="43988"/>
          <a:stretch>
            <a:fillRect/>
          </a:stretch>
        </p:blipFill>
        <p:spPr bwMode="auto">
          <a:xfrm>
            <a:off x="928662" y="865980"/>
            <a:ext cx="7358114" cy="5706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4000" b="1" dirty="0" smtClean="0">
                <a:solidFill>
                  <a:schemeClr val="accent6">
                    <a:lumMod val="50000"/>
                  </a:schemeClr>
                </a:solidFill>
                <a:effectLst>
                  <a:outerShdw blurRad="38100" dist="38100" dir="2700000" algn="tl">
                    <a:srgbClr val="000000">
                      <a:alpha val="43137"/>
                    </a:srgbClr>
                  </a:outerShdw>
                </a:effectLst>
              </a:rPr>
              <a:t>УСЛОВНЫЕ ОБОЗНАЧЕНИЕ НА ЧЕРТЕЖЕ</a:t>
            </a:r>
            <a:endParaRPr lang="ru-RU" sz="4000" b="1" dirty="0">
              <a:solidFill>
                <a:schemeClr val="accent6">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251520" y="2276872"/>
            <a:ext cx="8640960" cy="991582"/>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4763" indent="0">
              <a:buNone/>
            </a:pPr>
            <a:r>
              <a:rPr lang="ru-RU" dirty="0" smtClean="0"/>
              <a:t>Масштаб </a:t>
            </a:r>
            <a:r>
              <a:rPr lang="ru-RU" i="1" u="sng" dirty="0" smtClean="0">
                <a:hlinkClick r:id="rId3" action="ppaction://hlinksldjump"/>
              </a:rPr>
              <a:t>уменьшения</a:t>
            </a:r>
            <a:r>
              <a:rPr lang="ru-RU" dirty="0" smtClean="0">
                <a:hlinkClick r:id="rId3" action="ppaction://hlinksldjump"/>
              </a:rPr>
              <a:t> </a:t>
            </a:r>
            <a:r>
              <a:rPr lang="ru-RU" dirty="0" smtClean="0"/>
              <a:t>– 1:2, 1:4, 1:6 и др.</a:t>
            </a:r>
          </a:p>
          <a:p>
            <a:pPr marL="4763" indent="0">
              <a:buNone/>
            </a:pPr>
            <a:r>
              <a:rPr lang="ru-RU" dirty="0" smtClean="0"/>
              <a:t>Масштаб </a:t>
            </a:r>
            <a:r>
              <a:rPr lang="ru-RU" i="1" u="sng" dirty="0" smtClean="0">
                <a:hlinkClick r:id="" action="ppaction://noaction"/>
              </a:rPr>
              <a:t>увеличения</a:t>
            </a:r>
            <a:r>
              <a:rPr lang="ru-RU" dirty="0" smtClean="0">
                <a:hlinkClick r:id="" action="ppaction://noaction"/>
              </a:rPr>
              <a:t> </a:t>
            </a:r>
            <a:r>
              <a:rPr lang="ru-RU" dirty="0" smtClean="0"/>
              <a:t>– 2:1, 4:1, 6:1 и др.</a:t>
            </a:r>
          </a:p>
          <a:p>
            <a:pPr marL="0" indent="0">
              <a:buNone/>
            </a:pPr>
            <a:endParaRPr lang="ru-RU" dirty="0" smtClean="0"/>
          </a:p>
          <a:p>
            <a:pPr marL="0" indent="0">
              <a:buNone/>
            </a:pPr>
            <a:endParaRPr lang="ru-RU" dirty="0"/>
          </a:p>
        </p:txBody>
      </p:sp>
      <p:sp>
        <p:nvSpPr>
          <p:cNvPr id="6" name="Содержимое 2"/>
          <p:cNvSpPr txBox="1">
            <a:spLocks/>
          </p:cNvSpPr>
          <p:nvPr/>
        </p:nvSpPr>
        <p:spPr>
          <a:xfrm>
            <a:off x="251520" y="3429000"/>
            <a:ext cx="8640960" cy="106359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Symbol"/>
              <a:buChar char="Æ"/>
              <a:tabLst/>
              <a:defRPr/>
            </a:pPr>
            <a:r>
              <a:rPr kumimoji="0" lang="ru-RU" sz="3000" b="0" i="0" u="none" strike="noStrike" kern="1200" cap="none" spc="0" normalizeH="0" baseline="0" noProof="0" dirty="0" smtClean="0">
                <a:ln>
                  <a:noFill/>
                </a:ln>
                <a:solidFill>
                  <a:schemeClr val="dk1"/>
                </a:solidFill>
                <a:effectLst/>
                <a:uLnTx/>
                <a:uFillTx/>
                <a:latin typeface="+mn-lt"/>
                <a:ea typeface="+mn-ea"/>
                <a:cs typeface="+mn-cs"/>
                <a:sym typeface="Symbol"/>
              </a:rPr>
              <a:t>- значок диаметра. </a:t>
            </a:r>
            <a:r>
              <a:rPr kumimoji="0" lang="ru-RU" sz="3000" b="1" i="0" u="none" strike="noStrike" kern="1200" cap="none" spc="0" normalizeH="0" baseline="0" noProof="0" dirty="0" smtClean="0">
                <a:ln>
                  <a:noFill/>
                </a:ln>
                <a:solidFill>
                  <a:schemeClr val="dk1"/>
                </a:solidFill>
                <a:effectLst/>
                <a:uLnTx/>
                <a:uFillTx/>
                <a:latin typeface="+mn-lt"/>
                <a:ea typeface="+mn-ea"/>
                <a:cs typeface="+mn-cs"/>
              </a:rPr>
              <a:t>Знак «</a:t>
            </a:r>
            <a:r>
              <a:rPr kumimoji="0" lang="en-US" sz="3000" b="1" i="0" u="none" strike="noStrike" kern="1200" cap="none" spc="0" normalizeH="0" baseline="0" noProof="0" dirty="0" smtClean="0">
                <a:ln>
                  <a:noFill/>
                </a:ln>
                <a:solidFill>
                  <a:schemeClr val="dk1"/>
                </a:solidFill>
                <a:effectLst/>
                <a:uLnTx/>
                <a:uFillTx/>
                <a:latin typeface="+mn-lt"/>
                <a:ea typeface="+mn-ea"/>
                <a:cs typeface="Arial" charset="0"/>
              </a:rPr>
              <a:t>Ø</a:t>
            </a:r>
            <a:r>
              <a:rPr kumimoji="0" lang="ru-RU" sz="3000" b="1" i="0" u="none" strike="noStrike" kern="1200" cap="none" spc="0" normalizeH="0" baseline="0" noProof="0" dirty="0" smtClean="0">
                <a:ln>
                  <a:noFill/>
                </a:ln>
                <a:solidFill>
                  <a:schemeClr val="dk1"/>
                </a:solidFill>
                <a:effectLst/>
                <a:uLnTx/>
                <a:uFillTx/>
                <a:latin typeface="+mn-lt"/>
                <a:ea typeface="+mn-ea"/>
                <a:cs typeface="Arial" charset="0"/>
              </a:rPr>
              <a:t>8»   </a:t>
            </a:r>
            <a:r>
              <a:rPr kumimoji="0" lang="ru-RU" sz="3000" b="0" i="0" u="none" strike="noStrike" kern="1200" cap="none" spc="0" normalizeH="0" baseline="0" noProof="0" dirty="0" smtClean="0">
                <a:ln>
                  <a:noFill/>
                </a:ln>
                <a:solidFill>
                  <a:schemeClr val="dk1"/>
                </a:solidFill>
                <a:effectLst/>
                <a:uLnTx/>
                <a:uFillTx/>
                <a:latin typeface="+mn-lt"/>
                <a:ea typeface="+mn-ea"/>
                <a:cs typeface="Arial" charset="0"/>
              </a:rPr>
              <a:t>на рисунке обозначает, что диаметр отверстия равен  8 мм</a:t>
            </a:r>
            <a:r>
              <a:rPr kumimoji="0" lang="ru-RU" sz="3200" b="0" i="0" u="none" strike="noStrike" kern="1200" cap="none" spc="0" normalizeH="0" baseline="0" noProof="0" dirty="0" smtClean="0">
                <a:ln>
                  <a:noFill/>
                </a:ln>
                <a:solidFill>
                  <a:schemeClr val="dk1"/>
                </a:solidFill>
                <a:effectLst/>
                <a:uLnTx/>
                <a:uFillTx/>
                <a:latin typeface="+mn-lt"/>
                <a:ea typeface="+mn-ea"/>
                <a:cs typeface="Arial" charset="0"/>
              </a:rPr>
              <a:t>. </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Содержимое 2"/>
          <p:cNvSpPr txBox="1">
            <a:spLocks/>
          </p:cNvSpPr>
          <p:nvPr/>
        </p:nvSpPr>
        <p:spPr>
          <a:xfrm>
            <a:off x="251520" y="4653136"/>
            <a:ext cx="8640960" cy="5040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Symbol"/>
              <a:buChar char="Æ"/>
              <a:tabLst/>
              <a:defRPr/>
            </a:pPr>
            <a:r>
              <a:rPr kumimoji="0" lang="en-US" sz="3200" b="1" i="0" u="none" strike="noStrike" kern="1200" cap="none" spc="0" normalizeH="0" baseline="0" noProof="0" dirty="0" smtClean="0">
                <a:ln>
                  <a:noFill/>
                </a:ln>
                <a:solidFill>
                  <a:schemeClr val="dk1"/>
                </a:solidFill>
                <a:effectLst/>
                <a:uLnTx/>
                <a:uFillTx/>
                <a:latin typeface="+mn-lt"/>
                <a:ea typeface="+mn-ea"/>
                <a:cs typeface="+mn-cs"/>
              </a:rPr>
              <a:t>R</a:t>
            </a:r>
            <a:r>
              <a:rPr kumimoji="0" lang="ru-RU" sz="3200" b="0" i="0" u="none" strike="noStrike" kern="1200" cap="none" spc="0" normalizeH="0" baseline="0" noProof="0" dirty="0" smtClean="0">
                <a:ln>
                  <a:noFill/>
                </a:ln>
                <a:solidFill>
                  <a:schemeClr val="dk1"/>
                </a:solidFill>
                <a:effectLst/>
                <a:uLnTx/>
                <a:uFillTx/>
                <a:latin typeface="+mn-lt"/>
                <a:ea typeface="+mn-ea"/>
                <a:cs typeface="+mn-cs"/>
              </a:rPr>
              <a:t> – значок радиуса.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Содержимое 2"/>
          <p:cNvSpPr txBox="1">
            <a:spLocks/>
          </p:cNvSpPr>
          <p:nvPr/>
        </p:nvSpPr>
        <p:spPr>
          <a:xfrm>
            <a:off x="251520" y="5301208"/>
            <a:ext cx="8640960" cy="129614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dk1"/>
                </a:solidFill>
                <a:effectLst/>
                <a:uLnTx/>
                <a:uFillTx/>
                <a:latin typeface="+mn-lt"/>
                <a:ea typeface="+mn-ea"/>
                <a:cs typeface="+mn-cs"/>
              </a:rPr>
              <a:t>S</a:t>
            </a:r>
            <a:r>
              <a:rPr kumimoji="0" lang="ru-RU" sz="3200" b="0" i="0" u="none" strike="noStrike" kern="1200" cap="none" spc="0" normalizeH="0" baseline="0" noProof="0" dirty="0" smtClean="0">
                <a:ln>
                  <a:noFill/>
                </a:ln>
                <a:solidFill>
                  <a:schemeClr val="dk1"/>
                </a:solidFill>
                <a:effectLst/>
                <a:uLnTx/>
                <a:uFillTx/>
                <a:latin typeface="+mn-lt"/>
                <a:ea typeface="+mn-ea"/>
                <a:cs typeface="+mn-cs"/>
              </a:rPr>
              <a:t> – значок толщины детали. </a:t>
            </a:r>
            <a:r>
              <a:rPr kumimoji="0" lang="ru-RU" sz="3200" b="1" i="0" u="none" strike="noStrike" kern="1200" cap="none" spc="0" normalizeH="0" baseline="0" noProof="0" dirty="0" smtClean="0">
                <a:ln>
                  <a:noFill/>
                </a:ln>
                <a:solidFill>
                  <a:schemeClr val="dk1"/>
                </a:solidFill>
                <a:effectLst/>
                <a:uLnTx/>
                <a:uFillTx/>
                <a:latin typeface="+mn-lt"/>
                <a:ea typeface="+mn-ea"/>
                <a:cs typeface="+mn-cs"/>
              </a:rPr>
              <a:t>Толщину</a:t>
            </a:r>
            <a:r>
              <a:rPr kumimoji="0" lang="ru-RU" sz="3200" b="0" i="0" u="none" strike="noStrike" kern="1200" cap="none" spc="0" normalizeH="0" baseline="0" noProof="0" dirty="0" smtClean="0">
                <a:ln>
                  <a:noFill/>
                </a:ln>
                <a:solidFill>
                  <a:schemeClr val="dk1"/>
                </a:solidFill>
                <a:effectLst/>
                <a:uLnTx/>
                <a:uFillTx/>
                <a:latin typeface="+mn-lt"/>
                <a:ea typeface="+mn-ea"/>
                <a:cs typeface="+mn-cs"/>
              </a:rPr>
              <a:t> детали обозначают латинской буквой </a:t>
            </a:r>
            <a:r>
              <a:rPr kumimoji="0" lang="en-US" sz="3200" b="0" i="0" u="none" strike="noStrike" kern="1200" cap="none" spc="0" normalizeH="0" baseline="0" noProof="0" dirty="0" smtClean="0">
                <a:ln>
                  <a:noFill/>
                </a:ln>
                <a:solidFill>
                  <a:schemeClr val="dk1"/>
                </a:solidFill>
                <a:effectLst/>
                <a:uLnTx/>
                <a:uFillTx/>
                <a:latin typeface="+mn-lt"/>
                <a:ea typeface="+mn-ea"/>
                <a:cs typeface="+mn-cs"/>
              </a:rPr>
              <a:t>S</a:t>
            </a:r>
            <a:r>
              <a:rPr kumimoji="0" lang="ru-RU" sz="3200" b="0" i="0" u="none" strike="noStrike" kern="1200" cap="none" spc="0" normalizeH="0" baseline="0" noProof="0" dirty="0" smtClean="0">
                <a:ln>
                  <a:noFill/>
                </a:ln>
                <a:solidFill>
                  <a:schemeClr val="dk1"/>
                </a:solidFill>
                <a:effectLst/>
                <a:uLnTx/>
                <a:uFillTx/>
                <a:latin typeface="+mn-lt"/>
                <a:ea typeface="+mn-ea"/>
                <a:cs typeface="+mn-cs"/>
              </a:rPr>
              <a:t>; цифра, стоящая справа от этой буквы, показывает толщину.</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Содержимое 2"/>
          <p:cNvSpPr txBox="1">
            <a:spLocks/>
          </p:cNvSpPr>
          <p:nvPr/>
        </p:nvSpPr>
        <p:spPr>
          <a:xfrm>
            <a:off x="251520" y="692696"/>
            <a:ext cx="8640960" cy="149563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chemeClr val="dk1"/>
                </a:solidFill>
                <a:effectLst/>
                <a:uLnTx/>
                <a:uFillTx/>
                <a:latin typeface="+mn-lt"/>
                <a:ea typeface="+mn-ea"/>
                <a:cs typeface="+mn-cs"/>
              </a:rPr>
              <a:t>Размер </a:t>
            </a:r>
            <a:r>
              <a:rPr kumimoji="0" lang="ru-RU" sz="3200" b="0" i="0" u="none" strike="noStrike" kern="1200" cap="none" spc="0" normalizeH="0" baseline="0" noProof="0" dirty="0" smtClean="0">
                <a:ln>
                  <a:noFill/>
                </a:ln>
                <a:solidFill>
                  <a:schemeClr val="dk1"/>
                </a:solidFill>
                <a:effectLst/>
                <a:uLnTx/>
                <a:uFillTx/>
                <a:latin typeface="+mn-lt"/>
                <a:ea typeface="+mn-ea"/>
                <a:cs typeface="+mn-cs"/>
              </a:rPr>
              <a:t>(в миллиметрах) проставляют над размерной линией слева направо и снизу вверх. Наименование единиц измерения не указывают.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928794" y="0"/>
            <a:ext cx="4771908" cy="857256"/>
          </a:xfrm>
        </p:spPr>
        <p:txBody>
          <a:bodyPr>
            <a:normAutofit/>
          </a:bodyPr>
          <a:lstStyle/>
          <a:p>
            <a:r>
              <a:rPr lang="ru-RU" b="1" dirty="0" smtClean="0">
                <a:solidFill>
                  <a:schemeClr val="accent6">
                    <a:lumMod val="50000"/>
                  </a:schemeClr>
                </a:solidFill>
                <a:effectLst>
                  <a:outerShdw blurRad="38100" dist="38100" dir="2700000" algn="tl">
                    <a:srgbClr val="000000">
                      <a:alpha val="43137"/>
                    </a:srgbClr>
                  </a:outerShdw>
                </a:effectLst>
              </a:rPr>
              <a:t>ЛИНИИ ЧЕРТЕЖА</a:t>
            </a:r>
          </a:p>
        </p:txBody>
      </p:sp>
      <p:pic>
        <p:nvPicPr>
          <p:cNvPr id="9" name="Picture 2" descr="http://www.tepka.ru/trud/t2.jpg"/>
          <p:cNvPicPr>
            <a:picLocks noChangeAspect="1" noChangeArrowheads="1"/>
          </p:cNvPicPr>
          <p:nvPr/>
        </p:nvPicPr>
        <p:blipFill>
          <a:blip r:embed="rId3" cstate="print"/>
          <a:srcRect/>
          <a:stretch>
            <a:fillRect/>
          </a:stretch>
        </p:blipFill>
        <p:spPr bwMode="auto">
          <a:xfrm>
            <a:off x="142844" y="714356"/>
            <a:ext cx="8892480" cy="60007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5"/>
          <p:cNvSpPr txBox="1">
            <a:spLocks/>
          </p:cNvSpPr>
          <p:nvPr/>
        </p:nvSpPr>
        <p:spPr>
          <a:xfrm>
            <a:off x="285720" y="142876"/>
            <a:ext cx="2500330" cy="785794"/>
          </a:xfrm>
          <a:prstGeom prst="rect">
            <a:avLst/>
          </a:prstGeom>
        </p:spPr>
        <p:txBody>
          <a:bodyPr vert="horz" lIns="91440" tIns="45720" rIns="91440" bIns="45720" rtlCol="0" anchor="ctr">
            <a:normAutofit fontScale="85000" lnSpcReduction="10000"/>
          </a:bodyPr>
          <a:lstStyle/>
          <a:p>
            <a:pPr algn="ctr">
              <a:spcBef>
                <a:spcPct val="0"/>
              </a:spcBef>
              <a:defRPr/>
            </a:pPr>
            <a:r>
              <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Задание 1:</a:t>
            </a:r>
            <a:endParaRPr kumimoji="0" lang="ru-RU"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9" name="TextBox 8"/>
          <p:cNvSpPr txBox="1"/>
          <p:nvPr/>
        </p:nvSpPr>
        <p:spPr>
          <a:xfrm>
            <a:off x="2643174" y="142852"/>
            <a:ext cx="621510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400" dirty="0" smtClean="0">
                <a:latin typeface="Arial" pitchFamily="34" charset="0"/>
                <a:cs typeface="Arial" pitchFamily="34" charset="0"/>
              </a:rPr>
              <a:t>Дочертить изображение симметричной детали, обратив внимание на качество проведения линий</a:t>
            </a:r>
            <a:endParaRPr lang="ru-RU" sz="2400" b="1" dirty="0">
              <a:latin typeface="Arial" pitchFamily="34" charset="0"/>
              <a:cs typeface="Arial" pitchFamily="34" charset="0"/>
            </a:endParaRPr>
          </a:p>
        </p:txBody>
      </p:sp>
      <p:pic>
        <p:nvPicPr>
          <p:cNvPr id="1026" name="Picture 2" descr="File0077"/>
          <p:cNvPicPr>
            <a:picLocks noChangeAspect="1" noChangeArrowheads="1"/>
          </p:cNvPicPr>
          <p:nvPr/>
        </p:nvPicPr>
        <p:blipFill>
          <a:blip r:embed="rId3" cstate="print"/>
          <a:srcRect/>
          <a:stretch>
            <a:fillRect/>
          </a:stretch>
        </p:blipFill>
        <p:spPr bwMode="auto">
          <a:xfrm>
            <a:off x="785786" y="1714488"/>
            <a:ext cx="5121061"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5"/>
          <p:cNvSpPr txBox="1">
            <a:spLocks/>
          </p:cNvSpPr>
          <p:nvPr/>
        </p:nvSpPr>
        <p:spPr>
          <a:xfrm>
            <a:off x="323528" y="0"/>
            <a:ext cx="8136904" cy="1196752"/>
          </a:xfrm>
          <a:prstGeom prst="rect">
            <a:avLst/>
          </a:prstGeom>
        </p:spPr>
        <p:txBody>
          <a:bodyPr vert="horz" lIns="91440" tIns="45720" rIns="91440" bIns="45720" rtlCol="0" anchor="ctr">
            <a:normAutofit fontScale="92500"/>
          </a:bodyPr>
          <a:lstStyle/>
          <a:p>
            <a:pPr algn="ctr">
              <a:spcBef>
                <a:spcPct val="0"/>
              </a:spcBef>
              <a:defRPr/>
            </a:pPr>
            <a:r>
              <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Нанесение размеров на чертежах</a:t>
            </a:r>
            <a:endParaRPr kumimoji="0" lang="ru-RU"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3073" name="Picture 1" descr="File0081"/>
          <p:cNvPicPr>
            <a:picLocks noChangeAspect="1" noChangeArrowheads="1"/>
          </p:cNvPicPr>
          <p:nvPr/>
        </p:nvPicPr>
        <p:blipFill>
          <a:blip r:embed="rId3" cstate="print"/>
          <a:srcRect l="2535" t="5420" r="18917" b="69648"/>
          <a:stretch>
            <a:fillRect/>
          </a:stretch>
        </p:blipFill>
        <p:spPr bwMode="auto">
          <a:xfrm>
            <a:off x="235355" y="1988840"/>
            <a:ext cx="8729133" cy="4320480"/>
          </a:xfrm>
          <a:prstGeom prst="rect">
            <a:avLst/>
          </a:prstGeom>
          <a:noFill/>
        </p:spPr>
      </p:pic>
      <p:sp>
        <p:nvSpPr>
          <p:cNvPr id="9" name="TextBox 8"/>
          <p:cNvSpPr txBox="1"/>
          <p:nvPr/>
        </p:nvSpPr>
        <p:spPr>
          <a:xfrm>
            <a:off x="539552" y="1124744"/>
            <a:ext cx="727280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latin typeface="Arial" pitchFamily="34" charset="0"/>
                <a:cs typeface="Arial" pitchFamily="34" charset="0"/>
              </a:rPr>
              <a:t>Целесообразность нанесения размеров</a:t>
            </a:r>
            <a:endParaRPr lang="ru-RU"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2714612" y="285728"/>
            <a:ext cx="53835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b="1" dirty="0" smtClean="0">
                <a:latin typeface="Arial" pitchFamily="34" charset="0"/>
                <a:cs typeface="Arial" pitchFamily="34" charset="0"/>
              </a:rPr>
              <a:t>Нанести целесообразные размеры</a:t>
            </a:r>
            <a:endParaRPr lang="ru-RU" sz="2800" b="1" dirty="0">
              <a:latin typeface="Arial" pitchFamily="34" charset="0"/>
              <a:cs typeface="Arial" pitchFamily="34" charset="0"/>
            </a:endParaRPr>
          </a:p>
        </p:txBody>
      </p:sp>
      <p:sp>
        <p:nvSpPr>
          <p:cNvPr id="11" name="Заголовок 5"/>
          <p:cNvSpPr txBox="1">
            <a:spLocks/>
          </p:cNvSpPr>
          <p:nvPr/>
        </p:nvSpPr>
        <p:spPr>
          <a:xfrm>
            <a:off x="285720" y="142876"/>
            <a:ext cx="2500330" cy="785794"/>
          </a:xfrm>
          <a:prstGeom prst="rect">
            <a:avLst/>
          </a:prstGeom>
        </p:spPr>
        <p:txBody>
          <a:bodyPr vert="horz" lIns="91440" tIns="45720" rIns="91440" bIns="45720" rtlCol="0" anchor="ctr">
            <a:normAutofit fontScale="85000" lnSpcReduction="10000"/>
          </a:bodyPr>
          <a:lstStyle/>
          <a:p>
            <a:pPr algn="ctr">
              <a:spcBef>
                <a:spcPct val="0"/>
              </a:spcBef>
              <a:defRPr/>
            </a:pPr>
            <a:r>
              <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Задание 2:</a:t>
            </a:r>
            <a:endParaRPr kumimoji="0" lang="ru-RU"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2050" name="Picture 2" descr="File0081"/>
          <p:cNvPicPr>
            <a:picLocks noChangeAspect="1" noChangeArrowheads="1"/>
          </p:cNvPicPr>
          <p:nvPr/>
        </p:nvPicPr>
        <p:blipFill>
          <a:blip r:embed="rId3" cstate="print"/>
          <a:srcRect l="51768" t="48598" r="17929" b="18265"/>
          <a:stretch>
            <a:fillRect/>
          </a:stretch>
        </p:blipFill>
        <p:spPr bwMode="auto">
          <a:xfrm rot="16200000">
            <a:off x="2099948" y="44624"/>
            <a:ext cx="4714908" cy="8054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14290"/>
            <a:ext cx="8229600" cy="928670"/>
          </a:xfrm>
        </p:spPr>
        <p:txBody>
          <a:bodyPr/>
          <a:lstStyle/>
          <a:p>
            <a:pPr algn="l"/>
            <a:r>
              <a:rPr lang="ru-RU" b="1" dirty="0" smtClean="0">
                <a:solidFill>
                  <a:schemeClr val="bg1"/>
                </a:solidFill>
                <a:effectLst>
                  <a:outerShdw blurRad="38100" dist="38100" dir="2700000" algn="tl">
                    <a:srgbClr val="000000">
                      <a:alpha val="43137"/>
                    </a:srgbClr>
                  </a:outerShdw>
                </a:effectLst>
              </a:rPr>
              <a:t>Цель:</a:t>
            </a:r>
            <a:endParaRPr lang="ru-RU" dirty="0">
              <a:effectLst>
                <a:outerShdw blurRad="38100" dist="38100" dir="2700000" algn="tl">
                  <a:srgbClr val="000000">
                    <a:alpha val="43137"/>
                  </a:srgbClr>
                </a:outerShdw>
              </a:effectLst>
            </a:endParaRPr>
          </a:p>
        </p:txBody>
      </p:sp>
      <p:sp>
        <p:nvSpPr>
          <p:cNvPr id="6" name="Содержимое 5"/>
          <p:cNvSpPr>
            <a:spLocks noGrp="1"/>
          </p:cNvSpPr>
          <p:nvPr>
            <p:ph idx="1"/>
          </p:nvPr>
        </p:nvSpPr>
        <p:spPr>
          <a:xfrm>
            <a:off x="395536" y="928670"/>
            <a:ext cx="8229600" cy="1589306"/>
          </a:xfrm>
        </p:spPr>
        <p:txBody>
          <a:bodyPr>
            <a:normAutofit/>
          </a:bodyPr>
          <a:lstStyle/>
          <a:p>
            <a:pPr indent="447675">
              <a:spcBef>
                <a:spcPts val="0"/>
              </a:spcBef>
              <a:spcAft>
                <a:spcPts val="600"/>
              </a:spcAft>
              <a:buFont typeface="Wingdings" pitchFamily="2" charset="2"/>
              <a:buChar char="ü"/>
            </a:pPr>
            <a:r>
              <a:rPr lang="ru-RU" smtClean="0">
                <a:solidFill>
                  <a:schemeClr val="bg1"/>
                </a:solidFill>
                <a:latin typeface="Times New Roman" pitchFamily="18" charset="0"/>
                <a:cs typeface="Times New Roman" pitchFamily="18" charset="0"/>
              </a:rPr>
              <a:t>Познакомиться с понятием графическая документация, графическими изображениями</a:t>
            </a:r>
            <a:endParaRPr lang="ru-RU" dirty="0" smtClean="0">
              <a:solidFill>
                <a:schemeClr val="bg1"/>
              </a:solidFill>
              <a:latin typeface="Times New Roman" pitchFamily="18" charset="0"/>
              <a:cs typeface="Times New Roman" pitchFamily="18" charset="0"/>
            </a:endParaRPr>
          </a:p>
        </p:txBody>
      </p:sp>
      <p:sp>
        <p:nvSpPr>
          <p:cNvPr id="4" name="Заголовок 4"/>
          <p:cNvSpPr txBox="1">
            <a:spLocks/>
          </p:cNvSpPr>
          <p:nvPr/>
        </p:nvSpPr>
        <p:spPr>
          <a:xfrm>
            <a:off x="285720" y="2857496"/>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Задачи:</a:t>
            </a:r>
            <a:endParaRPr kumimoji="0" lang="ru-RU"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Содержимое 5"/>
          <p:cNvSpPr txBox="1">
            <a:spLocks/>
          </p:cNvSpPr>
          <p:nvPr/>
        </p:nvSpPr>
        <p:spPr>
          <a:xfrm>
            <a:off x="357158" y="3714752"/>
            <a:ext cx="8229600" cy="2500330"/>
          </a:xfrm>
          <a:prstGeom prst="rect">
            <a:avLst/>
          </a:prstGeom>
        </p:spPr>
        <p:txBody>
          <a:bodyPr vert="horz" lIns="91440" tIns="45720" rIns="91440" bIns="45720" rtlCol="0">
            <a:normAutofit/>
          </a:bodyPr>
          <a:lstStyle/>
          <a:p>
            <a:pPr marL="628650" lvl="0" indent="-273050">
              <a:spcBef>
                <a:spcPts val="580"/>
              </a:spcBef>
              <a:buClr>
                <a:schemeClr val="bg1"/>
              </a:buClr>
              <a:buSzPct val="85000"/>
              <a:buFont typeface="Wingdings" pitchFamily="2" charset="2"/>
              <a:buChar char="ü"/>
              <a:defRPr/>
            </a:pPr>
            <a:r>
              <a:rPr lang="ru-RU" sz="3200" smtClean="0">
                <a:solidFill>
                  <a:schemeClr val="bg1"/>
                </a:solidFill>
                <a:latin typeface="Times New Roman" pitchFamily="18" charset="0"/>
                <a:cs typeface="Times New Roman" pitchFamily="18" charset="0"/>
              </a:rPr>
              <a:t>Научиться читать чертежи</a:t>
            </a:r>
            <a:endParaRPr lang="ru-RU" sz="3200" dirty="0" smtClean="0">
              <a:solidFill>
                <a:schemeClr val="bg1"/>
              </a:solidFill>
              <a:latin typeface="Times New Roman" pitchFamily="18" charset="0"/>
              <a:cs typeface="Times New Roman" pitchFamily="18" charset="0"/>
            </a:endParaRPr>
          </a:p>
          <a:p>
            <a:pPr marL="628650" lvl="0" indent="-273050">
              <a:spcBef>
                <a:spcPts val="580"/>
              </a:spcBef>
              <a:buClr>
                <a:schemeClr val="bg1"/>
              </a:buClr>
              <a:buSzPct val="85000"/>
              <a:buFont typeface="Wingdings" pitchFamily="2" charset="2"/>
              <a:buChar char="ü"/>
              <a:defRPr/>
            </a:pPr>
            <a:r>
              <a:rPr lang="ru-RU" sz="3200" smtClean="0">
                <a:solidFill>
                  <a:schemeClr val="bg1"/>
                </a:solidFill>
                <a:latin typeface="Times New Roman" pitchFamily="18" charset="0"/>
                <a:cs typeface="Times New Roman" pitchFamily="18" charset="0"/>
              </a:rPr>
              <a:t>Научиться выполнять эскиз или технический рисунок детали</a:t>
            </a:r>
            <a:endParaRPr lang="ru-RU" sz="3200" dirty="0" smtClean="0">
              <a:solidFill>
                <a:schemeClr val="bg1"/>
              </a:solidFill>
              <a:latin typeface="Times New Roman" pitchFamily="18" charset="0"/>
              <a:cs typeface="Times New Roman" pitchFamily="18" charset="0"/>
            </a:endParaRPr>
          </a:p>
          <a:p>
            <a:pPr marL="628650" lvl="0" indent="-273050">
              <a:spcBef>
                <a:spcPts val="580"/>
              </a:spcBef>
              <a:buClr>
                <a:schemeClr val="bg1"/>
              </a:buClr>
              <a:buSzPct val="85000"/>
              <a:buFont typeface="Wingdings" pitchFamily="2" charset="2"/>
              <a:buChar char="ü"/>
              <a:defRPr/>
            </a:pPr>
            <a:r>
              <a:rPr lang="ru-RU" sz="3200" smtClean="0">
                <a:solidFill>
                  <a:schemeClr val="bg1"/>
                </a:solidFill>
                <a:latin typeface="Times New Roman" pitchFamily="18" charset="0"/>
                <a:cs typeface="Times New Roman" pitchFamily="18" charset="0"/>
              </a:rPr>
              <a:t>Развивать графическую грамотность</a:t>
            </a:r>
            <a:endParaRPr lang="ru-RU" sz="32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764704"/>
            <a:ext cx="3610744" cy="5688632"/>
          </a:xfrm>
        </p:spPr>
        <p:style>
          <a:lnRef idx="1">
            <a:schemeClr val="accent3"/>
          </a:lnRef>
          <a:fillRef idx="2">
            <a:schemeClr val="accent3"/>
          </a:fillRef>
          <a:effectRef idx="1">
            <a:schemeClr val="accent3"/>
          </a:effectRef>
          <a:fontRef idx="minor">
            <a:schemeClr val="dk1"/>
          </a:fontRef>
        </p:style>
        <p:txBody>
          <a:bodyPr>
            <a:noAutofit/>
          </a:bodyPr>
          <a:lstStyle/>
          <a:p>
            <a:pPr algn="l"/>
            <a:r>
              <a:rPr lang="ru-RU" sz="2400" dirty="0" smtClean="0"/>
              <a:t>Чтобы разделить заданный отрезок АВ на две равные части, точки его начала и конца принимают за центры, из которых проводят дуги радиусом, по величине превышающим половину отрезка АВ. Дуги проводят до взаимного пересечения, где получают точки С и D. Линия, соединяющая эти точки, разделит отрезок в точке К на две равные части.</a:t>
            </a:r>
            <a:endParaRPr lang="ru-RU" sz="2400" dirty="0"/>
          </a:p>
        </p:txBody>
      </p:sp>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1475656" y="0"/>
            <a:ext cx="6380336" cy="769441"/>
          </a:xfrm>
          <a:prstGeom prst="rect">
            <a:avLst/>
          </a:prstGeom>
        </p:spPr>
        <p:txBody>
          <a:bodyPr wrap="none">
            <a:spAutoFit/>
          </a:bodyPr>
          <a:lstStyle/>
          <a:p>
            <a:r>
              <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Деление отрезка прямой</a:t>
            </a:r>
          </a:p>
        </p:txBody>
      </p:sp>
      <p:pic>
        <p:nvPicPr>
          <p:cNvPr id="39938" name="Picture 2" descr="http://lib.qrz.ru/files/images/soft/book6/glava_3/30.gif"/>
          <p:cNvPicPr>
            <a:picLocks noChangeAspect="1" noChangeArrowheads="1"/>
          </p:cNvPicPr>
          <p:nvPr/>
        </p:nvPicPr>
        <p:blipFill>
          <a:blip r:embed="rId3" cstate="print"/>
          <a:srcRect r="59091"/>
          <a:stretch>
            <a:fillRect/>
          </a:stretch>
        </p:blipFill>
        <p:spPr bwMode="auto">
          <a:xfrm>
            <a:off x="323528" y="908720"/>
            <a:ext cx="4734770" cy="46085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5904656" cy="1080120"/>
          </a:xfrm>
        </p:spPr>
        <p:style>
          <a:lnRef idx="1">
            <a:schemeClr val="accent3"/>
          </a:lnRef>
          <a:fillRef idx="2">
            <a:schemeClr val="accent3"/>
          </a:fillRef>
          <a:effectRef idx="1">
            <a:schemeClr val="accent3"/>
          </a:effectRef>
          <a:fontRef idx="minor">
            <a:schemeClr val="dk1"/>
          </a:fontRef>
        </p:style>
        <p:txBody>
          <a:bodyPr>
            <a:noAutofit/>
          </a:bodyPr>
          <a:lstStyle/>
          <a:p>
            <a:pPr algn="l"/>
            <a:r>
              <a:rPr lang="ru-RU" sz="1600" dirty="0" smtClean="0"/>
              <a:t>Чтобы разделить окружность на четыре равные части, проводят два взаимно перпендикулярных диаметра: на пересечении их с окружностью получаем точки, разделяющие окружность на четыре равные части (а). </a:t>
            </a:r>
            <a:endParaRPr lang="ru-RU" sz="1600" dirty="0"/>
          </a:p>
        </p:txBody>
      </p:sp>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1475656" y="0"/>
            <a:ext cx="5391989" cy="769441"/>
          </a:xfrm>
          <a:prstGeom prst="rect">
            <a:avLst/>
          </a:prstGeom>
        </p:spPr>
        <p:txBody>
          <a:bodyPr wrap="none">
            <a:spAutoFit/>
          </a:bodyPr>
          <a:lstStyle/>
          <a:p>
            <a:r>
              <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Деление окружности</a:t>
            </a:r>
          </a:p>
        </p:txBody>
      </p:sp>
      <p:pic>
        <p:nvPicPr>
          <p:cNvPr id="40962" name="Picture 2" descr="http://lib.qrz.ru/files/images/soft/book6/glava_3/31.gif"/>
          <p:cNvPicPr>
            <a:picLocks noChangeAspect="1" noChangeArrowheads="1"/>
          </p:cNvPicPr>
          <p:nvPr/>
        </p:nvPicPr>
        <p:blipFill>
          <a:blip r:embed="rId4" cstate="print"/>
          <a:srcRect t="8262" r="71135" b="13247"/>
          <a:stretch>
            <a:fillRect/>
          </a:stretch>
        </p:blipFill>
        <p:spPr bwMode="auto">
          <a:xfrm>
            <a:off x="6516216" y="764705"/>
            <a:ext cx="2088231" cy="1889352"/>
          </a:xfrm>
          <a:prstGeom prst="rect">
            <a:avLst/>
          </a:prstGeom>
          <a:noFill/>
        </p:spPr>
      </p:pic>
      <p:sp>
        <p:nvSpPr>
          <p:cNvPr id="11" name="Заголовок 1"/>
          <p:cNvSpPr txBox="1">
            <a:spLocks/>
          </p:cNvSpPr>
          <p:nvPr/>
        </p:nvSpPr>
        <p:spPr>
          <a:xfrm>
            <a:off x="288032" y="2060848"/>
            <a:ext cx="5940152" cy="22322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dk1"/>
                </a:solidFill>
                <a:effectLst/>
                <a:uLnTx/>
                <a:uFillTx/>
                <a:latin typeface="+mn-lt"/>
                <a:ea typeface="+mn-ea"/>
                <a:cs typeface="+mn-cs"/>
              </a:rPr>
              <a:t>Чтобы разделить окружность на восемь равных частей, дуги, равные четвертой части окружности, делят пополам. Для этого из двух точек, ограничивающих четверть дуги, как из центров радиусов окружности выполняют засечки за ее пределами. Полученные точки соединяют с центром окружностей и на пересечении их с линией окружности получают точки, делящие четвертные участки пополам, т. е. получают восемь равных участков окружности</a:t>
            </a:r>
            <a:r>
              <a:rPr kumimoji="0" lang="ru-RU" sz="1600" b="0" i="1" u="none" strike="noStrike" kern="1200" cap="none" spc="0" normalizeH="0" baseline="0" noProof="0" dirty="0" smtClean="0">
                <a:ln>
                  <a:noFill/>
                </a:ln>
                <a:solidFill>
                  <a:schemeClr val="dk1"/>
                </a:solidFill>
                <a:effectLst/>
                <a:uLnTx/>
                <a:uFillTx/>
                <a:latin typeface="+mn-lt"/>
                <a:ea typeface="+mn-ea"/>
                <a:cs typeface="+mn-cs"/>
              </a:rPr>
              <a:t>.</a:t>
            </a:r>
            <a:endParaRPr kumimoji="0" lang="ru-RU"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12" name="Заголовок 1"/>
          <p:cNvSpPr txBox="1">
            <a:spLocks/>
          </p:cNvSpPr>
          <p:nvPr/>
        </p:nvSpPr>
        <p:spPr>
          <a:xfrm>
            <a:off x="251520" y="4509120"/>
            <a:ext cx="5976664" cy="194421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dk1"/>
                </a:solidFill>
                <a:effectLst/>
                <a:uLnTx/>
                <a:uFillTx/>
                <a:latin typeface="+mn-lt"/>
                <a:ea typeface="+mn-ea"/>
                <a:cs typeface="+mn-cs"/>
              </a:rPr>
              <a:t>На двенадцать равных частей окружность делят следующим образом. Делят окружность на четыре части взаимно перпендикулярными диаметрами. Приняв точки пересечения диаметров с окружностью </a:t>
            </a:r>
            <a:r>
              <a:rPr kumimoji="0" lang="ru-RU" sz="1600" b="0" i="1" u="none" strike="noStrike" kern="1200" cap="none" spc="0" normalizeH="0" baseline="0" noProof="0" dirty="0" smtClean="0">
                <a:ln>
                  <a:noFill/>
                </a:ln>
                <a:solidFill>
                  <a:schemeClr val="dk1"/>
                </a:solidFill>
                <a:effectLst/>
                <a:uLnTx/>
                <a:uFillTx/>
                <a:latin typeface="+mn-lt"/>
                <a:ea typeface="+mn-ea"/>
                <a:cs typeface="+mn-cs"/>
              </a:rPr>
              <a:t>А, В, С, D </a:t>
            </a:r>
            <a:r>
              <a:rPr kumimoji="0" lang="ru-RU" sz="1600" b="0" i="0" u="none" strike="noStrike" kern="1200" cap="none" spc="0" normalizeH="0" baseline="0" noProof="0" dirty="0" smtClean="0">
                <a:ln>
                  <a:noFill/>
                </a:ln>
                <a:solidFill>
                  <a:schemeClr val="dk1"/>
                </a:solidFill>
                <a:effectLst/>
                <a:uLnTx/>
                <a:uFillTx/>
                <a:latin typeface="+mn-lt"/>
                <a:ea typeface="+mn-ea"/>
                <a:cs typeface="+mn-cs"/>
              </a:rPr>
              <a:t>за центры, величиной радиуса проводят четыре дуги до пересечения с окружностью. Полученные точки 1, 2, 3, 4, 5, 6, 7, 8 и точки </a:t>
            </a:r>
            <a:r>
              <a:rPr kumimoji="0" lang="ru-RU" sz="1600" b="0" i="1" u="none" strike="noStrike" kern="1200" cap="none" spc="0" normalizeH="0" baseline="0" noProof="0" dirty="0" smtClean="0">
                <a:ln>
                  <a:noFill/>
                </a:ln>
                <a:solidFill>
                  <a:schemeClr val="dk1"/>
                </a:solidFill>
                <a:effectLst/>
                <a:uLnTx/>
                <a:uFillTx/>
                <a:latin typeface="+mn-lt"/>
                <a:ea typeface="+mn-ea"/>
                <a:cs typeface="+mn-cs"/>
              </a:rPr>
              <a:t>А, В, С, D </a:t>
            </a:r>
            <a:r>
              <a:rPr kumimoji="0" lang="ru-RU" sz="1600" b="0" i="0" u="none" strike="noStrike" kern="1200" cap="none" spc="0" normalizeH="0" baseline="0" noProof="0" dirty="0" smtClean="0">
                <a:ln>
                  <a:noFill/>
                </a:ln>
                <a:solidFill>
                  <a:schemeClr val="dk1"/>
                </a:solidFill>
                <a:effectLst/>
                <a:uLnTx/>
                <a:uFillTx/>
                <a:latin typeface="+mn-lt"/>
                <a:ea typeface="+mn-ea"/>
                <a:cs typeface="+mn-cs"/>
              </a:rPr>
              <a:t>разделяют окружность на двенадцать равных частей (в).</a:t>
            </a:r>
            <a:endParaRPr kumimoji="0" lang="ru-RU" sz="1600" b="0" i="0" u="none" strike="noStrike" kern="1200" cap="none" spc="0" normalizeH="0" baseline="0" noProof="0" dirty="0">
              <a:ln>
                <a:noFill/>
              </a:ln>
              <a:solidFill>
                <a:schemeClr val="dk1"/>
              </a:solidFill>
              <a:effectLst/>
              <a:uLnTx/>
              <a:uFillTx/>
              <a:latin typeface="+mn-lt"/>
              <a:ea typeface="+mn-ea"/>
              <a:cs typeface="+mn-cs"/>
            </a:endParaRPr>
          </a:p>
        </p:txBody>
      </p:sp>
      <p:pic>
        <p:nvPicPr>
          <p:cNvPr id="40964" name="Picture 4" descr="http://lib.qrz.ru/files/images/soft/book6/glava_3/31.gif"/>
          <p:cNvPicPr>
            <a:picLocks noChangeAspect="1" noChangeArrowheads="1"/>
          </p:cNvPicPr>
          <p:nvPr/>
        </p:nvPicPr>
        <p:blipFill>
          <a:blip r:embed="rId4" cstate="print"/>
          <a:srcRect l="35577" r="35558" b="17378"/>
          <a:stretch>
            <a:fillRect/>
          </a:stretch>
        </p:blipFill>
        <p:spPr bwMode="auto">
          <a:xfrm>
            <a:off x="6487413" y="2564904"/>
            <a:ext cx="2117035" cy="2016224"/>
          </a:xfrm>
          <a:prstGeom prst="rect">
            <a:avLst/>
          </a:prstGeom>
          <a:noFill/>
        </p:spPr>
      </p:pic>
      <p:pic>
        <p:nvPicPr>
          <p:cNvPr id="40966" name="Picture 6" descr="http://lib.qrz.ru/files/images/soft/book6/glava_3/31.gif"/>
          <p:cNvPicPr>
            <a:picLocks noChangeAspect="1" noChangeArrowheads="1"/>
          </p:cNvPicPr>
          <p:nvPr/>
        </p:nvPicPr>
        <p:blipFill>
          <a:blip r:embed="rId4" cstate="print"/>
          <a:srcRect l="71475" b="13247"/>
          <a:stretch>
            <a:fillRect/>
          </a:stretch>
        </p:blipFill>
        <p:spPr bwMode="auto">
          <a:xfrm>
            <a:off x="6516216" y="4509120"/>
            <a:ext cx="2088232" cy="211315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3074" name="AutoShape 2"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s://img.uslugio.com/img/3c/bc/3cbc0c75555a4ed7e6d616774f7f93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712"/>
            <a:ext cx="8640960" cy="1512168"/>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2400" smtClean="0"/>
              <a:t>Для изготовления любого изделия надо знать его устройство, форму и размеры деталей, материал, из которого они сделаны, способы соединения деталей между собой. Все эти сведения можно узнать из </a:t>
            </a:r>
            <a:r>
              <a:rPr lang="ru-RU" sz="2400" b="1" smtClean="0">
                <a:solidFill>
                  <a:srgbClr val="E80E13"/>
                </a:solidFill>
              </a:rPr>
              <a:t>чертежа, эскиза</a:t>
            </a:r>
            <a:r>
              <a:rPr lang="ru-RU" sz="2400" b="1" smtClean="0"/>
              <a:t> </a:t>
            </a:r>
            <a:r>
              <a:rPr lang="ru-RU" sz="2400" smtClean="0"/>
              <a:t>или </a:t>
            </a:r>
            <a:r>
              <a:rPr lang="ru-RU" sz="2400" b="1" smtClean="0">
                <a:solidFill>
                  <a:srgbClr val="E80E13"/>
                </a:solidFill>
              </a:rPr>
              <a:t>технического рисунка</a:t>
            </a:r>
            <a:r>
              <a:rPr lang="ru-RU" sz="2400" dirty="0" smtClean="0"/>
              <a:t>.</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35496" y="44624"/>
            <a:ext cx="9073008" cy="857256"/>
          </a:xfrm>
        </p:spPr>
        <p:txBody>
          <a:bodyPr>
            <a:noAutofit/>
          </a:bodyPr>
          <a:lstStyle/>
          <a:p>
            <a:r>
              <a:rPr lang="ru-RU" sz="3400" b="1" smtClean="0">
                <a:solidFill>
                  <a:schemeClr val="accent6">
                    <a:lumMod val="50000"/>
                  </a:schemeClr>
                </a:solidFill>
                <a:effectLst>
                  <a:outerShdw blurRad="38100" dist="38100" dir="2700000" algn="tl">
                    <a:srgbClr val="000000">
                      <a:alpha val="43137"/>
                    </a:srgbClr>
                  </a:outerShdw>
                </a:effectLst>
              </a:rPr>
              <a:t>Графическое изображение деталей и изделий </a:t>
            </a:r>
            <a:endParaRPr lang="ru-RU" sz="3400" b="1" dirty="0" smtClean="0">
              <a:solidFill>
                <a:schemeClr val="accent6">
                  <a:lumMod val="50000"/>
                </a:schemeClr>
              </a:solidFill>
              <a:effectLst>
                <a:outerShdw blurRad="38100" dist="38100" dir="2700000" algn="tl">
                  <a:srgbClr val="000000">
                    <a:alpha val="43137"/>
                  </a:srgbClr>
                </a:outerShdw>
              </a:effectLst>
            </a:endParaRPr>
          </a:p>
        </p:txBody>
      </p:sp>
      <p:pic>
        <p:nvPicPr>
          <p:cNvPr id="13313" name="Picture 1"/>
          <p:cNvPicPr>
            <a:picLocks noChangeAspect="1" noChangeArrowheads="1"/>
          </p:cNvPicPr>
          <p:nvPr/>
        </p:nvPicPr>
        <p:blipFill>
          <a:blip r:embed="rId3" cstate="print"/>
          <a:srcRect/>
          <a:stretch>
            <a:fillRect/>
          </a:stretch>
        </p:blipFill>
        <p:spPr bwMode="auto">
          <a:xfrm>
            <a:off x="2351754" y="2514195"/>
            <a:ext cx="6252694" cy="4227173"/>
          </a:xfrm>
          <a:prstGeom prst="rect">
            <a:avLst/>
          </a:prstGeom>
          <a:noFill/>
          <a:ln w="9525">
            <a:noFill/>
            <a:miter lim="800000"/>
            <a:headEnd/>
            <a:tailEnd/>
          </a:ln>
        </p:spPr>
      </p:pic>
      <p:sp>
        <p:nvSpPr>
          <p:cNvPr id="11" name="TextBox 10"/>
          <p:cNvSpPr txBox="1"/>
          <p:nvPr/>
        </p:nvSpPr>
        <p:spPr>
          <a:xfrm>
            <a:off x="251520" y="3429001"/>
            <a:ext cx="2304256" cy="1200329"/>
          </a:xfrm>
          <a:prstGeom prst="rect">
            <a:avLst/>
          </a:prstGeom>
          <a:noFill/>
        </p:spPr>
        <p:txBody>
          <a:bodyPr wrap="square" rtlCol="0">
            <a:spAutoFit/>
          </a:bodyPr>
          <a:lstStyle/>
          <a:p>
            <a:pPr algn="ctr"/>
            <a:r>
              <a:rPr lang="ru-RU" dirty="0" smtClean="0"/>
              <a:t>Последовательность обработки при изготовлении втулки</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4048" y="620688"/>
            <a:ext cx="3925670" cy="5832648"/>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1800" smtClean="0"/>
              <a:t>Международный стандарт размеров листов, ISO 216 (ГОСТ 2.301-68), построен на основе немецкого госстандарта. Базовым форматом листа является A0, площадь которого равна 1 м². Каждый из следующих форматов листов A1, A2, A3 и т. д., имеет вдвое меньшую площадь, чем предыдущий.  </a:t>
            </a:r>
            <a:endParaRPr lang="ru-RU" sz="1800" dirty="0" smtClean="0"/>
          </a:p>
          <a:p>
            <a:pPr marL="0" indent="0">
              <a:buNone/>
            </a:pPr>
            <a:r>
              <a:rPr lang="ru-RU" sz="1800" smtClean="0"/>
              <a:t>Эти форматы по </a:t>
            </a:r>
            <a:r>
              <a:rPr lang="ru-RU" sz="1800" u="sng" smtClean="0">
                <a:hlinkClick r:id="rId3"/>
              </a:rPr>
              <a:t>ГОСТ 2.302-68</a:t>
            </a:r>
            <a:r>
              <a:rPr lang="ru-RU" sz="1800" smtClean="0"/>
              <a:t> имеют название «основные форматы</a:t>
            </a:r>
            <a:r>
              <a:rPr lang="ru-RU" sz="1800" dirty="0" smtClean="0"/>
              <a:t>».</a:t>
            </a:r>
          </a:p>
          <a:p>
            <a:pPr marL="0" indent="0">
              <a:buNone/>
            </a:pPr>
            <a:r>
              <a:rPr lang="ru-RU" sz="1800" i="1" smtClean="0"/>
              <a:t>Основной формат</a:t>
            </a:r>
            <a:r>
              <a:rPr lang="ru-RU" sz="1800" smtClean="0"/>
              <a:t> — формат конструкторского документа, которому отдают предпочтение, размеры сторонкоторого составляют 1189×841 мм (A0) или полученный последовательным делением его на две равные частипараллельно меньшей стороны до формата 297×210 мм (</a:t>
            </a:r>
            <a:r>
              <a:rPr lang="ru-RU" sz="1800" dirty="0" smtClean="0"/>
              <a:t>A4).</a:t>
            </a:r>
            <a:endParaRPr lang="ru-RU" sz="1800" dirty="0"/>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6" name="Прямоугольник 5"/>
          <p:cNvSpPr/>
          <p:nvPr/>
        </p:nvSpPr>
        <p:spPr>
          <a:xfrm>
            <a:off x="4788024" y="0"/>
            <a:ext cx="3973845" cy="769441"/>
          </a:xfrm>
          <a:prstGeom prst="rect">
            <a:avLst/>
          </a:prstGeom>
        </p:spPr>
        <p:txBody>
          <a:bodyPr wrap="none">
            <a:spAutoFit/>
          </a:bodyPr>
          <a:lstStyle/>
          <a:p>
            <a:r>
              <a:rPr lang="ru-RU" sz="4400" b="1" smtClean="0">
                <a:solidFill>
                  <a:schemeClr val="accent6">
                    <a:lumMod val="50000"/>
                  </a:schemeClr>
                </a:solidFill>
                <a:effectLst>
                  <a:outerShdw blurRad="38100" dist="38100" dir="2700000" algn="tl">
                    <a:srgbClr val="000000">
                      <a:alpha val="43137"/>
                    </a:srgbClr>
                  </a:outerShdw>
                </a:effectLst>
                <a:latin typeface="+mj-lt"/>
                <a:ea typeface="+mj-ea"/>
                <a:cs typeface="+mj-cs"/>
              </a:rPr>
              <a:t>Форматы листа</a:t>
            </a:r>
            <a:endParaRPr lang="ru-RU" sz="4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endParaRPr>
          </a:p>
        </p:txBody>
      </p:sp>
      <p:pic>
        <p:nvPicPr>
          <p:cNvPr id="38914" name="Picture 2" descr="https://dic.academic.ru/pictures/wiki/files/50/250px-A_size_illustration2_with_letter_and_legal.svg.png"/>
          <p:cNvPicPr>
            <a:picLocks noChangeAspect="1" noChangeArrowheads="1"/>
          </p:cNvPicPr>
          <p:nvPr/>
        </p:nvPicPr>
        <p:blipFill>
          <a:blip r:embed="rId4" cstate="print"/>
          <a:srcRect/>
          <a:stretch>
            <a:fillRect/>
          </a:stretch>
        </p:blipFill>
        <p:spPr bwMode="auto">
          <a:xfrm>
            <a:off x="323528" y="260648"/>
            <a:ext cx="4320480" cy="61926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7984" y="908720"/>
            <a:ext cx="4357718" cy="4510854"/>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2800" b="1" smtClean="0"/>
              <a:t>Прочитать чертеж, эскиз, технический рисунок </a:t>
            </a:r>
            <a:r>
              <a:rPr lang="ru-RU" sz="2800" smtClean="0"/>
              <a:t>– значит определить название изделия, масштаб и изображения видов, размеры изделия и отдельных деталей, их названия и количество, форму, местоположение, материал, вид соединения</a:t>
            </a:r>
            <a:r>
              <a:rPr lang="ru-RU" sz="2800" dirty="0" smtClean="0"/>
              <a:t>.</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pic>
        <p:nvPicPr>
          <p:cNvPr id="12289" name="Picture 1" descr="D:\ТЕХНОЛОГИЯ\Чертеж\d8711fc2f1b (1).png"/>
          <p:cNvPicPr>
            <a:picLocks noChangeAspect="1" noChangeArrowheads="1"/>
          </p:cNvPicPr>
          <p:nvPr/>
        </p:nvPicPr>
        <p:blipFill>
          <a:blip r:embed="rId3" cstate="print"/>
          <a:srcRect l="9428" t="2114" r="7399" b="4196"/>
          <a:stretch>
            <a:fillRect/>
          </a:stretch>
        </p:blipFill>
        <p:spPr bwMode="auto">
          <a:xfrm>
            <a:off x="165208" y="0"/>
            <a:ext cx="4118760" cy="67808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pic>
        <p:nvPicPr>
          <p:cNvPr id="1026" name="Picture 2"/>
          <p:cNvPicPr>
            <a:picLocks noGrp="1" noChangeAspect="1" noChangeArrowheads="1"/>
          </p:cNvPicPr>
          <p:nvPr>
            <p:ph idx="1"/>
          </p:nvPr>
        </p:nvPicPr>
        <p:blipFill>
          <a:blip r:embed="rId3" cstate="print">
            <a:duotone>
              <a:schemeClr val="accent3">
                <a:shade val="45000"/>
                <a:satMod val="135000"/>
              </a:schemeClr>
              <a:prstClr val="white"/>
            </a:duotone>
          </a:blip>
          <a:srcRect/>
          <a:stretch>
            <a:fillRect/>
          </a:stretch>
        </p:blipFill>
        <p:spPr bwMode="auto">
          <a:xfrm>
            <a:off x="285719" y="285728"/>
            <a:ext cx="8572561"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9058" y="928670"/>
            <a:ext cx="4857784" cy="5143536"/>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2800" b="1" smtClean="0">
                <a:solidFill>
                  <a:srgbClr val="FF0000"/>
                </a:solidFill>
              </a:rPr>
              <a:t>Эскиз</a:t>
            </a:r>
            <a:r>
              <a:rPr lang="ru-RU" sz="2800" smtClean="0"/>
              <a:t> представляет собой плоское изображение детали (изделия), выполненное от руки по тем же правилам, что и чертеж, с указанием размеров. Эскиз выполняется без соблюдения точного масштаба, но с соблюдением пропорций между частями детали (</a:t>
            </a:r>
            <a:r>
              <a:rPr lang="ru-RU" sz="2800" dirty="0" smtClean="0"/>
              <a:t>изделия).</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928794" y="0"/>
            <a:ext cx="4771908" cy="857256"/>
          </a:xfrm>
        </p:spPr>
        <p:txBody>
          <a:bodyPr>
            <a:normAutofit/>
          </a:bodyPr>
          <a:lstStyle/>
          <a:p>
            <a:r>
              <a:rPr lang="ru-RU" b="1" dirty="0" smtClean="0">
                <a:solidFill>
                  <a:schemeClr val="accent6">
                    <a:lumMod val="50000"/>
                  </a:schemeClr>
                </a:solidFill>
                <a:effectLst>
                  <a:outerShdw blurRad="38100" dist="38100" dir="2700000" algn="tl">
                    <a:srgbClr val="000000">
                      <a:alpha val="43137"/>
                    </a:srgbClr>
                  </a:outerShdw>
                </a:effectLst>
              </a:rPr>
              <a:t>ЭСКИЗ</a:t>
            </a:r>
          </a:p>
        </p:txBody>
      </p:sp>
      <p:pic>
        <p:nvPicPr>
          <p:cNvPr id="7" name="Picture 9" descr="Копия (2) 20110923_105004"/>
          <p:cNvPicPr>
            <a:picLocks noChangeAspect="1" noChangeArrowheads="1"/>
          </p:cNvPicPr>
          <p:nvPr/>
        </p:nvPicPr>
        <p:blipFill>
          <a:blip r:embed="rId3" cstate="print"/>
          <a:srcRect l="3393" t="9884" r="4805" b="33636"/>
          <a:stretch>
            <a:fillRect/>
          </a:stretch>
        </p:blipFill>
        <p:spPr>
          <a:xfrm rot="5400000">
            <a:off x="-614182" y="1828572"/>
            <a:ext cx="5214976" cy="34151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572560" cy="3500462"/>
          </a:xfrm>
        </p:spPr>
        <p:style>
          <a:lnRef idx="1">
            <a:schemeClr val="accent3"/>
          </a:lnRef>
          <a:fillRef idx="2">
            <a:schemeClr val="accent3"/>
          </a:fillRef>
          <a:effectRef idx="1">
            <a:schemeClr val="accent3"/>
          </a:effectRef>
          <a:fontRef idx="minor">
            <a:schemeClr val="dk1"/>
          </a:fontRef>
        </p:style>
        <p:txBody>
          <a:bodyPr>
            <a:noAutofit/>
          </a:bodyPr>
          <a:lstStyle/>
          <a:p>
            <a:pPr marL="0" indent="0" eaLnBrk="0" hangingPunct="0">
              <a:buNone/>
            </a:pPr>
            <a:r>
              <a:rPr lang="ru-RU" sz="1800" b="1" smtClean="0">
                <a:solidFill>
                  <a:srgbClr val="FF0000"/>
                </a:solidFill>
              </a:rPr>
              <a:t>Технический рисунок </a:t>
            </a:r>
            <a:r>
              <a:rPr lang="ru-RU" sz="1800" smtClean="0"/>
              <a:t>— это объёмное изображение предмета, выполненное от руки теми же линиями, что и чертеж, с указанием размеров  и материала, из которого изготовлено изделие.  Его строят приближенно, на глаз, выдерживая соотношения между отдельными частями предмета. </a:t>
            </a:r>
            <a:endParaRPr lang="ru-RU" sz="1800" dirty="0" smtClean="0"/>
          </a:p>
          <a:p>
            <a:pPr marL="0" indent="0" eaLnBrk="0" hangingPunct="0">
              <a:buNone/>
            </a:pPr>
            <a:r>
              <a:rPr lang="ru-RU" sz="1800" i="1" smtClean="0"/>
              <a:t>Технические рисунки, применяемые в конструкторской практике, используют для того, чтобы более быстро выразить свою мысль в наглядной форме. Это дает возможность более доступно, доходчиво пояснить чертежи сложных предметов. Применение технического рисунка позволяет закрепить техническую идею или предложение. Кроме того, применение технического рисунка детали очень полезно при эскизировании деталей с натуры, хотя выполнять технический рисунок можно и по комплексному чертежу предмета</a:t>
            </a:r>
            <a:r>
              <a:rPr lang="ru-RU" sz="1800" i="1" dirty="0" smtClean="0"/>
              <a:t>.</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714480" y="-71462"/>
            <a:ext cx="5929354" cy="857256"/>
          </a:xfrm>
        </p:spPr>
        <p:txBody>
          <a:bodyPr>
            <a:normAutofit fontScale="90000"/>
          </a:bodyPr>
          <a:lstStyle/>
          <a:p>
            <a:r>
              <a:rPr lang="ru-RU" sz="3600" b="1" i="1" smtClean="0">
                <a:latin typeface="Times New Roman" pitchFamily="18" charset="0"/>
                <a:cs typeface="Times New Roman" pitchFamily="18" charset="0"/>
              </a:rPr>
              <a:t> </a:t>
            </a:r>
            <a:r>
              <a:rPr lang="ru-RU" b="1" smtClean="0">
                <a:solidFill>
                  <a:schemeClr val="accent6">
                    <a:lumMod val="50000"/>
                  </a:schemeClr>
                </a:solidFill>
                <a:effectLst>
                  <a:outerShdw blurRad="38100" dist="38100" dir="2700000" algn="tl">
                    <a:srgbClr val="000000">
                      <a:alpha val="43137"/>
                    </a:srgbClr>
                  </a:outerShdw>
                </a:effectLst>
              </a:rPr>
              <a:t>ТЕХНИЧЕСКИЙ РИСУНОК </a:t>
            </a:r>
            <a:endParaRPr lang="ru-RU" b="1" dirty="0" smtClean="0">
              <a:solidFill>
                <a:schemeClr val="accent6">
                  <a:lumMod val="50000"/>
                </a:schemeClr>
              </a:solidFill>
              <a:effectLst>
                <a:outerShdw blurRad="38100" dist="38100" dir="2700000" algn="tl">
                  <a:srgbClr val="000000">
                    <a:alpha val="43137"/>
                  </a:srgbClr>
                </a:outerShdw>
              </a:effectLst>
            </a:endParaRPr>
          </a:p>
        </p:txBody>
      </p:sp>
      <p:pic>
        <p:nvPicPr>
          <p:cNvPr id="7" name="Picture 11" descr="Копия 20110923_105004"/>
          <p:cNvPicPr>
            <a:picLocks noChangeAspect="1" noChangeArrowheads="1"/>
          </p:cNvPicPr>
          <p:nvPr/>
        </p:nvPicPr>
        <p:blipFill>
          <a:blip r:embed="rId3" cstate="print">
            <a:clrChange>
              <a:clrFrom>
                <a:srgbClr val="F8F8F8"/>
              </a:clrFrom>
              <a:clrTo>
                <a:srgbClr val="F8F8F8">
                  <a:alpha val="0"/>
                </a:srgbClr>
              </a:clrTo>
            </a:clrChange>
          </a:blip>
          <a:srcRect l="4536" t="6440" r="4737" b="27549"/>
          <a:stretch>
            <a:fillRect/>
          </a:stretch>
        </p:blipFill>
        <p:spPr>
          <a:xfrm>
            <a:off x="2214546" y="4214794"/>
            <a:ext cx="4286280" cy="26432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3782224" cy="5882426"/>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ru-RU" sz="2400" dirty="0" smtClean="0"/>
              <a:t>Важнейшим требованием, предъявляемым к техническому рисунку, является наглядность. Технический рисунок в законченном виде с нанесением тени и штриховки иногда может быть более наглядным, чем аксонометрическое изображение и с нанесенными размерами может заменить чертеж несложной детали, служащей документом для ее изготовления.</a:t>
            </a:r>
          </a:p>
        </p:txBody>
      </p:sp>
      <p:sp>
        <p:nvSpPr>
          <p:cNvPr id="10" name="TextBox 9"/>
          <p:cNvSpPr txBox="1"/>
          <p:nvPr/>
        </p:nvSpPr>
        <p:spPr>
          <a:xfrm>
            <a:off x="4283968" y="4437112"/>
            <a:ext cx="184731" cy="369332"/>
          </a:xfrm>
          <a:prstGeom prst="rect">
            <a:avLst/>
          </a:prstGeom>
          <a:noFill/>
        </p:spPr>
        <p:txBody>
          <a:bodyPr wrap="none" rtlCol="0">
            <a:spAutoFit/>
          </a:bodyPr>
          <a:lstStyle/>
          <a:p>
            <a:endParaRPr lang="ru-RU" dirty="0"/>
          </a:p>
        </p:txBody>
      </p:sp>
      <p:sp>
        <p:nvSpPr>
          <p:cNvPr id="5" name="Заголовок 5"/>
          <p:cNvSpPr>
            <a:spLocks noGrp="1"/>
          </p:cNvSpPr>
          <p:nvPr>
            <p:ph type="title"/>
          </p:nvPr>
        </p:nvSpPr>
        <p:spPr>
          <a:xfrm>
            <a:off x="1714480" y="-71462"/>
            <a:ext cx="5929354" cy="857256"/>
          </a:xfrm>
        </p:spPr>
        <p:txBody>
          <a:bodyPr>
            <a:normAutofit fontScale="90000"/>
          </a:bodyPr>
          <a:lstStyle/>
          <a:p>
            <a:r>
              <a:rPr lang="ru-RU" sz="3600" b="1" i="1" smtClean="0">
                <a:latin typeface="Times New Roman" pitchFamily="18" charset="0"/>
                <a:cs typeface="Times New Roman" pitchFamily="18" charset="0"/>
              </a:rPr>
              <a:t> </a:t>
            </a:r>
            <a:r>
              <a:rPr lang="ru-RU" b="1" smtClean="0">
                <a:solidFill>
                  <a:schemeClr val="accent6">
                    <a:lumMod val="50000"/>
                  </a:schemeClr>
                </a:solidFill>
                <a:effectLst>
                  <a:outerShdw blurRad="38100" dist="38100" dir="2700000" algn="tl">
                    <a:srgbClr val="000000">
                      <a:alpha val="43137"/>
                    </a:srgbClr>
                  </a:outerShdw>
                </a:effectLst>
              </a:rPr>
              <a:t>ТЕХНИЧЕСКИЙ РИСУНОК </a:t>
            </a:r>
            <a:endParaRPr lang="ru-RU" b="1" dirty="0" smtClean="0">
              <a:solidFill>
                <a:schemeClr val="accent6">
                  <a:lumMod val="50000"/>
                </a:schemeClr>
              </a:solidFill>
              <a:effectLst>
                <a:outerShdw blurRad="38100" dist="38100" dir="2700000" algn="tl">
                  <a:srgbClr val="000000">
                    <a:alpha val="43137"/>
                  </a:srgbClr>
                </a:outerShdw>
              </a:effectLst>
            </a:endParaRPr>
          </a:p>
        </p:txBody>
      </p:sp>
      <p:pic>
        <p:nvPicPr>
          <p:cNvPr id="37890" name="Picture 2"/>
          <p:cNvPicPr>
            <a:picLocks noChangeAspect="1" noChangeArrowheads="1"/>
          </p:cNvPicPr>
          <p:nvPr/>
        </p:nvPicPr>
        <p:blipFill>
          <a:blip r:embed="rId3" cstate="print"/>
          <a:srcRect/>
          <a:stretch>
            <a:fillRect/>
          </a:stretch>
        </p:blipFill>
        <p:spPr bwMode="auto">
          <a:xfrm>
            <a:off x="4499993" y="692695"/>
            <a:ext cx="4392862" cy="5604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1061</TotalTime>
  <Words>934</Words>
  <Application>Microsoft Office PowerPoint</Application>
  <PresentationFormat>Экран (4:3)</PresentationFormat>
  <Paragraphs>59</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Тема2</vt:lpstr>
      <vt:lpstr>Черчение на уроках технологии</vt:lpstr>
      <vt:lpstr>Цель:</vt:lpstr>
      <vt:lpstr>Графическое изображение деталей и изделий </vt:lpstr>
      <vt:lpstr>Слайд 4</vt:lpstr>
      <vt:lpstr>Слайд 5</vt:lpstr>
      <vt:lpstr>Слайд 6</vt:lpstr>
      <vt:lpstr>ЭСКИЗ</vt:lpstr>
      <vt:lpstr> ТЕХНИЧЕСКИЙ РИСУНОК </vt:lpstr>
      <vt:lpstr> ТЕХНИЧЕСКИЙ РИСУНОК </vt:lpstr>
      <vt:lpstr> ТЕХНИЧЕСКИЙ РИСУНОК </vt:lpstr>
      <vt:lpstr>ЧЕРТЕЖ </vt:lpstr>
      <vt:lpstr>Слайд 12</vt:lpstr>
      <vt:lpstr>Слайд 13</vt:lpstr>
      <vt:lpstr>МАСШТАБ</vt:lpstr>
      <vt:lpstr>УСЛОВНЫЕ ОБОЗНАЧЕНИЕ НА ЧЕРТЕЖЕ</vt:lpstr>
      <vt:lpstr>ЛИНИИ ЧЕРТЕЖА</vt:lpstr>
      <vt:lpstr>Слайд 17</vt:lpstr>
      <vt:lpstr>Слайд 18</vt:lpstr>
      <vt:lpstr>Слайд 19</vt:lpstr>
      <vt:lpstr>Чтобы разделить заданный отрезок АВ на две равные части, точки его начала и конца принимают за центры, из которых проводят дуги радиусом, по величине превышающим половину отрезка АВ. Дуги проводят до взаимного пересечения, где получают точки С и D. Линия, соединяющая эти точки, разделит отрезок в точке К на две равные части.</vt:lpstr>
      <vt:lpstr>Чтобы разделить окружность на четыре равные части, проводят два взаимно перпендикулярных диаметра: на пересечении их с окружностью получаем точки, разделяющие окружность на четыре равные части (а).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nin</dc:creator>
  <cp:lastModifiedBy>nin</cp:lastModifiedBy>
  <cp:revision>154</cp:revision>
  <dcterms:modified xsi:type="dcterms:W3CDTF">2017-12-02T02:16:01Z</dcterms:modified>
</cp:coreProperties>
</file>