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5"/>
  </p:notesMasterIdLst>
  <p:sldIdLst>
    <p:sldId id="283" r:id="rId2"/>
    <p:sldId id="256" r:id="rId3"/>
    <p:sldId id="274" r:id="rId4"/>
    <p:sldId id="284" r:id="rId5"/>
    <p:sldId id="285" r:id="rId6"/>
    <p:sldId id="286" r:id="rId7"/>
    <p:sldId id="287" r:id="rId8"/>
    <p:sldId id="258" r:id="rId9"/>
    <p:sldId id="265" r:id="rId10"/>
    <p:sldId id="288" r:id="rId11"/>
    <p:sldId id="289" r:id="rId12"/>
    <p:sldId id="290" r:id="rId13"/>
    <p:sldId id="261" r:id="rId14"/>
    <p:sldId id="291" r:id="rId15"/>
    <p:sldId id="292" r:id="rId16"/>
    <p:sldId id="262" r:id="rId17"/>
    <p:sldId id="268" r:id="rId18"/>
    <p:sldId id="276" r:id="rId19"/>
    <p:sldId id="294" r:id="rId20"/>
    <p:sldId id="295" r:id="rId21"/>
    <p:sldId id="298" r:id="rId22"/>
    <p:sldId id="296" r:id="rId23"/>
    <p:sldId id="299" r:id="rId24"/>
    <p:sldId id="300" r:id="rId25"/>
    <p:sldId id="302" r:id="rId26"/>
    <p:sldId id="303" r:id="rId27"/>
    <p:sldId id="301" r:id="rId28"/>
    <p:sldId id="304" r:id="rId29"/>
    <p:sldId id="305" r:id="rId30"/>
    <p:sldId id="263" r:id="rId31"/>
    <p:sldId id="264" r:id="rId32"/>
    <p:sldId id="306" r:id="rId33"/>
    <p:sldId id="27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ина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0000"/>
    <a:srgbClr val="0066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50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ECFA5D-D1AA-4661-BF75-45614F6D7F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209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EEC77-2C8F-46C5-B273-F1F8E99A900F}" type="slidenum">
              <a:rPr lang="ru-RU"/>
              <a:pPr/>
              <a:t>1</a:t>
            </a:fld>
            <a:endParaRPr lang="ru-R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85EAA-5626-487F-901C-A2FCDDB02B4B}" type="slidenum">
              <a:rPr lang="ru-RU"/>
              <a:pPr/>
              <a:t>10</a:t>
            </a:fld>
            <a:endParaRPr lang="ru-RU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2E4DB-57F5-433F-B898-63481753B974}" type="slidenum">
              <a:rPr lang="ru-RU"/>
              <a:pPr/>
              <a:t>11</a:t>
            </a:fld>
            <a:endParaRPr lang="ru-RU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A7915-3E9D-48F8-9D6A-29E652BEF48C}" type="slidenum">
              <a:rPr lang="ru-RU"/>
              <a:pPr/>
              <a:t>12</a:t>
            </a:fld>
            <a:endParaRPr lang="ru-RU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23D80-6E3D-4410-AD37-47618D178D20}" type="slidenum">
              <a:rPr lang="ru-RU"/>
              <a:pPr/>
              <a:t>13</a:t>
            </a:fld>
            <a:endParaRPr lang="ru-RU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51BFB-EED0-468A-8197-16EC003911E3}" type="slidenum">
              <a:rPr lang="ru-RU"/>
              <a:pPr/>
              <a:t>14</a:t>
            </a:fld>
            <a:endParaRPr lang="ru-RU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2D13D-E02C-4BF7-80FF-8758F95295AB}" type="slidenum">
              <a:rPr lang="ru-RU"/>
              <a:pPr/>
              <a:t>15</a:t>
            </a:fld>
            <a:endParaRPr lang="ru-RU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04F0E-F35A-4683-8BF1-B0987A737D24}" type="slidenum">
              <a:rPr lang="ru-RU"/>
              <a:pPr/>
              <a:t>16</a:t>
            </a:fld>
            <a:endParaRPr lang="ru-RU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A69C3-0DA2-4C0F-AA0D-E827AC5D7145}" type="slidenum">
              <a:rPr lang="ru-RU"/>
              <a:pPr/>
              <a:t>17</a:t>
            </a:fld>
            <a:endParaRPr lang="ru-RU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BBAD6-F9DF-46F5-8AE1-E53EABCA122E}" type="slidenum">
              <a:rPr lang="ru-RU"/>
              <a:pPr/>
              <a:t>18</a:t>
            </a:fld>
            <a:endParaRPr lang="ru-RU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8FBB73-748A-4ABC-8F75-99E98738B42C}" type="slidenum">
              <a:rPr lang="ru-RU"/>
              <a:pPr/>
              <a:t>19</a:t>
            </a:fld>
            <a:endParaRPr lang="ru-RU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CB95B-F20D-46C6-95A7-7DEFF7AE5D38}" type="slidenum">
              <a:rPr lang="ru-RU"/>
              <a:pPr/>
              <a:t>2</a:t>
            </a:fld>
            <a:endParaRPr lang="ru-RU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B7663-3DB5-49FB-B8DB-0459EF15D22F}" type="slidenum">
              <a:rPr lang="ru-RU"/>
              <a:pPr/>
              <a:t>20</a:t>
            </a:fld>
            <a:endParaRPr lang="ru-RU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A27D4-79F0-4264-BA68-59CC0EEE0E2D}" type="slidenum">
              <a:rPr lang="ru-RU"/>
              <a:pPr/>
              <a:t>21</a:t>
            </a:fld>
            <a:endParaRPr lang="ru-RU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80D67-7794-4E9F-9212-A68F4E431AF8}" type="slidenum">
              <a:rPr lang="ru-RU"/>
              <a:pPr/>
              <a:t>22</a:t>
            </a:fld>
            <a:endParaRPr lang="ru-RU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01FD2-9F99-420D-BEF4-4C99921A849D}" type="slidenum">
              <a:rPr lang="ru-RU"/>
              <a:pPr/>
              <a:t>23</a:t>
            </a:fld>
            <a:endParaRPr lang="ru-RU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BC156-EA39-4F30-B651-47B6515A2772}" type="slidenum">
              <a:rPr lang="ru-RU"/>
              <a:pPr/>
              <a:t>24</a:t>
            </a:fld>
            <a:endParaRPr lang="ru-R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E618B-A34E-4AEA-918C-316A8A947E9E}" type="slidenum">
              <a:rPr lang="ru-RU"/>
              <a:pPr/>
              <a:t>25</a:t>
            </a:fld>
            <a:endParaRPr lang="ru-RU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75CD3-0956-4781-BE4C-7C1C89D87093}" type="slidenum">
              <a:rPr lang="ru-RU"/>
              <a:pPr/>
              <a:t>26</a:t>
            </a:fld>
            <a:endParaRPr lang="ru-RU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4CFAF-2325-401F-953B-021FEEA8CA54}" type="slidenum">
              <a:rPr lang="ru-RU"/>
              <a:pPr/>
              <a:t>27</a:t>
            </a:fld>
            <a:endParaRPr lang="ru-RU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6BDAE-90E2-4AE1-9F75-71495B3E0F53}" type="slidenum">
              <a:rPr lang="ru-RU"/>
              <a:pPr/>
              <a:t>28</a:t>
            </a:fld>
            <a:endParaRPr lang="ru-RU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0DDEA-E76E-4E1D-B9D0-8B4702CDC9C3}" type="slidenum">
              <a:rPr lang="ru-RU"/>
              <a:pPr/>
              <a:t>29</a:t>
            </a:fld>
            <a:endParaRPr lang="ru-RU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4ABAD-AAB5-42BB-B3EE-8BCC7C90FB82}" type="slidenum">
              <a:rPr lang="ru-RU"/>
              <a:pPr/>
              <a:t>3</a:t>
            </a:fld>
            <a:endParaRPr lang="ru-RU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04C39-77EB-4877-9A82-BE17207A2D5D}" type="slidenum">
              <a:rPr lang="ru-RU"/>
              <a:pPr/>
              <a:t>30</a:t>
            </a:fld>
            <a:endParaRPr lang="ru-RU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0EC9E-935F-4262-80FD-9049AEDE1FEA}" type="slidenum">
              <a:rPr lang="ru-RU"/>
              <a:pPr/>
              <a:t>31</a:t>
            </a:fld>
            <a:endParaRPr lang="ru-RU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DFC24-8ECC-4549-A2E7-FF8F210F79F0}" type="slidenum">
              <a:rPr lang="ru-RU"/>
              <a:pPr/>
              <a:t>32</a:t>
            </a:fld>
            <a:endParaRPr lang="ru-RU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58B09-ABA5-4F4B-8106-1DCC485E4A01}" type="slidenum">
              <a:rPr lang="ru-RU"/>
              <a:pPr/>
              <a:t>33</a:t>
            </a:fld>
            <a:endParaRPr lang="ru-RU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3A06D-A242-4714-8AB0-0E6FC4F71743}" type="slidenum">
              <a:rPr lang="ru-RU"/>
              <a:pPr/>
              <a:t>4</a:t>
            </a:fld>
            <a:endParaRPr 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B6A7A5-C68C-4FEA-B9B8-89ADA25A86BB}" type="slidenum">
              <a:rPr lang="ru-RU"/>
              <a:pPr/>
              <a:t>5</a:t>
            </a:fld>
            <a:endParaRPr lang="ru-RU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7DB2B-BF4B-4E8C-BCF5-CF7BEA600039}" type="slidenum">
              <a:rPr lang="ru-RU"/>
              <a:pPr/>
              <a:t>6</a:t>
            </a:fld>
            <a:endParaRPr lang="ru-RU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DF2C5-3ACE-44F3-B138-02F21B1A0F51}" type="slidenum">
              <a:rPr lang="ru-RU"/>
              <a:pPr/>
              <a:t>7</a:t>
            </a:fld>
            <a:endParaRPr lang="ru-RU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4B02B-8EBE-4923-BFCB-31BFD03CC2E8}" type="slidenum">
              <a:rPr lang="ru-RU"/>
              <a:pPr/>
              <a:t>8</a:t>
            </a:fld>
            <a:endParaRPr lang="ru-RU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BB817-AFBC-4E5D-932C-7FF5CFBA1F35}" type="slidenum">
              <a:rPr lang="ru-RU"/>
              <a:pPr/>
              <a:t>9</a:t>
            </a:fld>
            <a:endParaRPr lang="ru-RU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101379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0138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38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1382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01383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01384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01385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1386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138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0138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01389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390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39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01392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393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39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01395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396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39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01398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399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0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01401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02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0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01404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05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0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01407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08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0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01410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11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1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01413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14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15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01416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17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1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01419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20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2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1422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23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2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1425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26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27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1428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29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3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1431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32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3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434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35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3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01437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38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39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01440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41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42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01443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44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45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01446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47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4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01449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50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1451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1452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01453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01454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55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56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0145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5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59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01460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61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62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0146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6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65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01466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67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68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0146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7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7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01472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73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74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014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77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01478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79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80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0148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8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1483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01484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485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01486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01487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01488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1489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1490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1491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1492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1493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1494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149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1496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01497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498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499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500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501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502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503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504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505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506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507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508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509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510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151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151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1513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1514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1515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339C854-ABD1-4D13-8292-86CAC075E3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11" grpId="0"/>
      <p:bldP spid="101512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5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15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15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15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9C588-3990-4A61-9B0C-71FE623BB5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63F30-B823-4D19-9751-09B5B53022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56E6585-42F7-45A2-A3C1-D84D88D93A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5F73B6-BCFA-4B80-B784-58615753BF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D96E16-25F4-400C-B080-A987D6BA74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6AE27B-6FE9-4F9B-B95A-A9B831A4C6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08437E-1D1E-4CA1-9C67-205085F435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0EC20-B85D-4F7C-9F47-7D98F96BAA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101AB-2F79-445A-B79C-C9C758BC6D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030BB-74F0-4575-877B-D900947FA8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0745F-C105-4CE5-8B12-C85AF5B8F6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2517D-D87D-480B-8C8C-539A604989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F65D0-1A98-4180-9886-BE8C455D15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FE5A1-2DCB-4E85-A637-DCEC35C7D9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53416-2729-4DE7-BD84-C2AF68186A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0355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0035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35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0358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00359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360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0361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0036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36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0364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0365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00366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0367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036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036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0037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37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372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0037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37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375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0037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37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378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0037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38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381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0038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38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38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0038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38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387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0038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38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390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0039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39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393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0039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39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396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0039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39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39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0040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0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02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0040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0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05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0040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0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08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0040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1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11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0041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1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1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0041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1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17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0041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1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20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0042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2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23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0042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2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26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0042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2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0043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3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043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043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00434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0043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3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37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0043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3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40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0044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4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43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0044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4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46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0044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4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49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0045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5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52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0045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5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55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0045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5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58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045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6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61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046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6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464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046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46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0046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68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6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4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5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79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1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488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048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049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49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049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049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300B510-1F19-4C5F-9FFD-071A165914B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89" grpId="0"/>
      <p:bldP spid="100490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4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049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04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04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4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049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04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04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4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049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04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04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4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049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04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04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4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049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04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04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rezentacii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whychristmas.com/i/holly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http://www.whychristmas.com/i/ivy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Documents%20and%20Settings\&#1053;&#1080;&#1085;&#1072;\&#1052;&#1086;&#1080;%20&#1076;&#1086;&#1082;&#1091;&#1084;&#1077;&#1085;&#1090;&#1099;\&#1052;&#1086;&#1103;%20&#1084;&#1091;&#1079;&#1099;&#1082;&#1072;\Disney%20Christmas%20Collection-Jingel%20Bells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3;&#1080;&#1085;&#1072;\&#1052;&#1086;&#1080;%20&#1076;&#1086;&#1082;&#1091;&#1084;&#1077;&#1085;&#1090;&#1099;\&#1047;&#1072;&#1075;&#1088;&#1091;&#1079;&#1082;&#1080;\christmas-is-coming.mp3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whychristmas.com/i/christingle01.gi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3.jpeg"/><Relationship Id="rId18" Type="http://schemas.openxmlformats.org/officeDocument/2006/relationships/image" Target="../media/image55.jpeg"/><Relationship Id="rId3" Type="http://schemas.openxmlformats.org/officeDocument/2006/relationships/image" Target="../media/image70.png"/><Relationship Id="rId7" Type="http://schemas.openxmlformats.org/officeDocument/2006/relationships/image" Target="../media/image74.jpeg"/><Relationship Id="rId12" Type="http://schemas.openxmlformats.org/officeDocument/2006/relationships/image" Target="../media/image76.jpeg"/><Relationship Id="rId17" Type="http://schemas.openxmlformats.org/officeDocument/2006/relationships/image" Target="../media/image78.jpe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11" Type="http://schemas.openxmlformats.org/officeDocument/2006/relationships/image" Target="../media/image57.jpeg"/><Relationship Id="rId5" Type="http://schemas.openxmlformats.org/officeDocument/2006/relationships/image" Target="../media/image72.jpeg"/><Relationship Id="rId15" Type="http://schemas.openxmlformats.org/officeDocument/2006/relationships/image" Target="../media/image77.jpeg"/><Relationship Id="rId10" Type="http://schemas.openxmlformats.org/officeDocument/2006/relationships/image" Target="../media/image75.jpeg"/><Relationship Id="rId19" Type="http://schemas.openxmlformats.org/officeDocument/2006/relationships/image" Target="../media/image79.jpeg"/><Relationship Id="rId4" Type="http://schemas.openxmlformats.org/officeDocument/2006/relationships/image" Target="../media/image71.jpeg"/><Relationship Id="rId9" Type="http://schemas.openxmlformats.org/officeDocument/2006/relationships/image" Target="http://www.whychristmas.com/i/holly.jpg" TargetMode="External"/><Relationship Id="rId14" Type="http://schemas.openxmlformats.org/officeDocument/2006/relationships/image" Target="http://www.whychristmas.com/i/ivy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prezentacii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685800" y="301625"/>
            <a:ext cx="77724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400" b="1">
                <a:solidFill>
                  <a:schemeClr val="tx2"/>
                </a:solidFill>
                <a:latin typeface="Arial Black" pitchFamily="34" charset="0"/>
              </a:rPr>
              <a:t>Christmas</a:t>
            </a:r>
            <a:r>
              <a:rPr lang="ru-RU" sz="4400" b="1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n-US" sz="4400" b="1">
                <a:solidFill>
                  <a:schemeClr val="tx2"/>
                </a:solidFill>
                <a:latin typeface="Arial Black" pitchFamily="34" charset="0"/>
              </a:rPr>
              <a:t>Traditions in Great Britain</a:t>
            </a:r>
            <a:endParaRPr lang="ru-RU" sz="4400" b="1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51557" name="Picture 5" descr="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412875"/>
            <a:ext cx="6985000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 bwMode="auto">
          <a:xfrm>
            <a:off x="3500430" y="6429375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hlinkClick r:id="rId4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1403350" y="3068638"/>
            <a:ext cx="67929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2000">
                <a:latin typeface="Arial Black" pitchFamily="34" charset="0"/>
              </a:rPr>
              <a:t>Holly, Ivy and other greenery such as Mistletoe</a:t>
            </a:r>
          </a:p>
          <a:p>
            <a:pPr algn="just"/>
            <a:r>
              <a:rPr lang="ru-RU" sz="2000">
                <a:latin typeface="Arial Black" pitchFamily="34" charset="0"/>
              </a:rPr>
              <a:t>were originally used in pre-Christian times to </a:t>
            </a:r>
          </a:p>
          <a:p>
            <a:pPr algn="just"/>
            <a:r>
              <a:rPr lang="ru-RU" sz="2000">
                <a:latin typeface="Arial Black" pitchFamily="34" charset="0"/>
              </a:rPr>
              <a:t>help celebrate the Winter Solstice Festival and </a:t>
            </a:r>
          </a:p>
          <a:p>
            <a:pPr algn="just"/>
            <a:r>
              <a:rPr lang="ru-RU" sz="2000">
                <a:latin typeface="Arial Black" pitchFamily="34" charset="0"/>
              </a:rPr>
              <a:t>ward off evil spirits and celebrate new growth.</a:t>
            </a:r>
          </a:p>
        </p:txBody>
      </p:sp>
      <p:sp>
        <p:nvSpPr>
          <p:cNvPr id="161798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2952750" cy="14398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Greenery</a:t>
            </a:r>
            <a:endParaRPr lang="ru-RU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1258888" y="4941888"/>
            <a:ext cx="6861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000">
                <a:latin typeface="Arial Black" pitchFamily="34" charset="0"/>
              </a:rPr>
              <a:t>The U.K. and Germany were the main countries </a:t>
            </a:r>
          </a:p>
          <a:p>
            <a:pPr algn="ctr"/>
            <a:r>
              <a:rPr lang="ru-RU" sz="2000">
                <a:latin typeface="Arial Black" pitchFamily="34" charset="0"/>
              </a:rPr>
              <a:t>to keep the use of the greenery and here</a:t>
            </a:r>
          </a:p>
          <a:p>
            <a:pPr algn="ctr"/>
            <a:r>
              <a:rPr lang="ru-RU" sz="2000">
                <a:latin typeface="Arial Black" pitchFamily="34" charset="0"/>
              </a:rPr>
              <a:t>the Christian meanings are : </a:t>
            </a:r>
          </a:p>
        </p:txBody>
      </p:sp>
      <p:pic>
        <p:nvPicPr>
          <p:cNvPr id="161800" name="Picture 8" descr="рож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404813"/>
            <a:ext cx="1592262" cy="2232025"/>
          </a:xfrm>
          <a:prstGeom prst="rect">
            <a:avLst/>
          </a:prstGeom>
          <a:noFill/>
        </p:spPr>
      </p:pic>
      <p:pic>
        <p:nvPicPr>
          <p:cNvPr id="161801" name="Picture 9" descr="рож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404813"/>
            <a:ext cx="2232025" cy="2232025"/>
          </a:xfrm>
          <a:prstGeom prst="rect">
            <a:avLst/>
          </a:prstGeom>
          <a:noFill/>
        </p:spPr>
      </p:pic>
      <p:pic>
        <p:nvPicPr>
          <p:cNvPr id="161802" name="Picture 10" descr="вен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862013"/>
            <a:ext cx="1860550" cy="1749425"/>
          </a:xfrm>
          <a:prstGeom prst="rect">
            <a:avLst/>
          </a:prstGeom>
          <a:noFill/>
        </p:spPr>
      </p:pic>
      <p:pic>
        <p:nvPicPr>
          <p:cNvPr id="161803" name="Picture 11" descr="венок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1377950"/>
            <a:ext cx="1655762" cy="160813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-350838" y="3933825"/>
            <a:ext cx="94948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342900"/>
            <a:r>
              <a:rPr lang="en-US" b="1">
                <a:latin typeface="Arial Black" pitchFamily="34" charset="0"/>
              </a:rPr>
              <a:t>Holly</a:t>
            </a:r>
            <a:r>
              <a:rPr lang="en-US">
                <a:latin typeface="Arial Black" pitchFamily="34" charset="0"/>
              </a:rPr>
              <a:t> became the recognized symbol of Christmas. </a:t>
            </a:r>
          </a:p>
          <a:p>
            <a:pPr indent="342900"/>
            <a:r>
              <a:rPr lang="en-US">
                <a:latin typeface="Arial Black" pitchFamily="34" charset="0"/>
              </a:rPr>
              <a:t>According to some versions, from it the wreath of </a:t>
            </a:r>
          </a:p>
          <a:p>
            <a:pPr indent="342900"/>
            <a:r>
              <a:rPr lang="en-US">
                <a:latin typeface="Arial Black" pitchFamily="34" charset="0"/>
              </a:rPr>
              <a:t>the Christ was done, and a berry holly have reddened </a:t>
            </a:r>
          </a:p>
          <a:p>
            <a:pPr indent="342900"/>
            <a:r>
              <a:rPr lang="en-US">
                <a:latin typeface="Arial Black" pitchFamily="34" charset="0"/>
              </a:rPr>
              <a:t>from blood of the Savior. </a:t>
            </a:r>
            <a:r>
              <a:rPr lang="ru-RU">
                <a:latin typeface="Arial Black" pitchFamily="34" charset="0"/>
              </a:rPr>
              <a:t>The prickly leaves represent</a:t>
            </a:r>
          </a:p>
          <a:p>
            <a:pPr indent="342900"/>
            <a:r>
              <a:rPr lang="ru-RU">
                <a:latin typeface="Arial Black" pitchFamily="34" charset="0"/>
              </a:rPr>
              <a:t> the crown of thorns that Jesus wore when he was </a:t>
            </a:r>
          </a:p>
          <a:p>
            <a:pPr indent="342900"/>
            <a:r>
              <a:rPr lang="ru-RU">
                <a:latin typeface="Arial Black" pitchFamily="34" charset="0"/>
              </a:rPr>
              <a:t>crucified. The berries are the drops of blood that </a:t>
            </a:r>
          </a:p>
          <a:p>
            <a:pPr indent="342900"/>
            <a:r>
              <a:rPr lang="ru-RU">
                <a:latin typeface="Arial Black" pitchFamily="34" charset="0"/>
              </a:rPr>
              <a:t>were shed by Jesus because of the thorns.</a:t>
            </a:r>
          </a:p>
        </p:txBody>
      </p:sp>
      <p:pic>
        <p:nvPicPr>
          <p:cNvPr id="163845" name="Picture 5" descr="http://www.whychristmas.com/i/holly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-7938" y="0"/>
            <a:ext cx="3635376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6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059238" y="1557338"/>
            <a:ext cx="2305050" cy="20161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Holly</a:t>
            </a:r>
            <a:endParaRPr lang="ru-R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WordArt 4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1728787" cy="1512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Ivy</a:t>
            </a:r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65893" name="Picture 5" descr="http://www.whychristmas.com/i/ivy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435600" y="0"/>
            <a:ext cx="37084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4067175" y="4581525"/>
            <a:ext cx="42465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>
                <a:latin typeface="Arial Black" pitchFamily="34" charset="0"/>
              </a:rPr>
              <a:t>This reminds us that </a:t>
            </a:r>
          </a:p>
          <a:p>
            <a:pPr algn="ctr"/>
            <a:r>
              <a:rPr lang="ru-RU">
                <a:latin typeface="Arial Black" pitchFamily="34" charset="0"/>
              </a:rPr>
              <a:t>we need to cling to God </a:t>
            </a:r>
          </a:p>
          <a:p>
            <a:pPr algn="ctr"/>
            <a:r>
              <a:rPr lang="ru-RU">
                <a:latin typeface="Arial Black" pitchFamily="34" charset="0"/>
              </a:rPr>
              <a:t>for support in our lives. </a:t>
            </a:r>
          </a:p>
        </p:txBody>
      </p:sp>
      <p:pic>
        <p:nvPicPr>
          <p:cNvPr id="165895" name="Picture 7" descr="плюш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81350"/>
            <a:ext cx="3995738" cy="3676650"/>
          </a:xfrm>
          <a:prstGeom prst="rect">
            <a:avLst/>
          </a:prstGeom>
          <a:noFill/>
        </p:spPr>
      </p:pic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755650" y="1700213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latin typeface="Arial Black" pitchFamily="34" charset="0"/>
              </a:rPr>
              <a:t>It has to cling to something to support itself as it grows.</a:t>
            </a:r>
          </a:p>
        </p:txBody>
      </p:sp>
      <p:pic>
        <p:nvPicPr>
          <p:cNvPr id="165897" name="Picture 9" descr="http://www.whychristmas.com/i/ivy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435600" y="0"/>
            <a:ext cx="37084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16013" y="260350"/>
            <a:ext cx="7772401" cy="1462088"/>
          </a:xfrm>
        </p:spPr>
        <p:txBody>
          <a:bodyPr/>
          <a:lstStyle/>
          <a:p>
            <a:pPr algn="ctr"/>
            <a:r>
              <a:rPr lang="ru-RU" b="1"/>
              <a:t>Mistletoe</a:t>
            </a:r>
          </a:p>
        </p:txBody>
      </p:sp>
      <p:pic>
        <p:nvPicPr>
          <p:cNvPr id="46090" name="Picture 10" descr="ThumbnailPosy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26088" y="0"/>
            <a:ext cx="3617912" cy="3743325"/>
          </a:xfrm>
          <a:noFill/>
          <a:ln/>
        </p:spPr>
      </p:pic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1557338"/>
            <a:ext cx="5649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>
                <a:latin typeface="Arial Black" pitchFamily="34" charset="0"/>
              </a:rPr>
              <a:t>The practice of hanging it in the house </a:t>
            </a:r>
          </a:p>
          <a:p>
            <a:r>
              <a:rPr lang="ru-RU" sz="2000">
                <a:latin typeface="Arial Black" pitchFamily="34" charset="0"/>
              </a:rPr>
              <a:t>goes back to the times of the ancient </a:t>
            </a:r>
          </a:p>
          <a:p>
            <a:r>
              <a:rPr lang="ru-RU" sz="2000">
                <a:latin typeface="Arial Black" pitchFamily="34" charset="0"/>
              </a:rPr>
              <a:t>Druids. </a:t>
            </a: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2016125" y="4868863"/>
            <a:ext cx="71278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>
                <a:latin typeface="Arial Black" pitchFamily="34" charset="0"/>
              </a:rPr>
              <a:t>It is supposed to possess mystical powers which bring good luck to the household and ward off evil spirits. </a:t>
            </a:r>
          </a:p>
          <a:p>
            <a:pPr algn="ctr"/>
            <a:r>
              <a:rPr lang="ru-RU" sz="1800">
                <a:latin typeface="Arial Black" pitchFamily="34" charset="0"/>
              </a:rPr>
              <a:t>It was also used as a sign of love and friendship in Norse mythology and that's where the custom of kissing under Mistletoe comes from.</a:t>
            </a:r>
          </a:p>
        </p:txBody>
      </p:sp>
      <p:pic>
        <p:nvPicPr>
          <p:cNvPr id="46096" name="Picture 16" descr="омел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2420938"/>
            <a:ext cx="2478087" cy="2478087"/>
          </a:xfrm>
          <a:prstGeom prst="rect">
            <a:avLst/>
          </a:prstGeom>
          <a:noFill/>
        </p:spPr>
      </p:pic>
      <p:pic>
        <p:nvPicPr>
          <p:cNvPr id="46097" name="Picture 17" descr="омел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789363"/>
            <a:ext cx="1749425" cy="2032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icture 4" descr="LondonZooToucan20s30sNewsWire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0"/>
            <a:ext cx="211772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989" name="Picture 5" descr="поцелу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989138"/>
            <a:ext cx="1558925" cy="2447925"/>
          </a:xfrm>
          <a:prstGeom prst="rect">
            <a:avLst/>
          </a:prstGeom>
          <a:noFill/>
        </p:spPr>
      </p:pic>
      <p:pic>
        <p:nvPicPr>
          <p:cNvPr id="169990" name="Picture 6" descr="поцелуй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3716338"/>
            <a:ext cx="2582862" cy="2630487"/>
          </a:xfrm>
          <a:prstGeom prst="rect">
            <a:avLst/>
          </a:prstGeom>
          <a:noFill/>
        </p:spPr>
      </p:pic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0" y="1844675"/>
            <a:ext cx="608806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>
                <a:latin typeface="Arial Black" pitchFamily="34" charset="0"/>
              </a:rPr>
              <a:t>The custom of kissing </a:t>
            </a:r>
          </a:p>
          <a:p>
            <a:endParaRPr lang="ru-RU" sz="2000">
              <a:latin typeface="Arial Black" pitchFamily="34" charset="0"/>
            </a:endParaRPr>
          </a:p>
          <a:p>
            <a:r>
              <a:rPr lang="ru-RU" sz="2000">
                <a:latin typeface="Arial Black" pitchFamily="34" charset="0"/>
              </a:rPr>
              <a:t>under Mistletoe comes </a:t>
            </a:r>
          </a:p>
          <a:p>
            <a:endParaRPr lang="ru-RU" sz="2000">
              <a:latin typeface="Arial Black" pitchFamily="34" charset="0"/>
            </a:endParaRPr>
          </a:p>
          <a:p>
            <a:r>
              <a:rPr lang="ru-RU" sz="2000">
                <a:latin typeface="Arial Black" pitchFamily="34" charset="0"/>
              </a:rPr>
              <a:t>from England! The original custom</a:t>
            </a:r>
          </a:p>
          <a:p>
            <a:endParaRPr lang="ru-RU" sz="2000">
              <a:latin typeface="Arial Black" pitchFamily="34" charset="0"/>
            </a:endParaRPr>
          </a:p>
          <a:p>
            <a:r>
              <a:rPr lang="ru-RU" sz="2000">
                <a:latin typeface="Arial Black" pitchFamily="34" charset="0"/>
              </a:rPr>
              <a:t> was that a berry was picked from </a:t>
            </a:r>
          </a:p>
          <a:p>
            <a:endParaRPr lang="ru-RU" sz="2000">
              <a:latin typeface="Arial Black" pitchFamily="34" charset="0"/>
            </a:endParaRPr>
          </a:p>
          <a:p>
            <a:r>
              <a:rPr lang="ru-RU" sz="2000">
                <a:latin typeface="Arial Black" pitchFamily="34" charset="0"/>
              </a:rPr>
              <a:t>the sprig of Mistletoe before the person </a:t>
            </a:r>
          </a:p>
          <a:p>
            <a:endParaRPr lang="ru-RU" sz="2000">
              <a:latin typeface="Arial Black" pitchFamily="34" charset="0"/>
            </a:endParaRPr>
          </a:p>
          <a:p>
            <a:r>
              <a:rPr lang="ru-RU" sz="2000">
                <a:latin typeface="Arial Black" pitchFamily="34" charset="0"/>
              </a:rPr>
              <a:t>could be kissed and when all the berries </a:t>
            </a:r>
          </a:p>
          <a:p>
            <a:endParaRPr lang="ru-RU" sz="2000">
              <a:latin typeface="Arial Black" pitchFamily="34" charset="0"/>
            </a:endParaRPr>
          </a:p>
          <a:p>
            <a:r>
              <a:rPr lang="ru-RU" sz="2000">
                <a:latin typeface="Arial Black" pitchFamily="34" charset="0"/>
              </a:rPr>
              <a:t>had gone, there could be no more kissing!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611188" y="3141663"/>
            <a:ext cx="80502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000">
                <a:latin typeface="Arial Black" pitchFamily="34" charset="0"/>
              </a:rPr>
              <a:t>Carols were first sung in Europe thousands of years ago,</a:t>
            </a:r>
          </a:p>
          <a:p>
            <a:pPr algn="ctr"/>
            <a:r>
              <a:rPr lang="ru-RU" sz="2000">
                <a:latin typeface="Arial Black" pitchFamily="34" charset="0"/>
              </a:rPr>
              <a:t> but these were not Christmas Carols. They were pagan</a:t>
            </a:r>
          </a:p>
          <a:p>
            <a:pPr algn="ctr"/>
            <a:r>
              <a:rPr lang="ru-RU" sz="2000">
                <a:latin typeface="Arial Black" pitchFamily="34" charset="0"/>
              </a:rPr>
              <a:t> songs, sung at the Winter Solstice celebrations as </a:t>
            </a:r>
          </a:p>
          <a:p>
            <a:pPr algn="ctr"/>
            <a:r>
              <a:rPr lang="ru-RU" sz="2000">
                <a:latin typeface="Arial Black" pitchFamily="34" charset="0"/>
              </a:rPr>
              <a:t>people danced round stone circles. The Winter Solstice </a:t>
            </a:r>
          </a:p>
          <a:p>
            <a:pPr algn="ctr"/>
            <a:r>
              <a:rPr lang="ru-RU" sz="2000">
                <a:latin typeface="Arial Black" pitchFamily="34" charset="0"/>
              </a:rPr>
              <a:t>is the shortest day of the year, usually taking place </a:t>
            </a:r>
          </a:p>
          <a:p>
            <a:pPr algn="ctr"/>
            <a:r>
              <a:rPr lang="ru-RU" sz="2000">
                <a:latin typeface="Arial Black" pitchFamily="34" charset="0"/>
              </a:rPr>
              <a:t>around the 22nd December. The word Carol actually </a:t>
            </a:r>
          </a:p>
          <a:p>
            <a:pPr algn="ctr"/>
            <a:r>
              <a:rPr lang="ru-RU" sz="2000">
                <a:latin typeface="Arial Black" pitchFamily="34" charset="0"/>
              </a:rPr>
              <a:t>means dance or a song of praise and joy! Carols used</a:t>
            </a:r>
          </a:p>
          <a:p>
            <a:pPr algn="ctr"/>
            <a:r>
              <a:rPr lang="ru-RU" sz="2000">
                <a:latin typeface="Arial Black" pitchFamily="34" charset="0"/>
              </a:rPr>
              <a:t> to be written and sung during all four seasons, but </a:t>
            </a:r>
          </a:p>
          <a:p>
            <a:pPr algn="ctr"/>
            <a:r>
              <a:rPr lang="ru-RU" sz="2000">
                <a:latin typeface="Arial Black" pitchFamily="34" charset="0"/>
              </a:rPr>
              <a:t>only the tradition of singing them at </a:t>
            </a:r>
          </a:p>
          <a:p>
            <a:pPr algn="ctr"/>
            <a:r>
              <a:rPr lang="ru-RU" sz="2000">
                <a:latin typeface="Arial Black" pitchFamily="34" charset="0"/>
              </a:rPr>
              <a:t>Christmas has really survived! </a:t>
            </a:r>
          </a:p>
        </p:txBody>
      </p:sp>
      <p:sp>
        <p:nvSpPr>
          <p:cNvPr id="172037" name="WordArt 5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3168650" cy="1368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Carols</a:t>
            </a:r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72038" name="Picture 6" descr="колядки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476250"/>
            <a:ext cx="1927225" cy="216058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Carols</a:t>
            </a:r>
            <a:endParaRPr lang="ru-RU" b="1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132138" y="1628775"/>
            <a:ext cx="4895850" cy="45370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>
                <a:solidFill>
                  <a:schemeClr val="tx2"/>
                </a:solidFill>
              </a:rPr>
              <a:t>   </a:t>
            </a:r>
            <a:r>
              <a:rPr lang="ru-RU" sz="2800">
                <a:solidFill>
                  <a:schemeClr val="tx2"/>
                </a:solidFill>
                <a:latin typeface="Arial" charset="0"/>
              </a:rPr>
              <a:t>Christmas </a:t>
            </a:r>
            <a:r>
              <a:rPr lang="en-US" sz="2800">
                <a:solidFill>
                  <a:schemeClr val="tx2"/>
                </a:solidFill>
                <a:latin typeface="Arial" charset="0"/>
              </a:rPr>
              <a:t>c</a:t>
            </a:r>
            <a:r>
              <a:rPr lang="ru-RU" sz="2800">
                <a:solidFill>
                  <a:schemeClr val="tx2"/>
                </a:solidFill>
                <a:latin typeface="Arial" charset="0"/>
              </a:rPr>
              <a:t>arols are special songs which are sung during а Christmas season. </a:t>
            </a:r>
          </a:p>
        </p:txBody>
      </p:sp>
      <p:pic>
        <p:nvPicPr>
          <p:cNvPr id="47110" name="Picture 6" descr="caroler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3375025"/>
            <a:ext cx="3384550" cy="2884488"/>
          </a:xfrm>
          <a:noFill/>
          <a:ln/>
        </p:spPr>
      </p:pic>
      <p:pic>
        <p:nvPicPr>
          <p:cNvPr id="47111" name="Picture 7" descr="коляд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908050"/>
            <a:ext cx="3168650" cy="2841625"/>
          </a:xfrm>
          <a:prstGeom prst="rect">
            <a:avLst/>
          </a:prstGeom>
          <a:noFill/>
        </p:spPr>
      </p:pic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79388" y="4005263"/>
            <a:ext cx="5273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chemeClr val="tx2"/>
                </a:solidFill>
              </a:rPr>
              <a:t>The songs are about Jesus and </a:t>
            </a:r>
            <a:endParaRPr lang="en-US" sz="2800">
              <a:solidFill>
                <a:schemeClr val="tx2"/>
              </a:solidFill>
            </a:endParaRPr>
          </a:p>
          <a:p>
            <a:pPr algn="ctr"/>
            <a:r>
              <a:rPr lang="ru-RU" sz="2800">
                <a:solidFill>
                  <a:schemeClr val="tx2"/>
                </a:solidFill>
              </a:rPr>
              <a:t>the time when he was born.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557338"/>
            <a:ext cx="4032250" cy="4967287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Dashing through the snow</a:t>
            </a: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,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In a one-horse open sleigh,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O'er the fields we go,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Laughing all the way.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Bells on bobtail ring,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Making spirits bright.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What fun it is to ride and sing,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A sleighing song tonight.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/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Oh, jingle bells, jingle bells,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Jingle all the way,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Oh, what fun it is to ride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In a one-horse open sleigh.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Jingle bells, jingle bells,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Jingle all the way,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Oh, what fun it is to ride</a:t>
            </a:r>
            <a:b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</a:br>
            <a:r>
              <a:rPr lang="en-US" altLang="ko-KR" sz="2000">
                <a:solidFill>
                  <a:schemeClr val="tx2"/>
                </a:solidFill>
                <a:latin typeface="Arial" charset="0"/>
                <a:ea typeface="굴림" pitchFamily="34" charset="-127"/>
              </a:rPr>
              <a:t>In a one-horse open sleigh.</a:t>
            </a:r>
            <a:r>
              <a:rPr lang="ru-RU" altLang="ko-KR" sz="2000">
                <a:solidFill>
                  <a:schemeClr val="tx2"/>
                </a:solidFill>
              </a:rPr>
              <a:t> </a:t>
            </a:r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Jingle  bells</a:t>
            </a:r>
            <a:r>
              <a:rPr lang="ru-RU"/>
              <a:t> </a:t>
            </a:r>
          </a:p>
        </p:txBody>
      </p:sp>
      <p:pic>
        <p:nvPicPr>
          <p:cNvPr id="61449" name="Picture 9" descr="4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27538" y="2133600"/>
            <a:ext cx="4321175" cy="3125788"/>
          </a:xfrm>
          <a:noFill/>
          <a:ln/>
        </p:spPr>
      </p:pic>
      <p:pic>
        <p:nvPicPr>
          <p:cNvPr id="61451" name="Disney Christmas Collection-Jingel Bell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692150"/>
            <a:ext cx="503237" cy="504825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5453" fill="hold"/>
                                        <p:tgtEl>
                                          <p:spTgt spid="614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51"/>
                </p:tgtEl>
              </p:cMediaNode>
            </p:audio>
          </p:childTnLst>
        </p:cTn>
      </p:par>
    </p:tnLst>
    <p:bldLst>
      <p:bldP spid="614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88913"/>
            <a:ext cx="7772400" cy="1462087"/>
          </a:xfrm>
        </p:spPr>
        <p:txBody>
          <a:bodyPr/>
          <a:lstStyle/>
          <a:p>
            <a:r>
              <a:rPr lang="ru-RU" b="1"/>
              <a:t>Christmas is Coming</a:t>
            </a:r>
            <a:br>
              <a:rPr lang="ru-RU" b="1"/>
            </a:br>
            <a:endParaRPr lang="ru-RU" b="1"/>
          </a:p>
        </p:txBody>
      </p:sp>
      <p:pic>
        <p:nvPicPr>
          <p:cNvPr id="91142" name="christmas-is-coming.mp3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640763" y="476250"/>
            <a:ext cx="503237" cy="431800"/>
          </a:xfrm>
        </p:spPr>
      </p:pic>
      <p:pic>
        <p:nvPicPr>
          <p:cNvPr id="91143" name="Picture 7" descr="a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908050"/>
            <a:ext cx="5041900" cy="3454400"/>
          </a:xfrm>
          <a:prstGeom prst="rect">
            <a:avLst/>
          </a:prstGeom>
          <a:noFill/>
        </p:spPr>
      </p:pic>
      <p:sp>
        <p:nvSpPr>
          <p:cNvPr id="91145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4508500"/>
            <a:ext cx="8748712" cy="2071688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ru-RU" sz="2400">
                <a:solidFill>
                  <a:schemeClr val="tx2"/>
                </a:solidFill>
              </a:rPr>
              <a:t>Christmas is coming, the goose is getting fat</a:t>
            </a:r>
            <a:endParaRPr lang="en-US" sz="2400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r>
              <a:rPr lang="ru-RU" sz="2400">
                <a:solidFill>
                  <a:schemeClr val="tx2"/>
                </a:solidFill>
              </a:rPr>
              <a:t>Please put a penny in the old man's hat</a:t>
            </a:r>
            <a:br>
              <a:rPr lang="ru-RU" sz="2400">
                <a:solidFill>
                  <a:schemeClr val="tx2"/>
                </a:solidFill>
              </a:rPr>
            </a:br>
            <a:r>
              <a:rPr lang="ru-RU" sz="2400">
                <a:solidFill>
                  <a:schemeClr val="tx2"/>
                </a:solidFill>
              </a:rPr>
              <a:t>If you haven't got a penny,</a:t>
            </a:r>
            <a:r>
              <a:rPr lang="en-US" sz="2400">
                <a:solidFill>
                  <a:schemeClr val="tx2"/>
                </a:solidFill>
              </a:rPr>
              <a:t> </a:t>
            </a:r>
            <a:r>
              <a:rPr lang="ru-RU" sz="2400">
                <a:solidFill>
                  <a:schemeClr val="tx2"/>
                </a:solidFill>
              </a:rPr>
              <a:t>a ha' penny will do,</a:t>
            </a:r>
            <a:endParaRPr lang="en-US" sz="2400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r>
              <a:rPr lang="ru-RU" sz="2400">
                <a:solidFill>
                  <a:schemeClr val="tx2"/>
                </a:solidFill>
              </a:rPr>
              <a:t>If you haven't got a ha' penny,</a:t>
            </a:r>
            <a:r>
              <a:rPr lang="en-US" sz="2400">
                <a:solidFill>
                  <a:schemeClr val="tx2"/>
                </a:solidFill>
              </a:rPr>
              <a:t> </a:t>
            </a:r>
            <a:r>
              <a:rPr lang="ru-RU" sz="2400">
                <a:solidFill>
                  <a:schemeClr val="tx2"/>
                </a:solidFill>
              </a:rPr>
              <a:t>then God bless you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1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4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049338"/>
          </a:xfrm>
        </p:spPr>
        <p:txBody>
          <a:bodyPr/>
          <a:lstStyle/>
          <a:p>
            <a:pPr algn="ctr"/>
            <a:r>
              <a:rPr lang="en-US" b="1"/>
              <a:t>Candles</a:t>
            </a:r>
            <a:endParaRPr lang="ru-RU" b="1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5157788"/>
            <a:ext cx="7772400" cy="15113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ru-RU" sz="2000">
                <a:solidFill>
                  <a:schemeClr val="tx2"/>
                </a:solidFill>
                <a:latin typeface="Arial" charset="0"/>
              </a:rPr>
              <a:t>One of the main traditions of these weeks are wreaths with candles which have special</a:t>
            </a:r>
            <a:r>
              <a:rPr lang="en-US" sz="2000">
                <a:solidFill>
                  <a:schemeClr val="tx2"/>
                </a:solidFill>
                <a:latin typeface="Arial" charset="0"/>
              </a:rPr>
              <a:t> meaning</a:t>
            </a:r>
            <a:r>
              <a:rPr lang="ru-RU" sz="2000">
                <a:solidFill>
                  <a:schemeClr val="tx2"/>
                </a:solidFill>
                <a:latin typeface="Arial" charset="0"/>
              </a:rPr>
              <a:t>. Such wreaths </a:t>
            </a:r>
            <a:r>
              <a:rPr lang="en-US" sz="2000">
                <a:solidFill>
                  <a:schemeClr val="tx2"/>
                </a:solidFill>
                <a:latin typeface="Arial" charset="0"/>
              </a:rPr>
              <a:t>are done</a:t>
            </a:r>
            <a:r>
              <a:rPr lang="ru-RU" sz="2000">
                <a:solidFill>
                  <a:schemeClr val="tx2"/>
                </a:solidFill>
                <a:latin typeface="Arial" charset="0"/>
              </a:rPr>
              <a:t> on the first Sunday of this period, and usually they consist of 5 candles: four red and one white. </a:t>
            </a:r>
          </a:p>
        </p:txBody>
      </p:sp>
      <p:pic>
        <p:nvPicPr>
          <p:cNvPr id="176132" name="Picture 4" descr="xmas1a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713" y="1196975"/>
            <a:ext cx="6121400" cy="3722688"/>
          </a:xfrm>
          <a:noFill/>
          <a:ln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1" grpId="0" build="p" rev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/>
              <a:t>Christmas</a:t>
            </a:r>
            <a:endParaRPr lang="ru-RU" b="1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/>
              <a:t>   </a:t>
            </a:r>
            <a:r>
              <a:rPr lang="en-US" sz="2400" b="1">
                <a:solidFill>
                  <a:schemeClr val="tx2"/>
                </a:solidFill>
                <a:latin typeface="Arial" charset="0"/>
              </a:rPr>
              <a:t>Christmas</a:t>
            </a:r>
            <a:r>
              <a:rPr lang="ru-RU" sz="24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Arial" charset="0"/>
              </a:rPr>
              <a:t>Day , December 25, is probably the most popular holiday in Great Britain. It is a family holiday. Traditionally all relatives and friends get together and give each  other presents</a:t>
            </a:r>
            <a:r>
              <a:rPr lang="en-US" sz="2400" b="1">
                <a:latin typeface="Arial" charset="0"/>
              </a:rPr>
              <a:t>.</a:t>
            </a:r>
            <a:r>
              <a:rPr lang="en-US" sz="2400"/>
              <a:t> </a:t>
            </a:r>
            <a:endParaRPr lang="ru-RU" sz="2400"/>
          </a:p>
        </p:txBody>
      </p:sp>
      <p:pic>
        <p:nvPicPr>
          <p:cNvPr id="2061" name="Picture 13" descr="christmas-sce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557338"/>
            <a:ext cx="3960812" cy="4176712"/>
          </a:xfrm>
          <a:noFill/>
          <a:ln/>
        </p:spPr>
      </p:pic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492500" y="5661025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ru-RU" sz="1800">
              <a:latin typeface="Times New Roman" pitchFamily="18" charset="0"/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4859338" y="5949950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ru-RU" sz="1800">
              <a:latin typeface="Times New Roman" pitchFamily="18" charset="0"/>
            </a:endParaRP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5364163" y="5949950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Arial Black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2771775" y="260350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0066"/>
                </a:solidFill>
                <a:latin typeface="Arial Black" pitchFamily="34" charset="0"/>
              </a:rPr>
              <a:t>Christingle</a:t>
            </a:r>
            <a:r>
              <a:rPr lang="ru-RU">
                <a:solidFill>
                  <a:srgbClr val="000066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107950" y="908050"/>
            <a:ext cx="6691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000">
                <a:solidFill>
                  <a:schemeClr val="tx2"/>
                </a:solidFill>
                <a:latin typeface="Arial Black" pitchFamily="34" charset="0"/>
              </a:rPr>
              <a:t>It actually means 'Christ Light' and celebrates 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Arial Black" pitchFamily="34" charset="0"/>
              </a:rPr>
              <a:t>the light of Jesus coming into the world: 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Arial Black" pitchFamily="34" charset="0"/>
              </a:rPr>
              <a:t>but no one is really sure how the Christingles 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Arial Black" pitchFamily="34" charset="0"/>
              </a:rPr>
              <a:t>came into being. </a:t>
            </a:r>
          </a:p>
        </p:txBody>
      </p:sp>
      <p:pic>
        <p:nvPicPr>
          <p:cNvPr id="180230" name="Picture 6" descr="http://www.whychristmas.com/i/christingle01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795963" y="2492375"/>
            <a:ext cx="26479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0" y="2276475"/>
            <a:ext cx="56578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80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 orange is round like the world.</a:t>
            </a:r>
          </a:p>
          <a:p>
            <a:pPr>
              <a:buFont typeface="Wingdings" pitchFamily="2" charset="2"/>
              <a:buChar char="v"/>
            </a:pPr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 candle stands tall and straight and </a:t>
            </a:r>
          </a:p>
          <a:p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gives light in the dark like the love of God.</a:t>
            </a:r>
          </a:p>
          <a:p>
            <a:pPr>
              <a:buFont typeface="Wingdings" pitchFamily="2" charset="2"/>
              <a:buChar char="v"/>
            </a:pPr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 red ribbon goes all around the 'world' </a:t>
            </a:r>
          </a:p>
          <a:p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and is a symbol of the blood Jesus shed </a:t>
            </a:r>
          </a:p>
          <a:p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when he died for us.</a:t>
            </a:r>
          </a:p>
          <a:p>
            <a:pPr>
              <a:buFont typeface="Wingdings" pitchFamily="2" charset="2"/>
              <a:buChar char="v"/>
            </a:pPr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 four sticks point in all directions and 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symbolise North, South, East and West – 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they also represent the four seasons.</a:t>
            </a:r>
          </a:p>
          <a:p>
            <a:pPr>
              <a:buFont typeface="Wingdings" pitchFamily="2" charset="2"/>
              <a:buChar char="v"/>
            </a:pPr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 fruit and nuts (or sometimes sweets!)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represent the fruits of the earth, nurtured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by the sunshine and the rain.</a:t>
            </a:r>
          </a:p>
          <a:p>
            <a:pPr eaLnBrk="0" hangingPunct="0"/>
            <a:endParaRPr lang="ru-RU" sz="180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462088"/>
          </a:xfrm>
        </p:spPr>
        <p:txBody>
          <a:bodyPr/>
          <a:lstStyle/>
          <a:p>
            <a:r>
              <a:rPr lang="ru-RU"/>
              <a:t>The </a:t>
            </a:r>
            <a:r>
              <a:rPr lang="en-US"/>
              <a:t>C</a:t>
            </a:r>
            <a:r>
              <a:rPr lang="ru-RU"/>
              <a:t>hristmas log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12875"/>
            <a:ext cx="3527425" cy="439261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     </a:t>
            </a:r>
            <a:endParaRPr lang="ru-RU" sz="2000">
              <a:solidFill>
                <a:schemeClr val="tx2"/>
              </a:solidFill>
            </a:endParaRPr>
          </a:p>
        </p:txBody>
      </p:sp>
      <p:pic>
        <p:nvPicPr>
          <p:cNvPr id="186372" name="Picture 4" descr="christmas-lo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205038"/>
            <a:ext cx="4294188" cy="3370262"/>
          </a:xfrm>
          <a:noFill/>
          <a:ln/>
        </p:spPr>
      </p:pic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0" y="1484313"/>
            <a:ext cx="45656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Nowadays the Christmas log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should be cut down by the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head of family, instead of being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bought from someone. It should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 be burnt down in a fireplace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together with the rest of the last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year's Christmas logs. The log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should be burnt for  all twelve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 days of Christmas. There is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a superstition, that if the person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sees the shadow rejected from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a fireplace where a log burns,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without a head, he will die in the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following year. It is said that ash 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 Black" pitchFamily="34" charset="0"/>
              </a:rPr>
              <a:t>of a Christmas log cures illnesses.</a:t>
            </a:r>
            <a:r>
              <a:rPr lang="ru-RU" sz="1800">
                <a:solidFill>
                  <a:srgbClr val="000066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  <p:bldP spid="1863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2400300" y="1125538"/>
            <a:ext cx="65833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6699"/>
                </a:solidFill>
                <a:latin typeface="Arial Black" pitchFamily="34" charset="0"/>
              </a:rPr>
              <a:t>Santa Claus is often connected </a:t>
            </a:r>
          </a:p>
          <a:p>
            <a:pPr algn="ctr"/>
            <a:r>
              <a:rPr lang="en-US">
                <a:solidFill>
                  <a:srgbClr val="006699"/>
                </a:solidFill>
                <a:latin typeface="Arial Black" pitchFamily="34" charset="0"/>
              </a:rPr>
              <a:t>with the name of St. Nicholas. </a:t>
            </a:r>
          </a:p>
          <a:p>
            <a:pPr algn="ctr"/>
            <a:r>
              <a:rPr lang="ru-RU">
                <a:solidFill>
                  <a:srgbClr val="006699"/>
                </a:solidFill>
                <a:latin typeface="Arial Black" pitchFamily="34" charset="0"/>
              </a:rPr>
              <a:t>St. Nicholas was a Bishop </a:t>
            </a:r>
          </a:p>
          <a:p>
            <a:pPr algn="ctr"/>
            <a:r>
              <a:rPr lang="ru-RU">
                <a:solidFill>
                  <a:srgbClr val="006699"/>
                </a:solidFill>
                <a:latin typeface="Arial Black" pitchFamily="34" charset="0"/>
              </a:rPr>
              <a:t>who lived in the 4th century AD </a:t>
            </a:r>
          </a:p>
          <a:p>
            <a:pPr algn="ctr"/>
            <a:r>
              <a:rPr lang="ru-RU">
                <a:solidFill>
                  <a:srgbClr val="006699"/>
                </a:solidFill>
                <a:latin typeface="Arial Black" pitchFamily="34" charset="0"/>
              </a:rPr>
              <a:t>in a place called Myra in </a:t>
            </a:r>
          </a:p>
          <a:p>
            <a:pPr algn="ctr"/>
            <a:r>
              <a:rPr lang="ru-RU">
                <a:solidFill>
                  <a:srgbClr val="006699"/>
                </a:solidFill>
                <a:latin typeface="Arial Black" pitchFamily="34" charset="0"/>
              </a:rPr>
              <a:t>Asia Minor (now called Turkey). </a:t>
            </a:r>
          </a:p>
          <a:p>
            <a:pPr algn="ctr"/>
            <a:r>
              <a:rPr lang="ru-RU">
                <a:solidFill>
                  <a:srgbClr val="006699"/>
                </a:solidFill>
                <a:latin typeface="Arial Black" pitchFamily="34" charset="0"/>
              </a:rPr>
              <a:t>He was a very kind man and </a:t>
            </a:r>
          </a:p>
          <a:p>
            <a:pPr algn="ctr"/>
            <a:r>
              <a:rPr lang="ru-RU">
                <a:solidFill>
                  <a:srgbClr val="006699"/>
                </a:solidFill>
                <a:latin typeface="Arial Black" pitchFamily="34" charset="0"/>
              </a:rPr>
              <a:t>had a reputation of a man who helped </a:t>
            </a:r>
          </a:p>
          <a:p>
            <a:pPr algn="ctr"/>
            <a:r>
              <a:rPr lang="ru-RU">
                <a:solidFill>
                  <a:srgbClr val="006699"/>
                </a:solidFill>
                <a:latin typeface="Arial Black" pitchFamily="34" charset="0"/>
              </a:rPr>
              <a:t>the poor and gave secret </a:t>
            </a:r>
          </a:p>
          <a:p>
            <a:pPr algn="ctr"/>
            <a:r>
              <a:rPr lang="ru-RU">
                <a:solidFill>
                  <a:srgbClr val="006699"/>
                </a:solidFill>
                <a:latin typeface="Arial Black" pitchFamily="34" charset="0"/>
              </a:rPr>
              <a:t>gifts to people who needed it. </a:t>
            </a:r>
          </a:p>
          <a:p>
            <a:pPr algn="ctr"/>
            <a:r>
              <a:rPr lang="ru-RU">
                <a:solidFill>
                  <a:srgbClr val="006699"/>
                </a:solidFill>
                <a:latin typeface="Arial Black" pitchFamily="34" charset="0"/>
              </a:rPr>
              <a:t>Because of his kindness </a:t>
            </a:r>
          </a:p>
          <a:p>
            <a:pPr algn="ctr"/>
            <a:r>
              <a:rPr lang="ru-RU">
                <a:solidFill>
                  <a:srgbClr val="006699"/>
                </a:solidFill>
                <a:latin typeface="Arial Black" pitchFamily="34" charset="0"/>
              </a:rPr>
              <a:t>Nicholas was made a Saint. </a:t>
            </a:r>
          </a:p>
        </p:txBody>
      </p:sp>
      <p:pic>
        <p:nvPicPr>
          <p:cNvPr id="182277" name="Picture 5" descr="с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420938"/>
            <a:ext cx="2160587" cy="1241425"/>
          </a:xfrm>
          <a:prstGeom prst="rect">
            <a:avLst/>
          </a:prstGeom>
          <a:noFill/>
        </p:spPr>
      </p:pic>
      <p:pic>
        <p:nvPicPr>
          <p:cNvPr id="182278" name="Picture 6" descr="с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1625600" cy="2087562"/>
          </a:xfrm>
          <a:prstGeom prst="rect">
            <a:avLst/>
          </a:prstGeom>
          <a:noFill/>
        </p:spPr>
      </p:pic>
      <p:pic>
        <p:nvPicPr>
          <p:cNvPr id="182279" name="Picture 7" descr="с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860800"/>
            <a:ext cx="2057400" cy="2722563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123950"/>
          </a:xfrm>
        </p:spPr>
        <p:txBody>
          <a:bodyPr/>
          <a:lstStyle/>
          <a:p>
            <a:pPr algn="ctr"/>
            <a:r>
              <a:rPr lang="ru-RU" b="1"/>
              <a:t>Santa Claus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16113"/>
            <a:ext cx="3765550" cy="417671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>
                <a:solidFill>
                  <a:schemeClr val="tx2"/>
                </a:solidFill>
                <a:latin typeface="Arial" charset="0"/>
              </a:rPr>
              <a:t>    Santa Claus, also called Santa, Father Christmas (in Britain), or Kriss  Kringle (in America) is an imaginary old man in red clothes and with a long white beard. </a:t>
            </a:r>
            <a:endParaRPr lang="ru-RU" sz="28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88420" name="Picture 4" descr="santa а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1992313"/>
            <a:ext cx="4752975" cy="3802062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2195513" y="4508500"/>
            <a:ext cx="53181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ru-RU" sz="2000">
              <a:solidFill>
                <a:schemeClr val="tx2"/>
              </a:solidFill>
              <a:latin typeface="Arial Black" pitchFamily="34" charset="0"/>
            </a:endParaRPr>
          </a:p>
          <a:p>
            <a:pPr algn="ctr"/>
            <a:r>
              <a:rPr lang="ru-RU" sz="2000">
                <a:solidFill>
                  <a:schemeClr val="tx2"/>
                </a:solidFill>
                <a:latin typeface="Arial Black" pitchFamily="34" charset="0"/>
              </a:rPr>
              <a:t>presents for the children in socks, 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Arial Black" pitchFamily="34" charset="0"/>
              </a:rPr>
              <a:t>in front of the family Christmas tree, 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Arial Black" pitchFamily="34" charset="0"/>
              </a:rPr>
              <a:t>or near the fire place. </a:t>
            </a:r>
          </a:p>
        </p:txBody>
      </p:sp>
      <p:pic>
        <p:nvPicPr>
          <p:cNvPr id="190469" name="Picture 5" descr="сант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27313" cy="1662113"/>
          </a:xfrm>
          <a:prstGeom prst="rect">
            <a:avLst/>
          </a:prstGeom>
          <a:noFill/>
        </p:spPr>
      </p:pic>
      <p:pic>
        <p:nvPicPr>
          <p:cNvPr id="190470" name="Picture 6" descr="сан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0"/>
            <a:ext cx="2411412" cy="1816100"/>
          </a:xfrm>
          <a:prstGeom prst="rect">
            <a:avLst/>
          </a:prstGeom>
          <a:noFill/>
        </p:spPr>
      </p:pic>
      <p:pic>
        <p:nvPicPr>
          <p:cNvPr id="190471" name="Picture 7" descr="сант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08275"/>
            <a:ext cx="2195513" cy="2392363"/>
          </a:xfrm>
          <a:prstGeom prst="rect">
            <a:avLst/>
          </a:prstGeom>
          <a:noFill/>
        </p:spPr>
      </p:pic>
      <p:pic>
        <p:nvPicPr>
          <p:cNvPr id="190472" name="Picture 8" descr="санта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2200" y="4149725"/>
            <a:ext cx="1701800" cy="2708275"/>
          </a:xfrm>
          <a:prstGeom prst="rect">
            <a:avLst/>
          </a:prstGeom>
          <a:noFill/>
        </p:spPr>
      </p:pic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2641600" y="452438"/>
            <a:ext cx="4168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FF0000"/>
                </a:solidFill>
                <a:latin typeface="Arial Black" pitchFamily="34" charset="0"/>
              </a:rPr>
              <a:t>Some people say that Santa </a:t>
            </a:r>
          </a:p>
          <a:p>
            <a:pPr algn="ctr"/>
            <a:r>
              <a:rPr lang="ru-RU" sz="2000">
                <a:solidFill>
                  <a:srgbClr val="FF0000"/>
                </a:solidFill>
                <a:latin typeface="Arial Black" pitchFamily="34" charset="0"/>
              </a:rPr>
              <a:t>lives in the North Pole.</a:t>
            </a:r>
          </a:p>
        </p:txBody>
      </p:sp>
      <p:sp>
        <p:nvSpPr>
          <p:cNvPr id="190474" name="Rectangle 10"/>
          <p:cNvSpPr>
            <a:spLocks noChangeArrowheads="1"/>
          </p:cNvSpPr>
          <p:nvPr/>
        </p:nvSpPr>
        <p:spPr bwMode="auto">
          <a:xfrm>
            <a:off x="900113" y="1989138"/>
            <a:ext cx="7481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000066"/>
                </a:solidFill>
                <a:latin typeface="Arial Black" pitchFamily="34" charset="0"/>
              </a:rPr>
              <a:t>In Finland, they say that he lives in the north part of </a:t>
            </a:r>
          </a:p>
          <a:p>
            <a:pPr algn="ctr"/>
            <a:r>
              <a:rPr lang="ru-RU" sz="2000">
                <a:solidFill>
                  <a:srgbClr val="000066"/>
                </a:solidFill>
                <a:latin typeface="Arial Black" pitchFamily="34" charset="0"/>
              </a:rPr>
              <a:t>their country called Lapland.</a:t>
            </a:r>
          </a:p>
        </p:txBody>
      </p:sp>
      <p:sp>
        <p:nvSpPr>
          <p:cNvPr id="190475" name="Rectangle 11"/>
          <p:cNvSpPr>
            <a:spLocks noChangeArrowheads="1"/>
          </p:cNvSpPr>
          <p:nvPr/>
        </p:nvSpPr>
        <p:spPr bwMode="auto">
          <a:xfrm>
            <a:off x="2411413" y="2924175"/>
            <a:ext cx="66087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chemeClr val="tx2"/>
                </a:solidFill>
                <a:latin typeface="Arial Black" pitchFamily="34" charset="0"/>
              </a:rPr>
              <a:t>But everyone agrees that he travels through 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Arial Black" pitchFamily="34" charset="0"/>
              </a:rPr>
              <a:t>the sky on a sledge that is pulled by reindeer, 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Arial Black" pitchFamily="34" charset="0"/>
              </a:rPr>
              <a:t>that he comes into houses down the </a:t>
            </a:r>
          </a:p>
          <a:p>
            <a:pPr algn="ctr"/>
            <a:r>
              <a:rPr lang="ru-RU" sz="2000">
                <a:solidFill>
                  <a:schemeClr val="tx2"/>
                </a:solidFill>
                <a:latin typeface="Arial Black" pitchFamily="34" charset="0"/>
              </a:rPr>
              <a:t>chimney at night </a:t>
            </a:r>
            <a:r>
              <a:rPr lang="ru-RU" sz="1800">
                <a:solidFill>
                  <a:schemeClr val="tx2"/>
                </a:solidFill>
                <a:latin typeface="Arial Black" pitchFamily="34" charset="0"/>
              </a:rPr>
              <a:t>and puts</a:t>
            </a:r>
            <a:r>
              <a:rPr lang="ru-RU" sz="1800"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/>
      <p:bldP spid="190473" grpId="0"/>
      <p:bldP spid="190474" grpId="0"/>
      <p:bldP spid="1904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765300" y="0"/>
            <a:ext cx="7772400" cy="1462088"/>
          </a:xfrm>
        </p:spPr>
        <p:txBody>
          <a:bodyPr/>
          <a:lstStyle/>
          <a:p>
            <a:pPr algn="ctr"/>
            <a:r>
              <a:rPr lang="en-GB"/>
              <a:t>Presents</a:t>
            </a:r>
            <a:endParaRPr lang="ru-RU"/>
          </a:p>
        </p:txBody>
      </p:sp>
      <p:pic>
        <p:nvPicPr>
          <p:cNvPr id="194564" name="Picture 4" descr="TorontoEatonCentreBoxingDay20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03688" y="0"/>
            <a:ext cx="5040312" cy="3744913"/>
          </a:xfrm>
          <a:noFill/>
          <a:ln/>
        </p:spPr>
      </p:pic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0" y="1125538"/>
            <a:ext cx="40703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800">
                <a:solidFill>
                  <a:srgbClr val="669900"/>
                </a:solidFill>
                <a:latin typeface="Arial Black" pitchFamily="34" charset="0"/>
              </a:rPr>
              <a:t>One of the main reasons we </a:t>
            </a:r>
          </a:p>
          <a:p>
            <a:pPr algn="ctr"/>
            <a:r>
              <a:rPr lang="ru-RU" sz="1800">
                <a:solidFill>
                  <a:srgbClr val="669900"/>
                </a:solidFill>
                <a:latin typeface="Arial Black" pitchFamily="34" charset="0"/>
              </a:rPr>
              <a:t>have the custom of giving </a:t>
            </a:r>
          </a:p>
          <a:p>
            <a:pPr algn="ctr"/>
            <a:r>
              <a:rPr lang="ru-RU" sz="1800">
                <a:solidFill>
                  <a:srgbClr val="669900"/>
                </a:solidFill>
                <a:latin typeface="Arial Black" pitchFamily="34" charset="0"/>
              </a:rPr>
              <a:t>and receiving presents at </a:t>
            </a:r>
          </a:p>
          <a:p>
            <a:pPr algn="ctr"/>
            <a:r>
              <a:rPr lang="ru-RU" sz="1800">
                <a:solidFill>
                  <a:srgbClr val="669900"/>
                </a:solidFill>
                <a:latin typeface="Arial Black" pitchFamily="34" charset="0"/>
              </a:rPr>
              <a:t>Christmas, is to remind us </a:t>
            </a:r>
          </a:p>
          <a:p>
            <a:pPr algn="ctr"/>
            <a:r>
              <a:rPr lang="ru-RU" sz="1800">
                <a:solidFill>
                  <a:srgbClr val="669900"/>
                </a:solidFill>
                <a:latin typeface="Arial Black" pitchFamily="34" charset="0"/>
              </a:rPr>
              <a:t>of the presents given to </a:t>
            </a:r>
          </a:p>
          <a:p>
            <a:pPr algn="ctr"/>
            <a:r>
              <a:rPr lang="ru-RU" sz="1800">
                <a:solidFill>
                  <a:srgbClr val="669900"/>
                </a:solidFill>
                <a:latin typeface="Arial Black" pitchFamily="34" charset="0"/>
              </a:rPr>
              <a:t>Jesus by the Wise Men: </a:t>
            </a:r>
          </a:p>
          <a:p>
            <a:pPr algn="ctr"/>
            <a:r>
              <a:rPr lang="ru-RU" sz="1800">
                <a:solidFill>
                  <a:srgbClr val="669900"/>
                </a:solidFill>
                <a:latin typeface="Arial Black" pitchFamily="34" charset="0"/>
              </a:rPr>
              <a:t>Frankincense, Gold and Myrrh. </a:t>
            </a: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250825" y="3716338"/>
            <a:ext cx="63341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18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>
                <a:latin typeface="Arial Black" pitchFamily="34" charset="0"/>
              </a:rPr>
              <a:t>Frankincense was a perfume used in Jewish 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latin typeface="Arial Black" pitchFamily="34" charset="0"/>
              </a:rPr>
              <a:t>worship and, as a gift, it showed that people 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latin typeface="Arial Black" pitchFamily="34" charset="0"/>
              </a:rPr>
              <a:t>would worship Jesus.</a:t>
            </a:r>
          </a:p>
          <a:p>
            <a:pPr>
              <a:buFont typeface="Wingdings" pitchFamily="2" charset="2"/>
              <a:buChar char="Ø"/>
            </a:pPr>
            <a:r>
              <a:rPr lang="ru-RU" sz="1800">
                <a:latin typeface="Arial Black" pitchFamily="34" charset="0"/>
              </a:rPr>
              <a:t>Gold was associated with Kings and Christians 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latin typeface="Arial Black" pitchFamily="34" charset="0"/>
              </a:rPr>
              <a:t>believe that Jesus is the King of Kings.</a:t>
            </a:r>
          </a:p>
          <a:p>
            <a:pPr>
              <a:buFont typeface="Wingdings" pitchFamily="2" charset="2"/>
              <a:buChar char="Ø"/>
            </a:pPr>
            <a:r>
              <a:rPr lang="ru-RU" sz="1800">
                <a:latin typeface="Arial Black" pitchFamily="34" charset="0"/>
              </a:rPr>
              <a:t>Myrrh was a perfume that was put on dead 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latin typeface="Arial Black" pitchFamily="34" charset="0"/>
              </a:rPr>
              <a:t>bodies to make them smell nice and, as a gift, </a:t>
            </a:r>
          </a:p>
          <a:p>
            <a:pPr>
              <a:buFont typeface="Wingdings" pitchFamily="2" charset="2"/>
              <a:buNone/>
            </a:pPr>
            <a:r>
              <a:rPr lang="ru-RU" sz="1800">
                <a:latin typeface="Arial Black" pitchFamily="34" charset="0"/>
              </a:rPr>
              <a:t>it showed that Jesus would suffer and die.</a:t>
            </a:r>
          </a:p>
          <a:p>
            <a:pPr eaLnBrk="0" hangingPunct="0"/>
            <a:endParaRPr lang="ru-RU" sz="1800"/>
          </a:p>
        </p:txBody>
      </p:sp>
      <p:pic>
        <p:nvPicPr>
          <p:cNvPr id="194568" name="Picture 8" descr="лада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3716338"/>
            <a:ext cx="1368425" cy="1108075"/>
          </a:xfrm>
          <a:prstGeom prst="rect">
            <a:avLst/>
          </a:prstGeom>
          <a:noFill/>
        </p:spPr>
      </p:pic>
      <p:pic>
        <p:nvPicPr>
          <p:cNvPr id="194569" name="Picture 9" descr="зол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2875" y="4652963"/>
            <a:ext cx="1381125" cy="966787"/>
          </a:xfrm>
          <a:prstGeom prst="rect">
            <a:avLst/>
          </a:prstGeom>
          <a:noFill/>
        </p:spPr>
      </p:pic>
      <p:pic>
        <p:nvPicPr>
          <p:cNvPr id="194571" name="Picture 11" descr="мири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5516563"/>
            <a:ext cx="1584325" cy="108585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04813"/>
            <a:ext cx="7772400" cy="1462087"/>
          </a:xfrm>
        </p:spPr>
        <p:txBody>
          <a:bodyPr/>
          <a:lstStyle/>
          <a:p>
            <a:r>
              <a:rPr lang="ru-RU"/>
              <a:t>Christmas Cards 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916113"/>
            <a:ext cx="3886200" cy="4327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000">
                <a:solidFill>
                  <a:schemeClr val="tx2"/>
                </a:solidFill>
              </a:rPr>
              <a:t>People around the world send Christmas Cards to their friends and family.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b="1">
                <a:solidFill>
                  <a:schemeClr val="tx2"/>
                </a:solidFill>
              </a:rPr>
              <a:t>The first Christmas card was created and sent in 1843</a:t>
            </a:r>
            <a:r>
              <a:rPr lang="en-GB" sz="2000">
                <a:solidFill>
                  <a:schemeClr val="tx2"/>
                </a:solidFill>
              </a:rPr>
              <a:t>. A man named </a:t>
            </a:r>
            <a:r>
              <a:rPr lang="en-GB" sz="2000" b="1">
                <a:solidFill>
                  <a:schemeClr val="tx2"/>
                </a:solidFill>
              </a:rPr>
              <a:t>John Calcott Horsley</a:t>
            </a:r>
            <a:r>
              <a:rPr lang="en-GB" sz="2000">
                <a:solidFill>
                  <a:schemeClr val="tx2"/>
                </a:solidFill>
              </a:rPr>
              <a:t> printed the first Christmas card for </a:t>
            </a:r>
            <a:r>
              <a:rPr lang="en-GB" sz="2000" b="1">
                <a:solidFill>
                  <a:schemeClr val="tx2"/>
                </a:solidFill>
              </a:rPr>
              <a:t>Sir Henry Cole</a:t>
            </a:r>
            <a:r>
              <a:rPr lang="en-GB" sz="2000">
                <a:solidFill>
                  <a:schemeClr val="tx2"/>
                </a:solidFill>
              </a:rPr>
              <a:t>, the friend who had given him this idea.</a:t>
            </a:r>
            <a:r>
              <a:rPr lang="en-GB" sz="2000"/>
              <a:t> </a:t>
            </a: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1547813" y="386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 sz="1800">
              <a:latin typeface="Arial Black" pitchFamily="34" charset="0"/>
            </a:endParaRPr>
          </a:p>
        </p:txBody>
      </p:sp>
      <p:pic>
        <p:nvPicPr>
          <p:cNvPr id="196615" name="Picture 7" descr="открытк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808483">
            <a:off x="6732588" y="4221163"/>
            <a:ext cx="2149475" cy="1476375"/>
          </a:xfrm>
          <a:prstGeom prst="rect">
            <a:avLst/>
          </a:prstGeom>
          <a:noFill/>
        </p:spPr>
      </p:pic>
      <p:pic>
        <p:nvPicPr>
          <p:cNvPr id="196616" name="Picture 8" descr="открытк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0065">
            <a:off x="5192713" y="4165600"/>
            <a:ext cx="1670050" cy="2087563"/>
          </a:xfrm>
          <a:prstGeom prst="rect">
            <a:avLst/>
          </a:prstGeom>
          <a:noFill/>
        </p:spPr>
      </p:pic>
      <p:pic>
        <p:nvPicPr>
          <p:cNvPr id="196617" name="Picture 9" descr="открытка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521218">
            <a:off x="4643438" y="2349500"/>
            <a:ext cx="2160587" cy="1439863"/>
          </a:xfrm>
          <a:prstGeom prst="rect">
            <a:avLst/>
          </a:prstGeom>
          <a:noFill/>
        </p:spPr>
      </p:pic>
      <p:pic>
        <p:nvPicPr>
          <p:cNvPr id="196618" name="Picture 10" descr="открыт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31406">
            <a:off x="6732588" y="1628775"/>
            <a:ext cx="1568450" cy="244792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WordArt 4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525621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Christmas Dinner</a:t>
            </a:r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92519" name="Picture 7" descr="christmas_di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0"/>
            <a:ext cx="3348037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1" name="Picture 9" descr="пунш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66783">
            <a:off x="7270750" y="4797425"/>
            <a:ext cx="1873250" cy="1873250"/>
          </a:xfrm>
          <a:prstGeom prst="rect">
            <a:avLst/>
          </a:prstGeom>
          <a:noFill/>
        </p:spPr>
      </p:pic>
      <p:pic>
        <p:nvPicPr>
          <p:cNvPr id="192522" name="Picture 10" descr="обе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898497">
            <a:off x="4572000" y="5084763"/>
            <a:ext cx="2592388" cy="1557337"/>
          </a:xfrm>
          <a:prstGeom prst="rect">
            <a:avLst/>
          </a:prstGeom>
          <a:noFill/>
        </p:spPr>
      </p:pic>
      <p:pic>
        <p:nvPicPr>
          <p:cNvPr id="192527" name="Picture 15" descr="ima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49944">
            <a:off x="2627313" y="5229225"/>
            <a:ext cx="16541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9" name="Picture 17" descr="обед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16106">
            <a:off x="5886450" y="3319463"/>
            <a:ext cx="2339975" cy="1824037"/>
          </a:xfrm>
          <a:prstGeom prst="rect">
            <a:avLst/>
          </a:prstGeom>
          <a:noFill/>
        </p:spPr>
      </p:pic>
      <p:pic>
        <p:nvPicPr>
          <p:cNvPr id="192531" name="Picture 19" descr="imagescak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32677">
            <a:off x="827088" y="5445125"/>
            <a:ext cx="14414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32" name="Rectangle 20"/>
          <p:cNvSpPr>
            <a:spLocks noChangeArrowheads="1"/>
          </p:cNvSpPr>
          <p:nvPr/>
        </p:nvSpPr>
        <p:spPr bwMode="auto">
          <a:xfrm>
            <a:off x="250825" y="1628775"/>
            <a:ext cx="565626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The typical dinner consists of turkey </a:t>
            </a:r>
          </a:p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with potatoes and other vegetables </a:t>
            </a:r>
          </a:p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such as carrots and sprouts. </a:t>
            </a:r>
          </a:p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In Britain this is followed by Christmas </a:t>
            </a:r>
          </a:p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pudding - a sweet pudding containing </a:t>
            </a:r>
          </a:p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a lot of dried fruit and often covered </a:t>
            </a:r>
          </a:p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with burning brandy. Other traditional </a:t>
            </a:r>
          </a:p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dish in Britain is a Christmas cake – </a:t>
            </a:r>
          </a:p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a cake containing a lot of dried fruit </a:t>
            </a:r>
          </a:p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and usually having a covering of icing </a:t>
            </a:r>
          </a:p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(hard sugar) made to be eaten </a:t>
            </a:r>
          </a:p>
          <a:p>
            <a:r>
              <a:rPr lang="en-GB" sz="2000">
                <a:solidFill>
                  <a:srgbClr val="000066"/>
                </a:solidFill>
                <a:latin typeface="Arial Black" pitchFamily="34" charset="0"/>
              </a:rPr>
              <a:t>at Christmas</a:t>
            </a:r>
            <a:r>
              <a:rPr lang="en-US" sz="2000">
                <a:solidFill>
                  <a:srgbClr val="000066"/>
                </a:solidFill>
                <a:latin typeface="Arial Black" pitchFamily="34" charset="0"/>
              </a:rPr>
              <a:t>.</a:t>
            </a:r>
            <a:endParaRPr lang="ru-RU" sz="2000">
              <a:solidFill>
                <a:srgbClr val="0000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0" y="0"/>
            <a:ext cx="6853238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u="sng">
                <a:latin typeface="Arial Black" pitchFamily="34" charset="0"/>
              </a:rPr>
              <a:t>Turkey and Potato Salad.</a:t>
            </a:r>
            <a:endParaRPr lang="ru-RU" sz="1600">
              <a:latin typeface="Arial Black" pitchFamily="34" charset="0"/>
            </a:endParaRPr>
          </a:p>
          <a:p>
            <a:r>
              <a:rPr lang="en-US" sz="1600" u="sng">
                <a:latin typeface="Arial Black" pitchFamily="34" charset="0"/>
              </a:rPr>
              <a:t>Ingredients:</a:t>
            </a:r>
            <a:endParaRPr lang="ru-RU" sz="1600">
              <a:latin typeface="Arial Black" pitchFamily="34" charset="0"/>
            </a:endParaRPr>
          </a:p>
          <a:p>
            <a:r>
              <a:rPr lang="en-US" sz="1600">
                <a:latin typeface="Arial Black" pitchFamily="34" charset="0"/>
              </a:rPr>
              <a:t>2 cups cooked, diced turkey</a:t>
            </a:r>
            <a:br>
              <a:rPr lang="en-US" sz="1600">
                <a:latin typeface="Arial Black" pitchFamily="34" charset="0"/>
              </a:rPr>
            </a:br>
            <a:r>
              <a:rPr lang="en-US" sz="1600">
                <a:latin typeface="Arial Black" pitchFamily="34" charset="0"/>
              </a:rPr>
              <a:t>2 stalks celery, chopped</a:t>
            </a:r>
            <a:br>
              <a:rPr lang="en-US" sz="1600">
                <a:latin typeface="Arial Black" pitchFamily="34" charset="0"/>
              </a:rPr>
            </a:br>
            <a:r>
              <a:rPr lang="en-US" sz="1600">
                <a:latin typeface="Arial Black" pitchFamily="34" charset="0"/>
              </a:rPr>
              <a:t>2/3 cup diced water chestnuts</a:t>
            </a:r>
            <a:br>
              <a:rPr lang="en-US" sz="1600">
                <a:latin typeface="Arial Black" pitchFamily="34" charset="0"/>
              </a:rPr>
            </a:br>
            <a:r>
              <a:rPr lang="en-US" sz="1600">
                <a:latin typeface="Arial Black" pitchFamily="34" charset="0"/>
              </a:rPr>
              <a:t>3 green onions, cut up</a:t>
            </a:r>
            <a:br>
              <a:rPr lang="en-US" sz="1600">
                <a:latin typeface="Arial Black" pitchFamily="34" charset="0"/>
              </a:rPr>
            </a:br>
            <a:r>
              <a:rPr lang="en-US" sz="1600">
                <a:latin typeface="Arial Black" pitchFamily="34" charset="0"/>
              </a:rPr>
              <a:t>2 red potatoes, cooked and cut </a:t>
            </a:r>
          </a:p>
          <a:p>
            <a:r>
              <a:rPr lang="en-US" sz="1600">
                <a:latin typeface="Arial Black" pitchFamily="34" charset="0"/>
              </a:rPr>
              <a:t>into cubes</a:t>
            </a:r>
            <a:br>
              <a:rPr lang="en-US" sz="1600">
                <a:latin typeface="Arial Black" pitchFamily="34" charset="0"/>
              </a:rPr>
            </a:br>
            <a:r>
              <a:rPr lang="en-US" sz="1600">
                <a:latin typeface="Arial Black" pitchFamily="34" charset="0"/>
              </a:rPr>
              <a:t>1 cup lowfat plain yogurt, </a:t>
            </a:r>
          </a:p>
          <a:p>
            <a:r>
              <a:rPr lang="en-US" sz="1600">
                <a:latin typeface="Arial Black" pitchFamily="34" charset="0"/>
              </a:rPr>
              <a:t>(or light or fat free mayonnaise)</a:t>
            </a:r>
            <a:br>
              <a:rPr lang="en-US" sz="1600">
                <a:latin typeface="Arial Black" pitchFamily="34" charset="0"/>
              </a:rPr>
            </a:br>
            <a:r>
              <a:rPr lang="en-US" sz="1600">
                <a:latin typeface="Arial Black" pitchFamily="34" charset="0"/>
              </a:rPr>
              <a:t>2 tablespoons parsley flakes (or to taste)</a:t>
            </a:r>
            <a:br>
              <a:rPr lang="en-US" sz="1600">
                <a:latin typeface="Arial Black" pitchFamily="34" charset="0"/>
              </a:rPr>
            </a:br>
            <a:r>
              <a:rPr lang="en-US" sz="1600">
                <a:latin typeface="Arial Black" pitchFamily="34" charset="0"/>
              </a:rPr>
              <a:t>2 teaspoons dill weed pepper </a:t>
            </a:r>
          </a:p>
          <a:p>
            <a:r>
              <a:rPr lang="en-US" sz="1600">
                <a:latin typeface="Arial Black" pitchFamily="34" charset="0"/>
              </a:rPr>
              <a:t>Lightly mix the turkey, celery, water chestnuts, onions, </a:t>
            </a:r>
          </a:p>
          <a:p>
            <a:r>
              <a:rPr lang="en-US" sz="1600">
                <a:latin typeface="Arial Black" pitchFamily="34" charset="0"/>
              </a:rPr>
              <a:t>potatoes, parsley and dill. Add the yogurt or mayo and mix. </a:t>
            </a:r>
          </a:p>
          <a:p>
            <a:r>
              <a:rPr lang="en-US" sz="1600">
                <a:latin typeface="Arial Black" pitchFamily="34" charset="0"/>
              </a:rPr>
              <a:t>Add pepper to taste. Serve with a roll or on a bed of lettuce </a:t>
            </a:r>
          </a:p>
          <a:p>
            <a:r>
              <a:rPr lang="en-US" sz="1600">
                <a:latin typeface="Arial Black" pitchFamily="34" charset="0"/>
              </a:rPr>
              <a:t>with bean sprouts.</a:t>
            </a:r>
            <a:r>
              <a:rPr lang="ru-RU" sz="1600">
                <a:latin typeface="Arial Black" pitchFamily="34" charset="0"/>
              </a:rPr>
              <a:t> </a:t>
            </a:r>
          </a:p>
        </p:txBody>
      </p:sp>
      <p:pic>
        <p:nvPicPr>
          <p:cNvPr id="198661" name="Picture 5" descr="ин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0"/>
            <a:ext cx="3635375" cy="2738438"/>
          </a:xfrm>
          <a:prstGeom prst="rect">
            <a:avLst/>
          </a:prstGeom>
          <a:noFill/>
        </p:spPr>
      </p:pic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0" y="3933825"/>
            <a:ext cx="7221538" cy="2781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u="sng">
                <a:latin typeface="Arial Black" pitchFamily="34" charset="0"/>
              </a:rPr>
              <a:t>Cranberry Sauce</a:t>
            </a:r>
            <a:r>
              <a:rPr lang="en-US" sz="1600">
                <a:latin typeface="Arial Black" pitchFamily="34" charset="0"/>
              </a:rPr>
              <a:t> - a traditional accompaniment to roast turkey.</a:t>
            </a:r>
            <a:endParaRPr lang="ru-RU" sz="1600">
              <a:latin typeface="Arial Black" pitchFamily="34" charset="0"/>
            </a:endParaRPr>
          </a:p>
          <a:p>
            <a:r>
              <a:rPr lang="en-US" sz="1600">
                <a:latin typeface="Arial Black" pitchFamily="34" charset="0"/>
              </a:rPr>
              <a:t>- 500 g (18 oz.) fresh cranberries</a:t>
            </a:r>
            <a:endParaRPr lang="ru-RU" sz="1600">
              <a:latin typeface="Arial Black" pitchFamily="34" charset="0"/>
            </a:endParaRPr>
          </a:p>
          <a:p>
            <a:r>
              <a:rPr lang="en-US" sz="1600">
                <a:latin typeface="Arial Black" pitchFamily="34" charset="0"/>
              </a:rPr>
              <a:t>- 250 ml (1 cup) cider vinegar</a:t>
            </a:r>
            <a:endParaRPr lang="ru-RU" sz="1600">
              <a:latin typeface="Arial Black" pitchFamily="34" charset="0"/>
            </a:endParaRPr>
          </a:p>
          <a:p>
            <a:r>
              <a:rPr lang="en-US" sz="1600">
                <a:latin typeface="Arial Black" pitchFamily="34" charset="0"/>
              </a:rPr>
              <a:t>- 250 ml (1 cup) water</a:t>
            </a:r>
            <a:endParaRPr lang="ru-RU" sz="1600">
              <a:latin typeface="Arial Black" pitchFamily="34" charset="0"/>
            </a:endParaRPr>
          </a:p>
          <a:p>
            <a:r>
              <a:rPr lang="en-US" sz="1600">
                <a:latin typeface="Arial Black" pitchFamily="34" charset="0"/>
              </a:rPr>
              <a:t>- 250 g (9 oz.) brown sugar</a:t>
            </a:r>
            <a:endParaRPr lang="ru-RU" sz="1600">
              <a:latin typeface="Arial Black" pitchFamily="34" charset="0"/>
            </a:endParaRPr>
          </a:p>
          <a:p>
            <a:r>
              <a:rPr lang="en-US" sz="1600">
                <a:latin typeface="Arial Black" pitchFamily="34" charset="0"/>
              </a:rPr>
              <a:t>- 1 cinnamon stick</a:t>
            </a:r>
            <a:endParaRPr lang="ru-RU" sz="1600">
              <a:latin typeface="Arial Black" pitchFamily="34" charset="0"/>
            </a:endParaRPr>
          </a:p>
          <a:p>
            <a:r>
              <a:rPr lang="en-US" sz="1600">
                <a:latin typeface="Arial Black" pitchFamily="34" charset="0"/>
              </a:rPr>
              <a:t>- 1 tsp. ground allspice</a:t>
            </a:r>
            <a:endParaRPr lang="ru-RU" sz="1600">
              <a:latin typeface="Arial Black" pitchFamily="34" charset="0"/>
            </a:endParaRPr>
          </a:p>
          <a:p>
            <a:r>
              <a:rPr lang="en-US" sz="1600">
                <a:latin typeface="Arial Black" pitchFamily="34" charset="0"/>
              </a:rPr>
              <a:t>- 1 piece of peeled ginger</a:t>
            </a:r>
          </a:p>
          <a:p>
            <a:r>
              <a:rPr lang="en-US" sz="1600">
                <a:latin typeface="Arial Black" pitchFamily="34" charset="0"/>
              </a:rPr>
              <a:t>Place all the ingredients in a saucepan and simmer </a:t>
            </a:r>
          </a:p>
          <a:p>
            <a:r>
              <a:rPr lang="en-US" sz="1600">
                <a:latin typeface="Arial Black" pitchFamily="34" charset="0"/>
              </a:rPr>
              <a:t>over low heat for about 20 minutes; remove the </a:t>
            </a:r>
          </a:p>
          <a:p>
            <a:r>
              <a:rPr lang="en-US" sz="1600">
                <a:latin typeface="Arial Black" pitchFamily="34" charset="0"/>
              </a:rPr>
              <a:t>cinnamon stick and ginger; pour into a sauce boat or bowl.</a:t>
            </a:r>
            <a:r>
              <a:rPr lang="ru-RU" sz="1600">
                <a:latin typeface="Arial Black" pitchFamily="34" charset="0"/>
              </a:rPr>
              <a:t> </a:t>
            </a:r>
          </a:p>
        </p:txBody>
      </p:sp>
      <p:pic>
        <p:nvPicPr>
          <p:cNvPr id="198665" name="Picture 9" descr="индей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573588"/>
            <a:ext cx="2484437" cy="228441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0" y="1557338"/>
            <a:ext cx="63182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i="1" u="sng">
                <a:latin typeface="Arial Black" pitchFamily="34" charset="0"/>
              </a:rPr>
              <a:t>Santa's Punch</a:t>
            </a:r>
            <a:endParaRPr lang="en-US" sz="1800" u="sng">
              <a:latin typeface="Arial Black" pitchFamily="34" charset="0"/>
            </a:endParaRPr>
          </a:p>
          <a:p>
            <a:r>
              <a:rPr lang="en-US" sz="1800" u="sng">
                <a:latin typeface="Arial Black" pitchFamily="34" charset="0"/>
              </a:rPr>
              <a:t>Ingredients:</a:t>
            </a:r>
            <a:r>
              <a:rPr lang="en-US" sz="1800">
                <a:latin typeface="Arial Black" pitchFamily="34" charset="0"/>
              </a:rPr>
              <a:t/>
            </a:r>
            <a:br>
              <a:rPr lang="en-US" sz="1800">
                <a:latin typeface="Arial Black" pitchFamily="34" charset="0"/>
              </a:rPr>
            </a:br>
            <a:r>
              <a:rPr lang="en-US" sz="1800">
                <a:latin typeface="Arial Black" pitchFamily="34" charset="0"/>
              </a:rPr>
              <a:t>1 quart pineapple juice</a:t>
            </a:r>
            <a:br>
              <a:rPr lang="en-US" sz="1800">
                <a:latin typeface="Arial Black" pitchFamily="34" charset="0"/>
              </a:rPr>
            </a:br>
            <a:r>
              <a:rPr lang="en-US" sz="1800">
                <a:latin typeface="Arial Black" pitchFamily="34" charset="0"/>
              </a:rPr>
              <a:t>1 pkg (2 qt) lime Kool-aid</a:t>
            </a:r>
            <a:br>
              <a:rPr lang="en-US" sz="1800">
                <a:latin typeface="Arial Black" pitchFamily="34" charset="0"/>
              </a:rPr>
            </a:br>
            <a:r>
              <a:rPr lang="en-US" sz="1800">
                <a:latin typeface="Arial Black" pitchFamily="34" charset="0"/>
              </a:rPr>
              <a:t>1 qt lime sherbet</a:t>
            </a:r>
            <a:br>
              <a:rPr lang="en-US" sz="1800">
                <a:latin typeface="Arial Black" pitchFamily="34" charset="0"/>
              </a:rPr>
            </a:br>
            <a:r>
              <a:rPr lang="en-US" sz="1800">
                <a:latin typeface="Arial Black" pitchFamily="34" charset="0"/>
              </a:rPr>
              <a:t>2 qts ginger ale</a:t>
            </a:r>
            <a:br>
              <a:rPr lang="en-US" sz="1800">
                <a:latin typeface="Arial Black" pitchFamily="34" charset="0"/>
              </a:rPr>
            </a:br>
            <a:r>
              <a:rPr lang="en-US" sz="1800">
                <a:latin typeface="Arial Black" pitchFamily="34" charset="0"/>
              </a:rPr>
              <a:t>Mix Kool-aid in punch bowl. Add pineapple juice. </a:t>
            </a:r>
          </a:p>
          <a:p>
            <a:r>
              <a:rPr lang="en-US" sz="1800">
                <a:latin typeface="Arial Black" pitchFamily="34" charset="0"/>
              </a:rPr>
              <a:t>Just before serving, add sherbet by spoonfuls. </a:t>
            </a:r>
          </a:p>
          <a:p>
            <a:r>
              <a:rPr lang="en-US" sz="1800">
                <a:latin typeface="Arial Black" pitchFamily="34" charset="0"/>
              </a:rPr>
              <a:t>Add ginger ale. For red punch, use raspberry </a:t>
            </a:r>
          </a:p>
          <a:p>
            <a:r>
              <a:rPr lang="en-US" sz="1800">
                <a:latin typeface="Arial Black" pitchFamily="34" charset="0"/>
              </a:rPr>
              <a:t>Kool-aid and sherbert. </a:t>
            </a:r>
          </a:p>
        </p:txBody>
      </p:sp>
      <p:pic>
        <p:nvPicPr>
          <p:cNvPr id="200709" name="Picture 5" descr="пун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35661">
            <a:off x="6443663" y="3860800"/>
            <a:ext cx="2447925" cy="2447925"/>
          </a:xfrm>
          <a:prstGeom prst="rect">
            <a:avLst/>
          </a:prstGeom>
          <a:noFill/>
        </p:spPr>
      </p:pic>
      <p:pic>
        <p:nvPicPr>
          <p:cNvPr id="200710" name="Picture 6" descr="пунш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239818">
            <a:off x="3851275" y="4437063"/>
            <a:ext cx="2232025" cy="1682750"/>
          </a:xfrm>
          <a:prstGeom prst="rect">
            <a:avLst/>
          </a:prstGeom>
          <a:noFill/>
        </p:spPr>
      </p:pic>
      <p:pic>
        <p:nvPicPr>
          <p:cNvPr id="200711" name="Picture 7" descr="пунш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66164">
            <a:off x="900113" y="4652963"/>
            <a:ext cx="2160587" cy="1628775"/>
          </a:xfrm>
          <a:prstGeom prst="rect">
            <a:avLst/>
          </a:prstGeom>
          <a:noFill/>
        </p:spPr>
      </p:pic>
      <p:pic>
        <p:nvPicPr>
          <p:cNvPr id="200712" name="Picture 8" descr="пунш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30852">
            <a:off x="6443663" y="1341438"/>
            <a:ext cx="2473325" cy="1868487"/>
          </a:xfrm>
          <a:prstGeom prst="rect">
            <a:avLst/>
          </a:prstGeom>
          <a:noFill/>
        </p:spPr>
      </p:pic>
      <p:pic>
        <p:nvPicPr>
          <p:cNvPr id="200713" name="Picture 9" descr="пунш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884614">
            <a:off x="3563938" y="981075"/>
            <a:ext cx="2089150" cy="149383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150" y="0"/>
            <a:ext cx="7086600" cy="968375"/>
          </a:xfrm>
        </p:spPr>
        <p:txBody>
          <a:bodyPr/>
          <a:lstStyle/>
          <a:p>
            <a:r>
              <a:rPr lang="en-US"/>
              <a:t>History of Christmas</a:t>
            </a:r>
            <a:endParaRPr lang="ru-RU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4652963"/>
            <a:ext cx="7772400" cy="1981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The history of Christmas dates back to thousand years. </a:t>
            </a:r>
          </a:p>
          <a:p>
            <a:pPr>
              <a:buFontTx/>
              <a:buNone/>
            </a:pPr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     The first recorded date of Christmas being celebrated on December 25th was in 336AD in the time of the Roman Emperor Constantine (he was the first Christian Roman Emperor). A few years later Pope Julius I officially declared that the birth of Jesus would be celebrated on the 25th December.</a:t>
            </a:r>
          </a:p>
        </p:txBody>
      </p:sp>
      <p:pic>
        <p:nvPicPr>
          <p:cNvPr id="86023" name="Picture 7" descr="christian-christmas007-10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713" y="765175"/>
            <a:ext cx="5545137" cy="3816350"/>
          </a:xfrm>
          <a:noFill/>
          <a:ln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Candy</a:t>
            </a:r>
            <a:r>
              <a:rPr lang="en-US" b="1"/>
              <a:t>c</a:t>
            </a:r>
            <a:r>
              <a:rPr lang="ru-RU" b="1"/>
              <a:t>ane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405188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tx2"/>
                </a:solidFill>
                <a:latin typeface="Arial" charset="0"/>
              </a:rPr>
              <a:t>    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Parents treat children for Christmas 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candycane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 with sticks 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in 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the 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shape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 of a cane (or the shepherd's staff).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tx2"/>
                </a:solidFill>
                <a:latin typeface="Arial" charset="0"/>
              </a:rPr>
              <a:t>    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The sugar candy reminds letter J with which name Jesus begins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.</a:t>
            </a:r>
            <a:endParaRPr lang="ru-RU" sz="240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2230" name="Picture 6" descr="X-mas_Traditions_And_Symbols-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700213"/>
            <a:ext cx="3690937" cy="4897437"/>
          </a:xfrm>
          <a:noFill/>
          <a:ln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8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0"/>
            <a:ext cx="7086600" cy="1125538"/>
          </a:xfrm>
        </p:spPr>
        <p:txBody>
          <a:bodyPr/>
          <a:lstStyle/>
          <a:p>
            <a:pPr algn="ctr"/>
            <a:r>
              <a:rPr lang="ru-RU" b="1"/>
              <a:t>Cookies for Santa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052513"/>
            <a:ext cx="7772400" cy="137953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>
                <a:solidFill>
                  <a:schemeClr val="tx2"/>
                </a:solidFill>
                <a:latin typeface="Arial" charset="0"/>
              </a:rPr>
              <a:t>Children leave on a fireplace cookies for</a:t>
            </a:r>
            <a:r>
              <a:rPr lang="en-US" sz="2800">
                <a:solidFill>
                  <a:schemeClr val="tx2"/>
                </a:solidFill>
                <a:latin typeface="Arial" charset="0"/>
              </a:rPr>
              <a:t> Santa</a:t>
            </a:r>
            <a:r>
              <a:rPr lang="ru-RU" sz="2800">
                <a:solidFill>
                  <a:schemeClr val="tx2"/>
                </a:solidFill>
                <a:latin typeface="Arial" charset="0"/>
              </a:rPr>
              <a:t> as a token of gratitude for work which </a:t>
            </a:r>
            <a:r>
              <a:rPr lang="en-US" sz="2800">
                <a:solidFill>
                  <a:schemeClr val="tx2"/>
                </a:solidFill>
                <a:latin typeface="Arial" charset="0"/>
              </a:rPr>
              <a:t>he</a:t>
            </a:r>
            <a:r>
              <a:rPr lang="ru-RU" sz="2800">
                <a:solidFill>
                  <a:schemeClr val="tx2"/>
                </a:solidFill>
                <a:latin typeface="Arial" charset="0"/>
              </a:rPr>
              <a:t> does each Christmas.</a:t>
            </a:r>
            <a:r>
              <a:rPr lang="ru-RU" sz="28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54278" name="Picture 6" descr="cook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2420938"/>
            <a:ext cx="6121400" cy="4238625"/>
          </a:xfrm>
          <a:ln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132" name="Picture 3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0"/>
            <a:ext cx="5724525" cy="6858000"/>
          </a:xfrm>
          <a:prstGeom prst="rect">
            <a:avLst/>
          </a:prstGeom>
          <a:noFill/>
        </p:spPr>
      </p:pic>
      <p:sp>
        <p:nvSpPr>
          <p:cNvPr id="203135" name="WordArt 383"/>
          <p:cNvSpPr>
            <a:spLocks noChangeArrowheads="1" noChangeShapeType="1" noTextEdit="1"/>
          </p:cNvSpPr>
          <p:nvPr/>
        </p:nvSpPr>
        <p:spPr bwMode="auto">
          <a:xfrm rot="5400000">
            <a:off x="-2557462" y="2997200"/>
            <a:ext cx="6337300" cy="8636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"/>
                <a:cs typeface="Arial"/>
              </a:rPr>
              <a:t>Christmas Crossword</a:t>
            </a:r>
            <a:endParaRPr lang="ru-RU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00FF00"/>
                  </a:gs>
                  <a:gs pos="100000">
                    <a:srgbClr val="00CCFF"/>
                  </a:gs>
                </a:gsLst>
                <a:lin ang="0" scaled="1"/>
              </a:gradFill>
              <a:effectLst>
                <a:outerShdw dist="99190" dir="7788334" algn="ctr" rotWithShape="0">
                  <a:srgbClr val="000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3138" name="Text Box 386"/>
          <p:cNvSpPr txBox="1">
            <a:spLocks noChangeArrowheads="1"/>
          </p:cNvSpPr>
          <p:nvPr/>
        </p:nvSpPr>
        <p:spPr bwMode="auto">
          <a:xfrm>
            <a:off x="1116013" y="115888"/>
            <a:ext cx="2252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1. Who invented              ?</a:t>
            </a:r>
            <a:endParaRPr lang="ru-RU" sz="1400"/>
          </a:p>
        </p:txBody>
      </p:sp>
      <p:pic>
        <p:nvPicPr>
          <p:cNvPr id="203139" name="Picture 387" descr="MPj039960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0"/>
            <a:ext cx="496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40" name="Text Box 388"/>
          <p:cNvSpPr txBox="1">
            <a:spLocks noChangeArrowheads="1"/>
          </p:cNvSpPr>
          <p:nvPr/>
        </p:nvSpPr>
        <p:spPr bwMode="auto">
          <a:xfrm>
            <a:off x="900113" y="765175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2.</a:t>
            </a:r>
            <a:endParaRPr lang="ru-RU" sz="1400"/>
          </a:p>
        </p:txBody>
      </p:sp>
      <p:pic>
        <p:nvPicPr>
          <p:cNvPr id="203141" name="Picture 389" descr="клюк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765175"/>
            <a:ext cx="11144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42" name="Text Box 390"/>
          <p:cNvSpPr txBox="1">
            <a:spLocks noChangeArrowheads="1"/>
          </p:cNvSpPr>
          <p:nvPr/>
        </p:nvSpPr>
        <p:spPr bwMode="auto">
          <a:xfrm>
            <a:off x="7235825" y="620713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3.</a:t>
            </a:r>
            <a:endParaRPr lang="ru-RU" sz="1400"/>
          </a:p>
        </p:txBody>
      </p:sp>
      <p:pic>
        <p:nvPicPr>
          <p:cNvPr id="203143" name="Picture 391" descr="ел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549275"/>
            <a:ext cx="952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44" name="Text Box 392"/>
          <p:cNvSpPr txBox="1">
            <a:spLocks noChangeArrowheads="1"/>
          </p:cNvSpPr>
          <p:nvPr/>
        </p:nvSpPr>
        <p:spPr bwMode="auto">
          <a:xfrm>
            <a:off x="2627313" y="1268413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4.</a:t>
            </a:r>
            <a:endParaRPr lang="ru-RU" sz="1400"/>
          </a:p>
        </p:txBody>
      </p:sp>
      <p:pic>
        <p:nvPicPr>
          <p:cNvPr id="203145" name="Picture 393" descr="каляд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1125538"/>
            <a:ext cx="863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46" name="Text Box 394"/>
          <p:cNvSpPr txBox="1">
            <a:spLocks noChangeArrowheads="1"/>
          </p:cNvSpPr>
          <p:nvPr/>
        </p:nvSpPr>
        <p:spPr bwMode="auto">
          <a:xfrm>
            <a:off x="1042988" y="1844675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5.</a:t>
            </a:r>
            <a:endParaRPr lang="ru-RU" sz="1400"/>
          </a:p>
        </p:txBody>
      </p:sp>
      <p:pic>
        <p:nvPicPr>
          <p:cNvPr id="203147" name="Picture 395" descr="http://www.whychristmas.com/i/holly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1331913" y="1773238"/>
            <a:ext cx="9350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48" name="Text Box 396"/>
          <p:cNvSpPr txBox="1">
            <a:spLocks noChangeArrowheads="1"/>
          </p:cNvSpPr>
          <p:nvPr/>
        </p:nvSpPr>
        <p:spPr bwMode="auto">
          <a:xfrm>
            <a:off x="971550" y="2924175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6.</a:t>
            </a:r>
            <a:endParaRPr lang="ru-RU" sz="1400"/>
          </a:p>
        </p:txBody>
      </p:sp>
      <p:pic>
        <p:nvPicPr>
          <p:cNvPr id="203149" name="Picture 397" descr="christmas-stocking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8888" y="2852738"/>
            <a:ext cx="1223962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150" name="Picture 398" descr="пунш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00338" y="23495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51" name="Text Box 399"/>
          <p:cNvSpPr txBox="1">
            <a:spLocks noChangeArrowheads="1"/>
          </p:cNvSpPr>
          <p:nvPr/>
        </p:nvSpPr>
        <p:spPr bwMode="auto">
          <a:xfrm>
            <a:off x="2411413" y="2133600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7.</a:t>
            </a:r>
            <a:endParaRPr lang="ru-RU" sz="1400"/>
          </a:p>
        </p:txBody>
      </p:sp>
      <p:sp>
        <p:nvSpPr>
          <p:cNvPr id="203152" name="Text Box 400"/>
          <p:cNvSpPr txBox="1">
            <a:spLocks noChangeArrowheads="1"/>
          </p:cNvSpPr>
          <p:nvPr/>
        </p:nvSpPr>
        <p:spPr bwMode="auto">
          <a:xfrm>
            <a:off x="7864475" y="1987550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8.</a:t>
            </a:r>
            <a:endParaRPr lang="ru-RU" sz="1400"/>
          </a:p>
        </p:txBody>
      </p:sp>
      <p:pic>
        <p:nvPicPr>
          <p:cNvPr id="203153" name="Picture 401" descr="кристингл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16900" y="1844675"/>
            <a:ext cx="927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54" name="Text Box 402"/>
          <p:cNvSpPr txBox="1">
            <a:spLocks noChangeArrowheads="1"/>
          </p:cNvSpPr>
          <p:nvPr/>
        </p:nvSpPr>
        <p:spPr bwMode="auto">
          <a:xfrm>
            <a:off x="2535238" y="3498850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9.</a:t>
            </a:r>
            <a:endParaRPr lang="ru-RU" sz="1400"/>
          </a:p>
        </p:txBody>
      </p:sp>
      <p:pic>
        <p:nvPicPr>
          <p:cNvPr id="203155" name="Picture 403" descr="http://www.whychristmas.com/i/ivy.jpg"/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2771775" y="350043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56" name="Text Box 404"/>
          <p:cNvSpPr txBox="1">
            <a:spLocks noChangeArrowheads="1"/>
          </p:cNvSpPr>
          <p:nvPr/>
        </p:nvSpPr>
        <p:spPr bwMode="auto">
          <a:xfrm>
            <a:off x="3851275" y="40767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10.</a:t>
            </a:r>
            <a:endParaRPr lang="ru-RU" sz="1400"/>
          </a:p>
        </p:txBody>
      </p:sp>
      <p:pic>
        <p:nvPicPr>
          <p:cNvPr id="203157" name="Picture 405" descr="MPj04088890000[1]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11638" y="4005263"/>
            <a:ext cx="10366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58" name="Text Box 406"/>
          <p:cNvSpPr txBox="1">
            <a:spLocks noChangeArrowheads="1"/>
          </p:cNvSpPr>
          <p:nvPr/>
        </p:nvSpPr>
        <p:spPr bwMode="auto">
          <a:xfrm>
            <a:off x="1095375" y="3859213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11. </a:t>
            </a:r>
            <a:endParaRPr lang="ru-RU" sz="1400"/>
          </a:p>
        </p:txBody>
      </p:sp>
      <p:pic>
        <p:nvPicPr>
          <p:cNvPr id="203159" name="Picture 407" descr="индейка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76375" y="3933825"/>
            <a:ext cx="11715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60" name="Text Box 408"/>
          <p:cNvSpPr txBox="1">
            <a:spLocks noChangeArrowheads="1"/>
          </p:cNvSpPr>
          <p:nvPr/>
        </p:nvSpPr>
        <p:spPr bwMode="auto">
          <a:xfrm>
            <a:off x="971550" y="5300663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12.</a:t>
            </a:r>
            <a:endParaRPr lang="ru-RU" sz="1400"/>
          </a:p>
        </p:txBody>
      </p:sp>
      <p:pic>
        <p:nvPicPr>
          <p:cNvPr id="203161" name="Picture 409" descr="амела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31913" y="5373688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62" name="Text Box 410"/>
          <p:cNvSpPr txBox="1">
            <a:spLocks noChangeArrowheads="1"/>
          </p:cNvSpPr>
          <p:nvPr/>
        </p:nvSpPr>
        <p:spPr bwMode="auto">
          <a:xfrm>
            <a:off x="2484438" y="5373688"/>
            <a:ext cx="430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13.</a:t>
            </a:r>
            <a:endParaRPr lang="ru-RU" sz="1400"/>
          </a:p>
        </p:txBody>
      </p:sp>
      <p:pic>
        <p:nvPicPr>
          <p:cNvPr id="203163" name="Picture 411" descr="открытка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59113" y="5084763"/>
            <a:ext cx="10144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64" name="Text Box 412"/>
          <p:cNvSpPr txBox="1">
            <a:spLocks noChangeArrowheads="1"/>
          </p:cNvSpPr>
          <p:nvPr/>
        </p:nvSpPr>
        <p:spPr bwMode="auto">
          <a:xfrm>
            <a:off x="7740650" y="4149725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14.</a:t>
            </a:r>
            <a:endParaRPr lang="ru-RU" sz="1400"/>
          </a:p>
        </p:txBody>
      </p:sp>
      <p:pic>
        <p:nvPicPr>
          <p:cNvPr id="203165" name="Picture 413" descr="подарок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27988" y="4365625"/>
            <a:ext cx="97313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166" name="Text Box 414"/>
          <p:cNvSpPr txBox="1">
            <a:spLocks noChangeArrowheads="1"/>
          </p:cNvSpPr>
          <p:nvPr/>
        </p:nvSpPr>
        <p:spPr bwMode="auto">
          <a:xfrm>
            <a:off x="5435600" y="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M</a:t>
            </a:r>
            <a:endParaRPr lang="ru-RU"/>
          </a:p>
        </p:txBody>
      </p:sp>
      <p:sp>
        <p:nvSpPr>
          <p:cNvPr id="203167" name="Text Box 415"/>
          <p:cNvSpPr txBox="1">
            <a:spLocks noChangeArrowheads="1"/>
          </p:cNvSpPr>
          <p:nvPr/>
        </p:nvSpPr>
        <p:spPr bwMode="auto">
          <a:xfrm>
            <a:off x="5435600" y="4762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E</a:t>
            </a:r>
            <a:endParaRPr lang="ru-RU"/>
          </a:p>
        </p:txBody>
      </p:sp>
      <p:sp>
        <p:nvSpPr>
          <p:cNvPr id="203168" name="Text Box 416"/>
          <p:cNvSpPr txBox="1">
            <a:spLocks noChangeArrowheads="1"/>
          </p:cNvSpPr>
          <p:nvPr/>
        </p:nvSpPr>
        <p:spPr bwMode="auto">
          <a:xfrm>
            <a:off x="5435600" y="9810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R</a:t>
            </a:r>
            <a:endParaRPr lang="ru-RU"/>
          </a:p>
        </p:txBody>
      </p:sp>
      <p:sp>
        <p:nvSpPr>
          <p:cNvPr id="203169" name="Text Box 417"/>
          <p:cNvSpPr txBox="1">
            <a:spLocks noChangeArrowheads="1"/>
          </p:cNvSpPr>
          <p:nvPr/>
        </p:nvSpPr>
        <p:spPr bwMode="auto">
          <a:xfrm>
            <a:off x="5508625" y="3429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R</a:t>
            </a:r>
            <a:endParaRPr lang="ru-RU"/>
          </a:p>
        </p:txBody>
      </p:sp>
      <p:sp>
        <p:nvSpPr>
          <p:cNvPr id="203170" name="Text Box 418"/>
          <p:cNvSpPr txBox="1">
            <a:spLocks noChangeArrowheads="1"/>
          </p:cNvSpPr>
          <p:nvPr/>
        </p:nvSpPr>
        <p:spPr bwMode="auto">
          <a:xfrm>
            <a:off x="5435600" y="148431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R</a:t>
            </a:r>
            <a:endParaRPr lang="ru-RU"/>
          </a:p>
        </p:txBody>
      </p:sp>
      <p:sp>
        <p:nvSpPr>
          <p:cNvPr id="203171" name="Text Box 419"/>
          <p:cNvSpPr txBox="1">
            <a:spLocks noChangeArrowheads="1"/>
          </p:cNvSpPr>
          <p:nvPr/>
        </p:nvSpPr>
        <p:spPr bwMode="auto">
          <a:xfrm>
            <a:off x="5435600" y="19891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Y</a:t>
            </a:r>
            <a:endParaRPr lang="ru-RU"/>
          </a:p>
        </p:txBody>
      </p:sp>
      <p:sp>
        <p:nvSpPr>
          <p:cNvPr id="203172" name="Text Box 420"/>
          <p:cNvSpPr txBox="1">
            <a:spLocks noChangeArrowheads="1"/>
          </p:cNvSpPr>
          <p:nvPr/>
        </p:nvSpPr>
        <p:spPr bwMode="auto">
          <a:xfrm>
            <a:off x="5435600" y="242093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C</a:t>
            </a:r>
            <a:endParaRPr lang="ru-RU"/>
          </a:p>
        </p:txBody>
      </p:sp>
      <p:sp>
        <p:nvSpPr>
          <p:cNvPr id="203173" name="Text Box 421"/>
          <p:cNvSpPr txBox="1">
            <a:spLocks noChangeArrowheads="1"/>
          </p:cNvSpPr>
          <p:nvPr/>
        </p:nvSpPr>
        <p:spPr bwMode="auto">
          <a:xfrm>
            <a:off x="5508625" y="2997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H</a:t>
            </a:r>
            <a:endParaRPr lang="ru-RU"/>
          </a:p>
        </p:txBody>
      </p:sp>
      <p:sp>
        <p:nvSpPr>
          <p:cNvPr id="203174" name="Text Box 422"/>
          <p:cNvSpPr txBox="1">
            <a:spLocks noChangeArrowheads="1"/>
          </p:cNvSpPr>
          <p:nvPr/>
        </p:nvSpPr>
        <p:spPr bwMode="auto">
          <a:xfrm>
            <a:off x="5580063" y="3933825"/>
            <a:ext cx="26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I</a:t>
            </a:r>
            <a:endParaRPr lang="ru-RU"/>
          </a:p>
        </p:txBody>
      </p:sp>
      <p:sp>
        <p:nvSpPr>
          <p:cNvPr id="203175" name="Text Box 423"/>
          <p:cNvSpPr txBox="1">
            <a:spLocks noChangeArrowheads="1"/>
          </p:cNvSpPr>
          <p:nvPr/>
        </p:nvSpPr>
        <p:spPr bwMode="auto">
          <a:xfrm>
            <a:off x="5508625" y="44370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</a:t>
            </a:r>
            <a:endParaRPr lang="ru-RU"/>
          </a:p>
        </p:txBody>
      </p:sp>
      <p:sp>
        <p:nvSpPr>
          <p:cNvPr id="203176" name="Text Box 424"/>
          <p:cNvSpPr txBox="1">
            <a:spLocks noChangeArrowheads="1"/>
          </p:cNvSpPr>
          <p:nvPr/>
        </p:nvSpPr>
        <p:spPr bwMode="auto">
          <a:xfrm>
            <a:off x="5508625" y="494188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ru-RU"/>
          </a:p>
        </p:txBody>
      </p:sp>
      <p:sp>
        <p:nvSpPr>
          <p:cNvPr id="203177" name="Text Box 425"/>
          <p:cNvSpPr txBox="1">
            <a:spLocks noChangeArrowheads="1"/>
          </p:cNvSpPr>
          <p:nvPr/>
        </p:nvSpPr>
        <p:spPr bwMode="auto">
          <a:xfrm>
            <a:off x="5508625" y="53736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M</a:t>
            </a:r>
            <a:endParaRPr lang="ru-RU"/>
          </a:p>
        </p:txBody>
      </p:sp>
      <p:sp>
        <p:nvSpPr>
          <p:cNvPr id="203178" name="Text Box 426"/>
          <p:cNvSpPr txBox="1">
            <a:spLocks noChangeArrowheads="1"/>
          </p:cNvSpPr>
          <p:nvPr/>
        </p:nvSpPr>
        <p:spPr bwMode="auto">
          <a:xfrm>
            <a:off x="5508625" y="58769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  <a:endParaRPr lang="ru-RU"/>
          </a:p>
        </p:txBody>
      </p:sp>
      <p:sp>
        <p:nvSpPr>
          <p:cNvPr id="203179" name="Text Box 427"/>
          <p:cNvSpPr txBox="1">
            <a:spLocks noChangeArrowheads="1"/>
          </p:cNvSpPr>
          <p:nvPr/>
        </p:nvSpPr>
        <p:spPr bwMode="auto">
          <a:xfrm>
            <a:off x="5508625" y="6400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</a:t>
            </a:r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20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20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20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20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20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20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20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20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1000"/>
                                        <p:tgtEl>
                                          <p:spTgt spid="20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20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20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0"/>
                                        <p:tgtEl>
                                          <p:spTgt spid="20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20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0"/>
                                        <p:tgtEl>
                                          <p:spTgt spid="20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1000"/>
                                        <p:tgtEl>
                                          <p:spTgt spid="20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0"/>
                                        <p:tgtEl>
                                          <p:spTgt spid="20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1000"/>
                                        <p:tgtEl>
                                          <p:spTgt spid="20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0"/>
                                        <p:tgtEl>
                                          <p:spTgt spid="20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1000"/>
                                        <p:tgtEl>
                                          <p:spTgt spid="20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0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0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0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0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0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0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0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1000"/>
                                        <p:tgtEl>
                                          <p:spTgt spid="20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1000"/>
                                        <p:tgtEl>
                                          <p:spTgt spid="20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138" grpId="0"/>
      <p:bldP spid="203140" grpId="0"/>
      <p:bldP spid="203142" grpId="0"/>
      <p:bldP spid="203144" grpId="0"/>
      <p:bldP spid="203146" grpId="0"/>
      <p:bldP spid="203148" grpId="0"/>
      <p:bldP spid="203151" grpId="0"/>
      <p:bldP spid="203152" grpId="0"/>
      <p:bldP spid="203154" grpId="0"/>
      <p:bldP spid="203156" grpId="0"/>
      <p:bldP spid="203158" grpId="0"/>
      <p:bldP spid="203160" grpId="0"/>
      <p:bldP spid="203162" grpId="0"/>
      <p:bldP spid="203164" grpId="0"/>
      <p:bldP spid="203166" grpId="0"/>
      <p:bldP spid="203167" grpId="0"/>
      <p:bldP spid="203168" grpId="0"/>
      <p:bldP spid="203169" grpId="0"/>
      <p:bldP spid="203170" grpId="0"/>
      <p:bldP spid="203171" grpId="0"/>
      <p:bldP spid="203172" grpId="0"/>
      <p:bldP spid="203173" grpId="0"/>
      <p:bldP spid="203174" grpId="0"/>
      <p:bldP spid="203175" grpId="0"/>
      <p:bldP spid="203176" grpId="0"/>
      <p:bldP spid="203177" grpId="0"/>
      <p:bldP spid="203178" grpId="0"/>
      <p:bldP spid="20317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6" name="Picture 10" descr="MRYXMAS021Ea1b2a"/>
          <p:cNvPicPr>
            <a:picLocks noGrp="1" noChangeAspect="1" noChangeArrowheads="1" noCrop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290638"/>
            <a:ext cx="8785225" cy="3506787"/>
          </a:xfrm>
          <a:noFill/>
          <a:ln/>
        </p:spPr>
      </p:pic>
      <p:sp>
        <p:nvSpPr>
          <p:cNvPr id="5" name="Прямоугольник 4"/>
          <p:cNvSpPr/>
          <p:nvPr/>
        </p:nvSpPr>
        <p:spPr bwMode="auto">
          <a:xfrm>
            <a:off x="3786188" y="0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hlinkClick r:id="rId4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395288" y="4508500"/>
            <a:ext cx="79343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>
                <a:latin typeface="Arial Black" pitchFamily="34" charset="0"/>
              </a:rPr>
              <a:t>This date was probably chosen because </a:t>
            </a:r>
          </a:p>
          <a:p>
            <a:pPr algn="ctr"/>
            <a:r>
              <a:rPr lang="ru-RU">
                <a:latin typeface="Arial Black" pitchFamily="34" charset="0"/>
              </a:rPr>
              <a:t>the Winter Solstice and the ancient pagan</a:t>
            </a:r>
          </a:p>
          <a:p>
            <a:pPr algn="ctr"/>
            <a:r>
              <a:rPr lang="ru-RU">
                <a:latin typeface="Arial Black" pitchFamily="34" charset="0"/>
              </a:rPr>
              <a:t> Roman midwinter festivals called 'Saturnalia' </a:t>
            </a:r>
          </a:p>
          <a:p>
            <a:pPr algn="ctr"/>
            <a:r>
              <a:rPr lang="ru-RU">
                <a:latin typeface="Arial Black" pitchFamily="34" charset="0"/>
              </a:rPr>
              <a:t>and 'Dies Natalis Solis Invicti' took </a:t>
            </a:r>
          </a:p>
          <a:p>
            <a:pPr algn="ctr"/>
            <a:r>
              <a:rPr lang="ru-RU">
                <a:latin typeface="Arial Black" pitchFamily="34" charset="0"/>
              </a:rPr>
              <a:t>place in December. </a:t>
            </a:r>
          </a:p>
        </p:txBody>
      </p:sp>
      <p:pic>
        <p:nvPicPr>
          <p:cNvPr id="153605" name="Picture 5" descr="рож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4095750" cy="3790950"/>
          </a:xfrm>
          <a:prstGeom prst="rect">
            <a:avLst/>
          </a:prstGeom>
          <a:noFill/>
        </p:spPr>
      </p:pic>
      <p:pic>
        <p:nvPicPr>
          <p:cNvPr id="153606" name="Picture 6" descr="солнцестоя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989138"/>
            <a:ext cx="3024188" cy="227965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3635375" y="2205038"/>
            <a:ext cx="5435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2000">
                <a:latin typeface="Arial Black" pitchFamily="34" charset="0"/>
              </a:rPr>
              <a:t>St Augustine was the person </a:t>
            </a:r>
          </a:p>
          <a:p>
            <a:pPr algn="just"/>
            <a:r>
              <a:rPr lang="ru-RU" sz="2000">
                <a:latin typeface="Arial Black" pitchFamily="34" charset="0"/>
              </a:rPr>
              <a:t>who really started Christmas </a:t>
            </a:r>
          </a:p>
          <a:p>
            <a:pPr algn="just"/>
            <a:r>
              <a:rPr lang="ru-RU" sz="2000">
                <a:latin typeface="Arial Black" pitchFamily="34" charset="0"/>
              </a:rPr>
              <a:t>in the UK by introducing </a:t>
            </a:r>
          </a:p>
          <a:p>
            <a:pPr algn="just"/>
            <a:r>
              <a:rPr lang="ru-RU" sz="2000">
                <a:latin typeface="Arial Black" pitchFamily="34" charset="0"/>
              </a:rPr>
              <a:t>Christianity in the 6th century.</a:t>
            </a:r>
          </a:p>
          <a:p>
            <a:pPr algn="just"/>
            <a:r>
              <a:rPr lang="ru-RU" sz="2000">
                <a:latin typeface="Arial Black" pitchFamily="34" charset="0"/>
              </a:rPr>
              <a:t>He came from countries that </a:t>
            </a:r>
          </a:p>
          <a:p>
            <a:pPr algn="just"/>
            <a:r>
              <a:rPr lang="ru-RU" sz="2000">
                <a:latin typeface="Arial Black" pitchFamily="34" charset="0"/>
              </a:rPr>
              <a:t>used the Roman Calendar, so </a:t>
            </a:r>
          </a:p>
          <a:p>
            <a:pPr algn="just"/>
            <a:r>
              <a:rPr lang="ru-RU" sz="2000">
                <a:latin typeface="Arial Black" pitchFamily="34" charset="0"/>
              </a:rPr>
              <a:t>western countries celebrate </a:t>
            </a:r>
          </a:p>
          <a:p>
            <a:pPr algn="just"/>
            <a:r>
              <a:rPr lang="ru-RU" sz="2000">
                <a:latin typeface="Arial Black" pitchFamily="34" charset="0"/>
              </a:rPr>
              <a:t>Christmas on the 25th December. </a:t>
            </a:r>
          </a:p>
          <a:p>
            <a:pPr algn="just"/>
            <a:r>
              <a:rPr lang="ru-RU" sz="2000">
                <a:latin typeface="Arial Black" pitchFamily="34" charset="0"/>
              </a:rPr>
              <a:t>Then people from Britain and </a:t>
            </a:r>
          </a:p>
          <a:p>
            <a:pPr algn="just"/>
            <a:r>
              <a:rPr lang="ru-RU" sz="2000">
                <a:latin typeface="Arial Black" pitchFamily="34" charset="0"/>
              </a:rPr>
              <a:t>Western Europe took Christmas on </a:t>
            </a:r>
          </a:p>
          <a:p>
            <a:pPr algn="just"/>
            <a:r>
              <a:rPr lang="ru-RU" sz="2000">
                <a:latin typeface="Arial Black" pitchFamily="34" charset="0"/>
              </a:rPr>
              <a:t>the 25th December all over the world!</a:t>
            </a:r>
          </a:p>
        </p:txBody>
      </p:sp>
      <p:pic>
        <p:nvPicPr>
          <p:cNvPr id="155653" name="Picture 5" descr="с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3590925" cy="45085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WordArt 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2736850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Boxing Day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57703" name="Picture 7" descr="4205371590_babb1021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2825750"/>
            <a:ext cx="42481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2987675" y="188913"/>
            <a:ext cx="5924550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ru-RU" sz="1800">
                <a:latin typeface="Arial Black" pitchFamily="34" charset="0"/>
              </a:rPr>
              <a:t>Boxing Day takes place on December 26th </a:t>
            </a:r>
          </a:p>
          <a:p>
            <a:r>
              <a:rPr lang="ru-RU" sz="1800">
                <a:latin typeface="Arial Black" pitchFamily="34" charset="0"/>
              </a:rPr>
              <a:t>and is only celebrated in a few countries.</a:t>
            </a:r>
          </a:p>
          <a:p>
            <a:r>
              <a:rPr lang="ru-RU" sz="1800">
                <a:latin typeface="Arial Black" pitchFamily="34" charset="0"/>
              </a:rPr>
              <a:t>It was started in the UK about 800 years </a:t>
            </a:r>
          </a:p>
          <a:p>
            <a:r>
              <a:rPr lang="ru-RU" sz="1800">
                <a:latin typeface="Arial Black" pitchFamily="34" charset="0"/>
              </a:rPr>
              <a:t>ago in the Middle Ages. It was the day </a:t>
            </a:r>
          </a:p>
          <a:p>
            <a:r>
              <a:rPr lang="ru-RU" sz="1800">
                <a:latin typeface="Arial Black" pitchFamily="34" charset="0"/>
              </a:rPr>
              <a:t>when the alms box, collection boxes for </a:t>
            </a:r>
          </a:p>
          <a:p>
            <a:r>
              <a:rPr lang="ru-RU" sz="1800">
                <a:latin typeface="Arial Black" pitchFamily="34" charset="0"/>
              </a:rPr>
              <a:t>the poor often kept in churches, were </a:t>
            </a:r>
          </a:p>
          <a:p>
            <a:r>
              <a:rPr lang="ru-RU" sz="1800">
                <a:latin typeface="Arial Black" pitchFamily="34" charset="0"/>
              </a:rPr>
              <a:t>opened so that the contents could be </a:t>
            </a:r>
          </a:p>
          <a:p>
            <a:r>
              <a:rPr lang="ru-RU" sz="1800">
                <a:latin typeface="Arial Black" pitchFamily="34" charset="0"/>
              </a:rPr>
              <a:t>distributed to poor people. Some churches </a:t>
            </a:r>
          </a:p>
          <a:p>
            <a:r>
              <a:rPr lang="ru-RU" sz="1800">
                <a:latin typeface="Arial Black" pitchFamily="34" charset="0"/>
              </a:rPr>
              <a:t>still open these boxes on Boxing Day.</a:t>
            </a:r>
            <a:endParaRPr lang="ru-RU" sz="1800" b="1">
              <a:latin typeface="Arial Black" pitchFamily="34" charset="0"/>
            </a:endParaRPr>
          </a:p>
          <a:p>
            <a:pPr eaLnBrk="0" hangingPunct="0"/>
            <a:endParaRPr lang="ru-RU" sz="1800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3357563"/>
            <a:ext cx="4895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800" b="1">
                <a:latin typeface="Arial Black" pitchFamily="34" charset="0"/>
              </a:rPr>
              <a:t>Boxing Day has now become another </a:t>
            </a:r>
          </a:p>
          <a:p>
            <a:pPr algn="ctr"/>
            <a:r>
              <a:rPr lang="ru-RU" sz="1800" b="1">
                <a:latin typeface="Arial Black" pitchFamily="34" charset="0"/>
              </a:rPr>
              <a:t>public holiday in countries such as </a:t>
            </a:r>
          </a:p>
          <a:p>
            <a:pPr algn="ctr"/>
            <a:r>
              <a:rPr lang="ru-RU" sz="1800" b="1">
                <a:latin typeface="Arial Black" pitchFamily="34" charset="0"/>
              </a:rPr>
              <a:t>the U.K. , Canada, Australia </a:t>
            </a:r>
          </a:p>
          <a:p>
            <a:pPr algn="ctr"/>
            <a:r>
              <a:rPr lang="ru-RU" sz="1800" b="1">
                <a:latin typeface="Arial Black" pitchFamily="34" charset="0"/>
              </a:rPr>
              <a:t>and New Zealand.</a:t>
            </a:r>
            <a:r>
              <a:rPr lang="ru-RU" sz="1800">
                <a:latin typeface="Arial Black" pitchFamily="34" charset="0"/>
              </a:rPr>
              <a:t> </a:t>
            </a:r>
          </a:p>
        </p:txBody>
      </p:sp>
      <p:pic>
        <p:nvPicPr>
          <p:cNvPr id="157706" name="Picture 10" descr="подар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341438"/>
            <a:ext cx="2736850" cy="1739900"/>
          </a:xfrm>
          <a:prstGeom prst="rect">
            <a:avLst/>
          </a:prstGeom>
          <a:noFill/>
        </p:spPr>
      </p:pic>
      <p:pic>
        <p:nvPicPr>
          <p:cNvPr id="157707" name="Picture 11" descr="подар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724400"/>
            <a:ext cx="2987675" cy="1992313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4" grpId="0"/>
      <p:bldP spid="1577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539750" y="3644900"/>
            <a:ext cx="776605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pPr algn="ctr"/>
            <a:r>
              <a:rPr lang="en-US" sz="1800">
                <a:latin typeface="Arial Black" pitchFamily="34" charset="0"/>
              </a:rPr>
              <a:t>If we are to find the roots of the Christmas traditions, </a:t>
            </a:r>
          </a:p>
          <a:p>
            <a:pPr algn="ctr"/>
            <a:r>
              <a:rPr lang="en-US" sz="1800">
                <a:latin typeface="Arial Black" pitchFamily="34" charset="0"/>
              </a:rPr>
              <a:t>we may need to go back to the age of Mesopotamian </a:t>
            </a:r>
          </a:p>
          <a:p>
            <a:pPr algn="ctr"/>
            <a:r>
              <a:rPr lang="en-US" sz="1800">
                <a:latin typeface="Arial Black" pitchFamily="34" charset="0"/>
              </a:rPr>
              <a:t>culture which had the tradition of celebrating New Year. </a:t>
            </a:r>
          </a:p>
          <a:p>
            <a:pPr algn="ctr"/>
            <a:r>
              <a:rPr lang="en-US" sz="1800">
                <a:latin typeface="Arial Black" pitchFamily="34" charset="0"/>
              </a:rPr>
              <a:t>The same kind of tradition was also the part of </a:t>
            </a:r>
          </a:p>
          <a:p>
            <a:pPr algn="ctr"/>
            <a:r>
              <a:rPr lang="en-US" sz="1800">
                <a:latin typeface="Arial Black" pitchFamily="34" charset="0"/>
              </a:rPr>
              <a:t>the Persian and Babylonian culture. They had the festival </a:t>
            </a:r>
          </a:p>
          <a:p>
            <a:pPr algn="ctr"/>
            <a:r>
              <a:rPr lang="en-US" sz="1800">
                <a:latin typeface="Arial Black" pitchFamily="34" charset="0"/>
              </a:rPr>
              <a:t>called the ‘Sacaea’. On the other hand, there was also</a:t>
            </a:r>
          </a:p>
          <a:p>
            <a:pPr algn="ctr"/>
            <a:r>
              <a:rPr lang="en-US" sz="1800">
                <a:latin typeface="Arial Black" pitchFamily="34" charset="0"/>
              </a:rPr>
              <a:t>a festival in Scandinavia known as ‘Yule’, which was </a:t>
            </a:r>
          </a:p>
          <a:p>
            <a:pPr algn="ctr"/>
            <a:r>
              <a:rPr lang="en-US" sz="1800">
                <a:latin typeface="Arial Black" pitchFamily="34" charset="0"/>
              </a:rPr>
              <a:t>celebrated during the winter months. All these festivals </a:t>
            </a:r>
          </a:p>
          <a:p>
            <a:pPr algn="ctr"/>
            <a:r>
              <a:rPr lang="en-US" sz="1800">
                <a:latin typeface="Arial Black" pitchFamily="34" charset="0"/>
              </a:rPr>
              <a:t>have had great impact on the present day Christmas.</a:t>
            </a:r>
            <a:endParaRPr lang="ru-RU" sz="1800" b="1">
              <a:latin typeface="Arial Black" pitchFamily="34" charset="0"/>
            </a:endParaRPr>
          </a:p>
          <a:p>
            <a:pPr algn="ctr" eaLnBrk="0" hangingPunct="0"/>
            <a:endParaRPr lang="ru-RU" sz="1800"/>
          </a:p>
        </p:txBody>
      </p:sp>
      <p:pic>
        <p:nvPicPr>
          <p:cNvPr id="159749" name="Picture 5" descr="рож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33375"/>
            <a:ext cx="3924300" cy="295592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Stockings</a:t>
            </a: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508625" y="2349500"/>
            <a:ext cx="3332163" cy="36734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tx2"/>
                </a:solidFill>
                <a:latin typeface="Arial" charset="0"/>
              </a:rPr>
              <a:t>      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Christmas - 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is 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a holiday for the whole family, but most of all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 children love it and wait for Christmas.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They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 hang out near the fireplace stockings for gifts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.</a:t>
            </a:r>
            <a:endParaRPr lang="ru-RU" sz="24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6390" name="Picture 6" descr="soc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557338"/>
            <a:ext cx="4787900" cy="4573587"/>
          </a:xfrm>
          <a:noFill/>
          <a:ln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38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98" decel="100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89038" y="188913"/>
            <a:ext cx="7772401" cy="1462087"/>
          </a:xfrm>
        </p:spPr>
        <p:txBody>
          <a:bodyPr/>
          <a:lstStyle/>
          <a:p>
            <a:pPr algn="ctr"/>
            <a:r>
              <a:rPr lang="ru-RU" b="1"/>
              <a:t>Christmas Tree</a:t>
            </a:r>
          </a:p>
        </p:txBody>
      </p:sp>
      <p:pic>
        <p:nvPicPr>
          <p:cNvPr id="55304" name="Picture 8" descr="mountain-dew-christmas-fina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64275" y="0"/>
            <a:ext cx="2879725" cy="3744913"/>
          </a:xfrm>
          <a:noFill/>
          <a:ln/>
        </p:spPr>
      </p:pic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-180975" y="1412875"/>
            <a:ext cx="638333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000">
                <a:latin typeface="Arial Black" pitchFamily="34" charset="0"/>
              </a:rPr>
              <a:t>The first Christmas Trees came to Britain </a:t>
            </a:r>
          </a:p>
          <a:p>
            <a:pPr algn="ctr"/>
            <a:r>
              <a:rPr lang="ru-RU" sz="2000">
                <a:latin typeface="Arial Black" pitchFamily="34" charset="0"/>
              </a:rPr>
              <a:t>in the 1830s. They became very popular </a:t>
            </a:r>
          </a:p>
          <a:p>
            <a:pPr algn="ctr"/>
            <a:r>
              <a:rPr lang="ru-RU" sz="2000">
                <a:latin typeface="Arial Black" pitchFamily="34" charset="0"/>
              </a:rPr>
              <a:t>in 1841, when Prince Albert (Queen </a:t>
            </a:r>
          </a:p>
          <a:p>
            <a:pPr algn="ctr"/>
            <a:r>
              <a:rPr lang="ru-RU" sz="2000">
                <a:latin typeface="Arial Black" pitchFamily="34" charset="0"/>
              </a:rPr>
              <a:t>Victoria's German husband) had </a:t>
            </a:r>
          </a:p>
          <a:p>
            <a:pPr algn="ctr"/>
            <a:r>
              <a:rPr lang="ru-RU" sz="2000">
                <a:latin typeface="Arial Black" pitchFamily="34" charset="0"/>
              </a:rPr>
              <a:t>a Christmas Tree set up in Windsor </a:t>
            </a:r>
          </a:p>
          <a:p>
            <a:pPr algn="ctr"/>
            <a:r>
              <a:rPr lang="ru-RU" sz="2000">
                <a:latin typeface="Arial Black" pitchFamily="34" charset="0"/>
              </a:rPr>
              <a:t>Castle. Ever since then, Christmas Trees </a:t>
            </a:r>
          </a:p>
          <a:p>
            <a:pPr algn="ctr"/>
            <a:r>
              <a:rPr lang="ru-RU" sz="2000">
                <a:latin typeface="Arial Black" pitchFamily="34" charset="0"/>
              </a:rPr>
              <a:t>have been a part of a British Christmas.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73050" y="3816350"/>
            <a:ext cx="8740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000">
                <a:latin typeface="Arial Black" pitchFamily="34" charset="0"/>
              </a:rPr>
              <a:t>Because of the danger of fire, in 1895 Ralph Morris, </a:t>
            </a:r>
          </a:p>
          <a:p>
            <a:pPr algn="ctr"/>
            <a:r>
              <a:rPr lang="ru-RU" sz="2000">
                <a:latin typeface="Arial Black" pitchFamily="34" charset="0"/>
              </a:rPr>
              <a:t>an American telephonist, invented the first </a:t>
            </a:r>
          </a:p>
          <a:p>
            <a:pPr algn="ctr"/>
            <a:r>
              <a:rPr lang="ru-RU" sz="2000">
                <a:latin typeface="Arial Black" pitchFamily="34" charset="0"/>
              </a:rPr>
              <a:t>electric Christmas lights, similar to the ones we use today.</a:t>
            </a:r>
          </a:p>
        </p:txBody>
      </p:sp>
      <p:pic>
        <p:nvPicPr>
          <p:cNvPr id="55308" name="Picture 12" descr="гирлянда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60963"/>
            <a:ext cx="2268538" cy="1697037"/>
          </a:xfrm>
          <a:prstGeom prst="rect">
            <a:avLst/>
          </a:prstGeom>
          <a:noFill/>
        </p:spPr>
      </p:pic>
      <p:pic>
        <p:nvPicPr>
          <p:cNvPr id="55309" name="Picture 13" descr="гирлянда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5157788"/>
            <a:ext cx="2016125" cy="1700212"/>
          </a:xfrm>
          <a:prstGeom prst="rect">
            <a:avLst/>
          </a:prstGeom>
          <a:noFill/>
        </p:spPr>
      </p:pic>
      <p:pic>
        <p:nvPicPr>
          <p:cNvPr id="55310" name="Picture 14" descr="гирлянда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5157788"/>
            <a:ext cx="2305050" cy="1700212"/>
          </a:xfrm>
          <a:prstGeom prst="rect">
            <a:avLst/>
          </a:prstGeom>
          <a:noFill/>
        </p:spPr>
      </p:pic>
      <p:pic>
        <p:nvPicPr>
          <p:cNvPr id="55311" name="Picture 15" descr="гирлянда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0175" y="5157788"/>
            <a:ext cx="2663825" cy="170021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2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2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2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2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32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theme/theme1.xml><?xml version="1.0" encoding="utf-8"?>
<a:theme xmlns:a="http://schemas.openxmlformats.org/drawingml/2006/main" name="Салют">
  <a:themeElements>
    <a:clrScheme name="Салют 6">
      <a:dk1>
        <a:srgbClr val="000000"/>
      </a:dk1>
      <a:lt1>
        <a:srgbClr val="FFFFFF"/>
      </a:lt1>
      <a:dk2>
        <a:srgbClr val="993366"/>
      </a:dk2>
      <a:lt2>
        <a:srgbClr val="CCFFFF"/>
      </a:lt2>
      <a:accent1>
        <a:srgbClr val="CCECFF"/>
      </a:accent1>
      <a:accent2>
        <a:srgbClr val="FFFF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8A"/>
      </a:accent6>
      <a:hlink>
        <a:srgbClr val="FFCCFF"/>
      </a:hlink>
      <a:folHlink>
        <a:srgbClr val="FFCCCC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1518</TotalTime>
  <Words>1863</Words>
  <Application>Microsoft Office PowerPoint</Application>
  <PresentationFormat>Экран (4:3)</PresentationFormat>
  <Paragraphs>309</Paragraphs>
  <Slides>33</Slides>
  <Notes>33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Салют</vt:lpstr>
      <vt:lpstr>Презентация PowerPoint</vt:lpstr>
      <vt:lpstr>Christmas</vt:lpstr>
      <vt:lpstr>History of Christmas</vt:lpstr>
      <vt:lpstr>Презентация PowerPoint</vt:lpstr>
      <vt:lpstr>Презентация PowerPoint</vt:lpstr>
      <vt:lpstr>Презентация PowerPoint</vt:lpstr>
      <vt:lpstr>Презентация PowerPoint</vt:lpstr>
      <vt:lpstr>Stockings</vt:lpstr>
      <vt:lpstr>Christmas Tree</vt:lpstr>
      <vt:lpstr>Презентация PowerPoint</vt:lpstr>
      <vt:lpstr>Презентация PowerPoint</vt:lpstr>
      <vt:lpstr>Презентация PowerPoint</vt:lpstr>
      <vt:lpstr>Mistletoe</vt:lpstr>
      <vt:lpstr>Презентация PowerPoint</vt:lpstr>
      <vt:lpstr>Презентация PowerPoint</vt:lpstr>
      <vt:lpstr>Carols</vt:lpstr>
      <vt:lpstr>Jingle  bells </vt:lpstr>
      <vt:lpstr>Christmas is Coming </vt:lpstr>
      <vt:lpstr>Candles</vt:lpstr>
      <vt:lpstr>Презентация PowerPoint</vt:lpstr>
      <vt:lpstr>The Christmas log</vt:lpstr>
      <vt:lpstr>Презентация PowerPoint</vt:lpstr>
      <vt:lpstr>Santa Claus</vt:lpstr>
      <vt:lpstr>Презентация PowerPoint</vt:lpstr>
      <vt:lpstr>Presents</vt:lpstr>
      <vt:lpstr>Christmas Cards </vt:lpstr>
      <vt:lpstr>Презентация PowerPoint</vt:lpstr>
      <vt:lpstr>Презентация PowerPoint</vt:lpstr>
      <vt:lpstr>Презентация PowerPoint</vt:lpstr>
      <vt:lpstr>Candycane</vt:lpstr>
      <vt:lpstr>Cookies for Santa</vt:lpstr>
      <vt:lpstr>Презентация PowerPoint</vt:lpstr>
      <vt:lpstr>Презентация PowerPoint</vt:lpstr>
    </vt:vector>
  </TitlesOfParts>
  <Company>MediaCentr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Рождество?</dc:title>
  <dc:creator>Face_off</dc:creator>
  <cp:lastModifiedBy>pc</cp:lastModifiedBy>
  <cp:revision>28</cp:revision>
  <dcterms:created xsi:type="dcterms:W3CDTF">2007-12-16T13:25:38Z</dcterms:created>
  <dcterms:modified xsi:type="dcterms:W3CDTF">2014-12-23T05:35:12Z</dcterms:modified>
</cp:coreProperties>
</file>