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78" r:id="rId25"/>
    <p:sldId id="280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A13A58-43D4-4B0D-AD50-527209FB4700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C74FA8-4CB9-42F8-964F-DB3464409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mir.me/br/?b=116112&amp;p=54" TargetMode="External"/><Relationship Id="rId2" Type="http://schemas.openxmlformats.org/officeDocument/2006/relationships/hyperlink" Target="http://files.school-collection.edu.ru/dlrstore/00000c51-1000-4ddd-517d-3600483aebf5/04-2-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География религий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учитель географии МАОУ лицея №10 г. Советска </a:t>
            </a:r>
          </a:p>
          <a:p>
            <a:r>
              <a:rPr lang="ru-RU" dirty="0" err="1" smtClean="0"/>
              <a:t>Ширшонкова</a:t>
            </a:r>
            <a:r>
              <a:rPr lang="ru-RU" dirty="0" smtClean="0"/>
              <a:t> Елена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0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iles.school-collection.edu.ru/dlrstore/00000c51-1000-4ddd-517d-3600483aebf5/objects/04-2-4/isl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54" y="3933056"/>
            <a:ext cx="4355976" cy="268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уддизм &quot; Страница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12412" r="11876" b="12413"/>
          <a:stretch/>
        </p:blipFill>
        <p:spPr bwMode="auto">
          <a:xfrm>
            <a:off x="-18770" y="3933056"/>
            <a:ext cx="4788024" cy="2680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files.school-collection.edu.ru/dlrstore/00000c51-1000-4ddd-517d-3600483aebf5/objects/04-2-4/4226_surozhski_monasty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824536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35360"/>
          </a:xfrm>
        </p:spPr>
        <p:txBody>
          <a:bodyPr/>
          <a:lstStyle/>
          <a:p>
            <a:r>
              <a:rPr lang="ru-RU" dirty="0" smtClean="0"/>
              <a:t>Христианство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Появилось  </a:t>
            </a:r>
            <a:r>
              <a:rPr lang="ru-RU" dirty="0"/>
              <a:t>в начале первого тысячелетия нашей эры на востоке Римской империи, на территории современного Израиля как протест против иудаистской </a:t>
            </a:r>
            <a:r>
              <a:rPr lang="ru-RU" dirty="0" smtClean="0"/>
              <a:t>исключительности.</a:t>
            </a:r>
          </a:p>
          <a:p>
            <a:pPr algn="just"/>
            <a:r>
              <a:rPr lang="ru-RU" dirty="0" smtClean="0"/>
              <a:t>Быстро  </a:t>
            </a:r>
            <a:r>
              <a:rPr lang="ru-RU" dirty="0"/>
              <a:t>распространилось в среде рабов и </a:t>
            </a:r>
            <a:r>
              <a:rPr lang="ru-RU" dirty="0" smtClean="0"/>
              <a:t>бедноты.</a:t>
            </a:r>
          </a:p>
          <a:p>
            <a:pPr algn="just"/>
            <a:r>
              <a:rPr lang="ru-RU" dirty="0" smtClean="0"/>
              <a:t>Провозгласив </a:t>
            </a:r>
            <a:r>
              <a:rPr lang="ru-RU" dirty="0"/>
              <a:t>равенство всех людей, христианство отвергло существовавшие рабовладельческие общественные </a:t>
            </a:r>
            <a:r>
              <a:rPr lang="ru-RU" dirty="0" smtClean="0"/>
              <a:t>порядки</a:t>
            </a:r>
          </a:p>
          <a:p>
            <a:pPr algn="just"/>
            <a:r>
              <a:rPr lang="ru-RU" dirty="0"/>
              <a:t>В основе </a:t>
            </a:r>
            <a:r>
              <a:rPr lang="ru-RU" dirty="0" smtClean="0"/>
              <a:t>христианства </a:t>
            </a:r>
            <a:r>
              <a:rPr lang="ru-RU" dirty="0"/>
              <a:t>лежит вера в Иисуса Христа как Богочеловека, Спасителя и Бога-Сына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Главный источник христианского вероучения – Священное Писание (Библия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В христианстве выделяются три главных направления – </a:t>
            </a:r>
            <a:r>
              <a:rPr lang="ru-RU" i="1" dirty="0"/>
              <a:t>православие, католицизм </a:t>
            </a:r>
            <a:r>
              <a:rPr lang="ru-RU" dirty="0"/>
              <a:t>и </a:t>
            </a:r>
            <a:r>
              <a:rPr lang="ru-RU" i="1" dirty="0"/>
              <a:t>протестантизм.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4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iles.school-collection.edu.ru/dlrstore/00000c51-1000-4ddd-517d-3600483aebf5/objects/04-2-4/4228_03_rouen_046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" y="476672"/>
            <a:ext cx="4135990" cy="485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iles.school-collection.edu.ru/dlrstore/00000c51-1000-4ddd-517d-3600483aebf5/objects/04-2-4/4226_surozhski_monasty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4067944" cy="408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6584"/>
          </a:xfrm>
        </p:spPr>
        <p:txBody>
          <a:bodyPr/>
          <a:lstStyle/>
          <a:p>
            <a:r>
              <a:rPr lang="ru-RU" dirty="0" smtClean="0"/>
              <a:t>Ислам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just"/>
            <a:r>
              <a:rPr lang="ru-RU" dirty="0" smtClean="0"/>
              <a:t>Основатель </a:t>
            </a:r>
            <a:r>
              <a:rPr lang="ru-RU" dirty="0"/>
              <a:t>ислама — реальное историческое лицо, арабский купец Мухаммед (509-623 гг.) </a:t>
            </a:r>
            <a:endParaRPr lang="ru-RU" dirty="0" smtClean="0"/>
          </a:p>
          <a:p>
            <a:pPr algn="just"/>
            <a:r>
              <a:rPr lang="ru-RU" dirty="0" smtClean="0"/>
              <a:t>К нему явился </a:t>
            </a:r>
            <a:r>
              <a:rPr lang="ru-RU" dirty="0"/>
              <a:t>архангел </a:t>
            </a:r>
            <a:r>
              <a:rPr lang="ru-RU" dirty="0" err="1"/>
              <a:t>Джабраил</a:t>
            </a:r>
            <a:r>
              <a:rPr lang="ru-RU" dirty="0"/>
              <a:t> и объявил, что Мухаммед избран богом подарить людям истинную веру и спасти от Страшного суда. </a:t>
            </a:r>
            <a:endParaRPr lang="ru-RU" dirty="0" smtClean="0"/>
          </a:p>
          <a:p>
            <a:pPr algn="just"/>
            <a:r>
              <a:rPr lang="ru-RU" dirty="0" smtClean="0"/>
              <a:t>Родина </a:t>
            </a:r>
            <a:r>
              <a:rPr lang="ru-RU" dirty="0"/>
              <a:t>Мухаммеда — </a:t>
            </a:r>
            <a:r>
              <a:rPr lang="ru-RU" dirty="0" err="1"/>
              <a:t>Хиджаз</a:t>
            </a:r>
            <a:r>
              <a:rPr lang="ru-RU" dirty="0"/>
              <a:t> лежал на обрамленной горами полосе побережья между Синайским полуостровом и </a:t>
            </a:r>
            <a:r>
              <a:rPr lang="ru-RU" dirty="0" smtClean="0"/>
              <a:t>Меккой.</a:t>
            </a:r>
          </a:p>
          <a:p>
            <a:pPr algn="just"/>
            <a:r>
              <a:rPr lang="ru-RU" dirty="0"/>
              <a:t>Ислам – монотеистическая религия, важнейший ее догмат – вера в единого бога Аллаха, создателя мира. </a:t>
            </a:r>
            <a:endParaRPr lang="ru-RU" dirty="0" smtClean="0"/>
          </a:p>
          <a:p>
            <a:pPr algn="just"/>
            <a:r>
              <a:rPr lang="ru-RU" dirty="0" smtClean="0"/>
              <a:t>Священная </a:t>
            </a:r>
            <a:r>
              <a:rPr lang="ru-RU" dirty="0"/>
              <a:t>книга мусульман – Коран, включающий в себя 114 глав (сур). </a:t>
            </a:r>
            <a:endParaRPr lang="ru-RU" dirty="0" smtClean="0"/>
          </a:p>
          <a:p>
            <a:pPr algn="just"/>
            <a:r>
              <a:rPr lang="ru-RU" dirty="0"/>
              <a:t>Главный центр ислама — Мекка</a:t>
            </a:r>
          </a:p>
        </p:txBody>
      </p:sp>
    </p:spTree>
    <p:extLst>
      <p:ext uri="{BB962C8B-B14F-4D97-AF65-F5344CB8AC3E}">
        <p14:creationId xmlns:p14="http://schemas.microsoft.com/office/powerpoint/2010/main" val="35614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ои ислам, вера, мечеть, казань 239047 / Раздел: Город / HallPic.ru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5446" r="6808" b="8825"/>
          <a:stretch/>
        </p:blipFill>
        <p:spPr bwMode="auto">
          <a:xfrm>
            <a:off x="3981450" y="2809875"/>
            <a:ext cx="5162550" cy="4048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islam.ru Islam.Ru - Исламский информационный портал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5043" r="1966" b="4589"/>
          <a:stretch/>
        </p:blipFill>
        <p:spPr bwMode="auto">
          <a:xfrm>
            <a:off x="7335" y="369945"/>
            <a:ext cx="4780689" cy="4266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ru-RU" dirty="0" smtClean="0"/>
              <a:t>Буддизм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algn="just"/>
            <a:r>
              <a:rPr lang="ru-RU" dirty="0"/>
              <a:t>Буддизм зародился в Древней Индии в VI–V вв. до н. э. </a:t>
            </a:r>
            <a:endParaRPr lang="ru-RU" dirty="0" smtClean="0"/>
          </a:p>
          <a:p>
            <a:pPr algn="just"/>
            <a:r>
              <a:rPr lang="ru-RU" dirty="0" smtClean="0"/>
              <a:t>Основателем </a:t>
            </a:r>
            <a:r>
              <a:rPr lang="ru-RU" dirty="0"/>
              <a:t>его считается </a:t>
            </a:r>
            <a:r>
              <a:rPr lang="ru-RU" dirty="0" err="1"/>
              <a:t>Сидхаратха</a:t>
            </a:r>
            <a:r>
              <a:rPr lang="ru-RU" dirty="0"/>
              <a:t> Гаутама, получивший затем имя Будда, т. е. «просветленный». </a:t>
            </a:r>
            <a:endParaRPr lang="ru-RU" dirty="0" smtClean="0"/>
          </a:p>
          <a:p>
            <a:pPr algn="just"/>
            <a:r>
              <a:rPr lang="ru-RU" dirty="0"/>
              <a:t>Согласно буддистским канонам, жизнь — непрерывная цепь страданий, облегчить которые можно праведным поведением и </a:t>
            </a:r>
            <a:r>
              <a:rPr lang="ru-RU" dirty="0" err="1"/>
              <a:t>неубиением</a:t>
            </a:r>
            <a:r>
              <a:rPr lang="ru-RU" dirty="0"/>
              <a:t> живых существ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России его </a:t>
            </a:r>
            <a:r>
              <a:rPr lang="ru-RU" dirty="0"/>
              <a:t>исповедуют буряты, тувинцы и калмыки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Последователи буддизма — </a:t>
            </a:r>
            <a:r>
              <a:rPr lang="ru-RU" dirty="0" smtClean="0"/>
              <a:t>вегетарианцы</a:t>
            </a:r>
            <a:endParaRPr lang="ru-RU" dirty="0"/>
          </a:p>
          <a:p>
            <a:pPr algn="just"/>
            <a:r>
              <a:rPr lang="ru-RU" dirty="0"/>
              <a:t>Три важнейшие ценности буддизма — учитель Будда, учение драхма, хранитель истины — </a:t>
            </a:r>
            <a:r>
              <a:rPr lang="ru-RU" dirty="0" err="1"/>
              <a:t>сагха</a:t>
            </a:r>
            <a:r>
              <a:rPr lang="ru-RU" dirty="0"/>
              <a:t>, который указывает и облегчает путь </a:t>
            </a:r>
            <a:r>
              <a:rPr lang="ru-RU" dirty="0" smtClean="0"/>
              <a:t>верующего</a:t>
            </a:r>
          </a:p>
          <a:p>
            <a:pPr algn="just"/>
            <a:r>
              <a:rPr lang="ru-RU" dirty="0"/>
              <a:t>Священная книга буддизма – </a:t>
            </a:r>
            <a:r>
              <a:rPr lang="ru-RU" dirty="0" err="1"/>
              <a:t>Типитака</a:t>
            </a:r>
            <a:r>
              <a:rPr lang="ru-RU" dirty="0"/>
              <a:t> (Три-</a:t>
            </a:r>
            <a:r>
              <a:rPr lang="ru-RU" dirty="0" err="1"/>
              <a:t>питака</a:t>
            </a:r>
            <a:r>
              <a:rPr lang="ru-RU" dirty="0"/>
              <a:t>), что означает «Три корзины». </a:t>
            </a:r>
          </a:p>
        </p:txBody>
      </p:sp>
    </p:spTree>
    <p:extLst>
      <p:ext uri="{BB962C8B-B14F-4D97-AF65-F5344CB8AC3E}">
        <p14:creationId xmlns:p14="http://schemas.microsoft.com/office/powerpoint/2010/main" val="7428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стовтурист / Элист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0691" r="4084" b="4992"/>
          <a:stretch/>
        </p:blipFill>
        <p:spPr bwMode="auto">
          <a:xfrm>
            <a:off x="3876675" y="3140968"/>
            <a:ext cx="5267325" cy="3697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Общественные и социальные новости - ИнтерНовости.Ру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8800" r="2875" b="8113"/>
          <a:stretch/>
        </p:blipFill>
        <p:spPr bwMode="auto">
          <a:xfrm>
            <a:off x="0" y="404665"/>
            <a:ext cx="5819775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3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религии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/>
              <a:t>Иудаизм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http://files.school-collection.edu.ru/dlrstore/00000c51-1000-4ddd-517d-3600483aebf5/objects/04-2-4/4216_svjasch_iudaizm_p10101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92" y="1124744"/>
            <a:ext cx="650240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55172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Тора и Талмуд (Музей </a:t>
            </a:r>
            <a:r>
              <a:rPr lang="ru-RU" sz="2800" b="1" i="1" dirty="0" err="1">
                <a:solidFill>
                  <a:schemeClr val="tx2">
                    <a:lumMod val="50000"/>
                  </a:schemeClr>
                </a:solidFill>
              </a:rPr>
              <a:t>сефардов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 в Толедо, Испания).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Индуизм </a:t>
            </a:r>
            <a:endParaRPr lang="ru-RU" i="1" dirty="0"/>
          </a:p>
        </p:txBody>
      </p:sp>
      <p:pic>
        <p:nvPicPr>
          <p:cNvPr id="4" name="Объект 3" descr="http://abish.byui.edu/library/libguides/francisl/Hinduis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3" y="1600200"/>
            <a:ext cx="7319774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2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Религия — мировоззрение и мироощущение, а также соответствующее поведение и специфические действия (культ), основанные на вере в существование бога или богов, «священного</a:t>
            </a:r>
            <a:r>
              <a:rPr lang="ru-RU" sz="2800" dirty="0" smtClean="0"/>
              <a:t>».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0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Конфуцианство </a:t>
            </a:r>
            <a:endParaRPr lang="ru-RU" i="1" dirty="0"/>
          </a:p>
        </p:txBody>
      </p:sp>
      <p:pic>
        <p:nvPicPr>
          <p:cNvPr id="9" name="Объект 8" descr="http://files.school-collection.edu.ru/dlrstore/00000c51-1000-4ddd-517d-3600483aebf5/objects/04-2-4/konfutsij_picture_of_confucius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70324" cy="41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http://www.univie.ac.at/elib/images/4/4b/Bib_Chinese_book_Liji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062" r="3594" b="15262"/>
          <a:stretch/>
        </p:blipFill>
        <p:spPr bwMode="auto">
          <a:xfrm>
            <a:off x="4499992" y="908720"/>
            <a:ext cx="4248472" cy="364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76056" y="4941168"/>
            <a:ext cx="3578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 обрядов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0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ru-RU" i="1" dirty="0" smtClean="0"/>
              <a:t>Синтоизм </a:t>
            </a:r>
            <a:endParaRPr lang="ru-RU" i="1" dirty="0"/>
          </a:p>
        </p:txBody>
      </p:sp>
      <p:pic>
        <p:nvPicPr>
          <p:cNvPr id="6" name="Объект 5" descr="http://files.school-collection.edu.ru/dlrstore/00000c51-1000-4ddd-517d-3600483aebf5/objects/04-2-4/sintoistskij-xram-v-japoni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87172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6273508"/>
            <a:ext cx="492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Синтоистский храм в Японии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Местные традиционные верования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b/4/112/672/112672059_shama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3532" r="5143" b="5098"/>
          <a:stretch/>
        </p:blipFill>
        <p:spPr bwMode="auto">
          <a:xfrm>
            <a:off x="4492013" y="3501006"/>
            <a:ext cx="4651987" cy="3356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http://files.school-collection.edu.ru/dlrstore/00000c51-1000-4ddd-517d-3600483aebf5/objects/04-2-4/4215_2_dux_perevala_pohod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7851" b="10939"/>
          <a:stretch/>
        </p:blipFill>
        <p:spPr bwMode="auto">
          <a:xfrm>
            <a:off x="2561288" y="394581"/>
            <a:ext cx="3861449" cy="31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West Coast Starfish - Photo &amp; Travel Idea New Zeala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770" r="7834" b="5764"/>
          <a:stretch/>
        </p:blipFill>
        <p:spPr bwMode="auto">
          <a:xfrm>
            <a:off x="24788" y="3501007"/>
            <a:ext cx="4467225" cy="3286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15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-3373" y="548680"/>
            <a:ext cx="9144000" cy="630932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А</a:t>
            </a:r>
            <a:r>
              <a:rPr lang="ru-RU" sz="2800" b="1" dirty="0" smtClean="0"/>
              <a:t>нимизм</a:t>
            </a:r>
            <a:r>
              <a:rPr lang="ru-RU" sz="2800" dirty="0" smtClean="0"/>
              <a:t> </a:t>
            </a:r>
            <a:r>
              <a:rPr lang="ru-RU" sz="2800" dirty="0"/>
              <a:t>— вера в душу, ее бессмертие и существование духов; культ предков — вера в существование людей после физической смерти и их влияние на ныне живущих; </a:t>
            </a:r>
          </a:p>
          <a:p>
            <a:pPr algn="just"/>
            <a:r>
              <a:rPr lang="ru-RU" sz="2800" b="1" dirty="0" smtClean="0"/>
              <a:t>Тотемизм</a:t>
            </a:r>
            <a:r>
              <a:rPr lang="ru-RU" sz="2800" dirty="0" smtClean="0"/>
              <a:t> </a:t>
            </a:r>
            <a:r>
              <a:rPr lang="ru-RU" sz="2800" dirty="0"/>
              <a:t>— вера в происхождение всех членов данного племени от растения или животного, которые считаются священными; </a:t>
            </a:r>
          </a:p>
          <a:p>
            <a:pPr algn="just"/>
            <a:r>
              <a:rPr lang="ru-RU" sz="2800" b="1" dirty="0" smtClean="0"/>
              <a:t>Фетишизм</a:t>
            </a:r>
            <a:r>
              <a:rPr lang="ru-RU" sz="2800" dirty="0" smtClean="0"/>
              <a:t> </a:t>
            </a:r>
            <a:r>
              <a:rPr lang="ru-RU" sz="2800" dirty="0"/>
              <a:t>— вера в неодушевленные предметы и их сверхъестественную силу; </a:t>
            </a:r>
            <a:endParaRPr lang="ru-RU" sz="2800" dirty="0" smtClean="0"/>
          </a:p>
          <a:p>
            <a:pPr algn="just"/>
            <a:r>
              <a:rPr lang="ru-RU" sz="2800" b="1" dirty="0"/>
              <a:t>Ш</a:t>
            </a:r>
            <a:r>
              <a:rPr lang="ru-RU" sz="2800" b="1" dirty="0" smtClean="0"/>
              <a:t>аманизм</a:t>
            </a:r>
            <a:r>
              <a:rPr lang="ru-RU" sz="2800" dirty="0" smtClean="0"/>
              <a:t> </a:t>
            </a:r>
            <a:r>
              <a:rPr lang="ru-RU" sz="2800" dirty="0"/>
              <a:t>— вера в способность людей шаманов общаться с духами.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Религии и общественная жизнь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Религии  придают </a:t>
            </a:r>
            <a:r>
              <a:rPr lang="ru-RU" dirty="0"/>
              <a:t>особое значение преемственности, традициям, </a:t>
            </a:r>
            <a:r>
              <a:rPr lang="ru-RU" dirty="0" smtClean="0"/>
              <a:t>нормам </a:t>
            </a:r>
            <a:r>
              <a:rPr lang="ru-RU" dirty="0"/>
              <a:t>поведения. С этой точки зрения, религии </a:t>
            </a:r>
            <a:r>
              <a:rPr lang="ru-RU" dirty="0" smtClean="0"/>
              <a:t>играют </a:t>
            </a:r>
            <a:r>
              <a:rPr lang="ru-RU" dirty="0"/>
              <a:t>консервативную роль в жизни общества. </a:t>
            </a:r>
            <a:endParaRPr lang="ru-RU" dirty="0" smtClean="0"/>
          </a:p>
          <a:p>
            <a:pPr algn="just"/>
            <a:r>
              <a:rPr lang="ru-RU" dirty="0" smtClean="0"/>
              <a:t>Часто  </a:t>
            </a:r>
            <a:r>
              <a:rPr lang="ru-RU" dirty="0"/>
              <a:t>религии являются помехой в проведении демографической политики.</a:t>
            </a:r>
          </a:p>
          <a:p>
            <a:pPr algn="just"/>
            <a:r>
              <a:rPr lang="ru-RU" dirty="0"/>
              <a:t>Религии оказывают косвенное влияние на развитие сельского хозяйства, ограничивая употребление в пищу определенных продуктов (в определенное время года) и придавая символическое значение домашним </a:t>
            </a:r>
            <a:r>
              <a:rPr lang="ru-RU" dirty="0" smtClean="0"/>
              <a:t>животным.</a:t>
            </a:r>
          </a:p>
          <a:p>
            <a:pPr algn="just"/>
            <a:r>
              <a:rPr lang="ru-RU" dirty="0" smtClean="0"/>
              <a:t>Например, буддисты </a:t>
            </a:r>
            <a:r>
              <a:rPr lang="ru-RU" dirty="0"/>
              <a:t>— вегетарианцы, индуисты не употребляют говядины, мусульмане — свинины.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0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files.school-collection.edu.ru/dlrstore/00000c51-1000-4ddd-517d-3600483aebf5/04-2-4.htm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http://www.litmir.me/br/?</a:t>
            </a:r>
            <a:r>
              <a:rPr lang="en-US" dirty="0" smtClean="0">
                <a:hlinkClick r:id="rId3"/>
              </a:rPr>
              <a:t>b=116112&amp;p=54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7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9471" t="13151" r="9142" b="6849"/>
          <a:stretch/>
        </p:blipFill>
        <p:spPr bwMode="auto">
          <a:xfrm>
            <a:off x="0" y="0"/>
            <a:ext cx="9144000" cy="609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083515"/>
            <a:ext cx="8072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Очаги происхождения религий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9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религии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200" i="1" dirty="0" smtClean="0"/>
              <a:t>Монотеистические          Политеистические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32912" y="1732181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40152" y="1732181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религий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  <a:r>
              <a:rPr lang="ru-RU" sz="2800" b="1" i="1" dirty="0" smtClean="0"/>
              <a:t>мировые религии</a:t>
            </a:r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национальные                              родоплеменные региональные                             религии </a:t>
            </a:r>
            <a:r>
              <a:rPr lang="ru-RU" sz="2800" b="1" i="1" dirty="0"/>
              <a:t>(</a:t>
            </a:r>
            <a:r>
              <a:rPr lang="ru-RU" sz="2800" b="1" i="1" dirty="0" smtClean="0"/>
              <a:t>культы)</a:t>
            </a:r>
          </a:p>
          <a:p>
            <a:pPr marL="0" indent="0">
              <a:buNone/>
            </a:pPr>
            <a:r>
              <a:rPr lang="ru-RU" sz="2800" b="1" i="1" dirty="0" smtClean="0"/>
              <a:t>религии</a:t>
            </a:r>
            <a:endParaRPr lang="ru-RU" sz="2800" b="1" i="1" dirty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592796"/>
            <a:ext cx="72008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948264" y="1700808"/>
            <a:ext cx="720080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259632" y="1556792"/>
            <a:ext cx="720080" cy="324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866" t="13698" r="7215" b="6575"/>
          <a:stretch/>
        </p:blipFill>
        <p:spPr bwMode="auto">
          <a:xfrm>
            <a:off x="0" y="476672"/>
            <a:ext cx="914400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0" y="476672"/>
            <a:ext cx="395536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722" t="22740" r="2238" b="145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11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7544"/>
              </p:ext>
            </p:extLst>
          </p:nvPr>
        </p:nvGraphicFramePr>
        <p:xfrm>
          <a:off x="1" y="-99392"/>
          <a:ext cx="9144000" cy="7096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79"/>
                <a:gridCol w="1008112"/>
                <a:gridCol w="6444209"/>
              </a:tblGrid>
              <a:tr h="888262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Основные религии мира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Кол-во верующих</a:t>
                      </a:r>
                    </a:p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(в млн. ч.)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Главные районы и страны распространения на земном шаре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4114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Христианство</a:t>
                      </a:r>
                    </a:p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Св. 1000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7258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Католицизм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580 (800)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Франция, Испания, Португалия, Италия, Австрия, Бельгия, Ирландия, Польша, Литва, Украина, Чехия, Словакия, Венгрия, Словения, Хорватия, США, Канада, страны Латинской Америки, Филиппины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547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Протестанство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Северная Европа, Великобритания, Германия, Нидерланды, Швейцария, Латвия, Эстония, США, Австралия, Новая Зеландия, ЮАР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0205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Православие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Россия, Украина, Беларусь, Молдова, Грузия, Болгария, Румыния, Югославия, Греция, Кипр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7258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Мусульманство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Св. 600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Албания, Босния и Герцеговина, Македония, Россия, Казахстан, Узбекистан, Кыргызстан, Таджикистан, Туркменистан, Азербайджан, Юго-Восточная Азия, Северная, Западная и Восточная Африка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0205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Буддизм и ламаизм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Св. 400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Китай, Монголия, Япония, Мьянма, Таиланд, Вьетнам, Камбоджа, Лаос, Малайзия, Шри-Ланка, Россия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0103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Индуизм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Индия, Непал, Шри-Ланка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835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Конфуцианство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Китай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0103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Синтоизм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5472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Местные традиционные религии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Страны Африки, Южной Америки, Океании, Индонезия, Китай.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Мировые религии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</TotalTime>
  <Words>636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Ясность</vt:lpstr>
      <vt:lpstr>География религий</vt:lpstr>
      <vt:lpstr>Религия </vt:lpstr>
      <vt:lpstr>Презентация PowerPoint</vt:lpstr>
      <vt:lpstr>Современные религии</vt:lpstr>
      <vt:lpstr>Классификация религий</vt:lpstr>
      <vt:lpstr>Презентация PowerPoint</vt:lpstr>
      <vt:lpstr>Презентация PowerPoint</vt:lpstr>
      <vt:lpstr>Презентация PowerPoint</vt:lpstr>
      <vt:lpstr>Мировые религии</vt:lpstr>
      <vt:lpstr>Презентация PowerPoint</vt:lpstr>
      <vt:lpstr>Христианство </vt:lpstr>
      <vt:lpstr>Презентация PowerPoint</vt:lpstr>
      <vt:lpstr>Ислам </vt:lpstr>
      <vt:lpstr>Презентация PowerPoint</vt:lpstr>
      <vt:lpstr>Буддизм </vt:lpstr>
      <vt:lpstr>Презентация PowerPoint</vt:lpstr>
      <vt:lpstr>Национальные религии</vt:lpstr>
      <vt:lpstr>Иудаизм  </vt:lpstr>
      <vt:lpstr>Индуизм </vt:lpstr>
      <vt:lpstr>Конфуцианство </vt:lpstr>
      <vt:lpstr>Синтоизм </vt:lpstr>
      <vt:lpstr>Местные традиционные верования</vt:lpstr>
      <vt:lpstr>Презентация PowerPoint</vt:lpstr>
      <vt:lpstr>Презентация PowerPoint</vt:lpstr>
      <vt:lpstr>Религии и общественная жизнь </vt:lpstr>
      <vt:lpstr>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религий</dc:title>
  <dc:creator>Ленусик</dc:creator>
  <cp:lastModifiedBy>Учитель 264</cp:lastModifiedBy>
  <cp:revision>14</cp:revision>
  <dcterms:created xsi:type="dcterms:W3CDTF">2015-01-10T03:12:48Z</dcterms:created>
  <dcterms:modified xsi:type="dcterms:W3CDTF">2017-01-13T06:38:36Z</dcterms:modified>
</cp:coreProperties>
</file>