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26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9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6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720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82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17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14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6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49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1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32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>
            <a:off x="106622" y="93666"/>
            <a:ext cx="8960376" cy="6764334"/>
          </a:xfrm>
          <a:prstGeom prst="flowChartDocument">
            <a:avLst/>
          </a:prstGeom>
          <a:solidFill>
            <a:srgbClr val="E2F0D9">
              <a:alpha val="85882"/>
            </a:srgbClr>
          </a:solidFill>
          <a:ln w="168275" cmpd="thickThin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71450" h="139700" prst="divot"/>
            <a:bevelB w="17145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757" y="-286964"/>
            <a:ext cx="2655496" cy="19332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16" y="5022330"/>
            <a:ext cx="1048267" cy="16991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0E0D3-1812-4759-99B0-024EFCF3D86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5726241"/>
            <a:ext cx="3074938" cy="119922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E312-F304-4666-AF69-05AA791C7D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636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APBorodin-Simfoniya-Bogatyrskaya(muzbaron.co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Moskovskiy-kamernyy-muzhskoy-hor-Peresvet-Vecherniy-zvon(muzbaron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Galina-Kovaleva-NA-Rimskiy-Korsakov-opera-Skazka-o-care-Saltane-ariya-Carevny-lebed_(muzbaron.co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7;&#1085;&#1072;\Desktop\&#1082;%20&#1079;&#1072;&#1095;&#1105;&#1090;&#1091;\b8d40d4e24a9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dirty="0" smtClean="0">
                <a:latin typeface="Monotype Corsiva" pitchFamily="66" charset="0"/>
              </a:rPr>
              <a:t>Что роднит музыку с изобразительным искусством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4498" y="3602038"/>
            <a:ext cx="4381995" cy="1655762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Подготовила: учитель МКОУ </a:t>
            </a:r>
          </a:p>
          <a:p>
            <a:pPr algn="r"/>
            <a:r>
              <a:rPr lang="ru-RU" dirty="0" err="1" smtClean="0">
                <a:latin typeface="Monotype Corsiva" pitchFamily="66" charset="0"/>
              </a:rPr>
              <a:t>Озёрская</a:t>
            </a:r>
            <a:r>
              <a:rPr lang="ru-RU" dirty="0" smtClean="0">
                <a:latin typeface="Monotype Corsiva" pitchFamily="66" charset="0"/>
              </a:rPr>
              <a:t>  СОШ им. Сергея Аникина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Смирнова Е.Ю.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4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6254" y="197592"/>
          <a:ext cx="8834726" cy="6215064"/>
        </p:xfrm>
        <a:graphic>
          <a:graphicData uri="http://schemas.openxmlformats.org/drawingml/2006/table">
            <a:tbl>
              <a:tblPr/>
              <a:tblGrid>
                <a:gridCol w="2369778"/>
                <a:gridCol w="3225170"/>
                <a:gridCol w="3239778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Элементы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Музыка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ИЗО (живопись)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Произведения 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Темы и образы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Средства воплощения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e_drei_Bogaty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31968" y="154379"/>
            <a:ext cx="5529696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3348841" y="4880759"/>
            <a:ext cx="4091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«А.П. Бородин «Симфония №2 «Богатырская»</a:t>
            </a:r>
            <a:endParaRPr lang="ru-RU" dirty="0"/>
          </a:p>
        </p:txBody>
      </p:sp>
      <p:pic>
        <p:nvPicPr>
          <p:cNvPr id="6" name="Рисунок 5" descr="vasnetsov-26199-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9" y="147704"/>
            <a:ext cx="2422566" cy="3122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69789" y="3826224"/>
            <a:ext cx="2705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«Картина В.Васнецова «Богатыри»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074" y="2840573"/>
            <a:ext cx="1376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В.Васнецов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borodin-1260354566-view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585" y="3491345"/>
            <a:ext cx="2426111" cy="29735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2842" y="6488668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А.П. Бородин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APBorodin-Simfoniya-Bogatyrskay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996545" y="5081649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6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vitan_bi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55" y="143955"/>
            <a:ext cx="2888610" cy="2841256"/>
          </a:xfrm>
        </p:spPr>
      </p:pic>
      <p:sp>
        <p:nvSpPr>
          <p:cNvPr id="5" name="Прямоугольник 4"/>
          <p:cNvSpPr/>
          <p:nvPr/>
        </p:nvSpPr>
        <p:spPr>
          <a:xfrm>
            <a:off x="191323" y="2591191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И. Левитан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levitan_mirror2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0" y="154379"/>
            <a:ext cx="5614183" cy="43682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62035" y="4134984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И. Левитан «Вечерний звон»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4481" y="5120635"/>
            <a:ext cx="3387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Сл. И. Козлова «Вечерний звон»</a:t>
            </a:r>
            <a:endParaRPr lang="ru-RU" dirty="0"/>
          </a:p>
        </p:txBody>
      </p:sp>
      <p:pic>
        <p:nvPicPr>
          <p:cNvPr id="11" name="Moskovskiy-kamernyy-muzhskoy-hor-Peresvet-Vecherniy-zvon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189023" y="52835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649" y="1235034"/>
            <a:ext cx="2173927" cy="4081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Tsarevna-Lebed_by_Mikhail_Vrubel_(brightened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73880" y="186830"/>
            <a:ext cx="4195796" cy="5240193"/>
          </a:xfrm>
        </p:spPr>
      </p:pic>
      <p:sp>
        <p:nvSpPr>
          <p:cNvPr id="5" name="Прямоугольник 4"/>
          <p:cNvSpPr/>
          <p:nvPr/>
        </p:nvSpPr>
        <p:spPr>
          <a:xfrm>
            <a:off x="4783762" y="5025632"/>
            <a:ext cx="3305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М. Врубель «Царевна-Лебедь»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Vrubel_19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1" y="154380"/>
            <a:ext cx="2231111" cy="33369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8012" y="3196833"/>
            <a:ext cx="1381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М. Врубель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Nikolay_A_Rimsky_Korsakov_18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876" y="3509932"/>
            <a:ext cx="2210705" cy="30452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920" y="6189415"/>
            <a:ext cx="2309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Н. Римский-Корсаков</a:t>
            </a:r>
            <a:endParaRPr lang="ru-RU" b="1" i="1" dirty="0">
              <a:solidFill>
                <a:srgbClr val="FF0000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92068" cy="4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9044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36322" y="3752603"/>
            <a:ext cx="1876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Н.А. Римский-Корсаков «Опера «Сказка о царе </a:t>
            </a:r>
            <a:r>
              <a:rPr lang="ru-RU" b="1" i="1" dirty="0" err="1" smtClean="0"/>
              <a:t>Салтане</a:t>
            </a:r>
            <a:r>
              <a:rPr lang="ru-RU" b="1" i="1" dirty="0" smtClean="0"/>
              <a:t>» Ария </a:t>
            </a:r>
            <a:r>
              <a:rPr lang="ru-RU" b="1" i="1" dirty="0" err="1" smtClean="0"/>
              <a:t>Царевны-Лебедь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pic>
        <p:nvPicPr>
          <p:cNvPr id="20" name="Galina-Kovaleva-NA-Rimskiy-Korsakov-opera-Skazka-o-care-Saltane-ariya-Carevny-lebed_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338946" y="308659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6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2520" y="181469"/>
          <a:ext cx="8785225" cy="6486526"/>
        </p:xfrm>
        <a:graphic>
          <a:graphicData uri="http://schemas.openxmlformats.org/drawingml/2006/table">
            <a:tbl>
              <a:tblPr/>
              <a:tblGrid>
                <a:gridCol w="2106612"/>
                <a:gridCol w="3222625"/>
                <a:gridCol w="3455988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Элементы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Музыка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ИЗО (живопись)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Произведения искусства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А.Бородин «Богатырская симфония»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Н. Римский-Корсаков опера «Сказка о царе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Салтане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«Ария </a:t>
                      </a:r>
                      <a:r>
                        <a:rPr kumimoji="0" lang="ru-RU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Царевны-Лебедь</a:t>
                      </a: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- «Вечерний звон» слова И. Козлова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А.Васнецов «Богатыри»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М.Врубель «Царевна- лебедь»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И.Левитан «Вечерний звон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Темы и образы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лирические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эпические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драматические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образ богатырей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сказочный образ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образ Родины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образы природы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духовная 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портрет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Средства воплощения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мелодия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ритм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гармония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динамика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тембр (окраска звука)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лад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линия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ритм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колорит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перспектива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цвет (цветовая гамма)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краска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«К. Трубачёв «Журавли»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b8d40d4e24a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4stepa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15" y="388710"/>
            <a:ext cx="7749165" cy="4777055"/>
          </a:xfrm>
        </p:spPr>
      </p:pic>
      <p:sp>
        <p:nvSpPr>
          <p:cNvPr id="8" name="Прямоугольник 7"/>
          <p:cNvSpPr/>
          <p:nvPr/>
        </p:nvSpPr>
        <p:spPr>
          <a:xfrm>
            <a:off x="4688975" y="406132"/>
            <a:ext cx="3745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«А.С. Степанов «Журавли летят»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8" y="2386940"/>
            <a:ext cx="4215740" cy="2339439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слышимое;</a:t>
            </a:r>
            <a:b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живёт во времени;</a:t>
            </a:r>
            <a:b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- устремлено к отображению внутреннего мира </a:t>
            </a: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1257" y="1640589"/>
          <a:ext cx="8633361" cy="3744913"/>
        </p:xfrm>
        <a:graphic>
          <a:graphicData uri="http://schemas.openxmlformats.org/drawingml/2006/table">
            <a:tbl>
              <a:tblPr/>
              <a:tblGrid>
                <a:gridCol w="4356788"/>
                <a:gridCol w="4276573"/>
              </a:tblGrid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Музыка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Живопись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зримое;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неподвижно, статично;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 обращено к внешнему отображению окружения человека и его чувств, переживаний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70660" y="380010"/>
            <a:ext cx="6044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Итог урока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Домашнее задание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416" y="1825625"/>
            <a:ext cx="5688280" cy="435133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а)  проработать параграф учебника, ответить на вопросы;</a:t>
            </a:r>
          </a:p>
          <a:p>
            <a:r>
              <a:rPr lang="ru-RU" b="1" dirty="0" smtClean="0">
                <a:latin typeface="Monotype Corsiva" pitchFamily="66" charset="0"/>
              </a:rPr>
              <a:t>б)  составить кроссворд на тему: «Музыка и ИЗО» 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9" y="1139143"/>
            <a:ext cx="790896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1.</a:t>
            </a:r>
            <a:r>
              <a:rPr lang="ru-RU" sz="2800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 и любой другой вид искусства, музыка имеет множество жанровых разновидностей.  Продолжи этот ряд: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2800" dirty="0" smtClean="0">
                <a:latin typeface="Monotype Corsiva" pitchFamily="66" charset="0"/>
              </a:rPr>
              <a:t>а) песня;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б)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в)    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г)   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</a:t>
            </a:r>
            <a:r>
              <a:rPr lang="ru-RU" sz="2800" dirty="0" err="1" smtClean="0">
                <a:latin typeface="Monotype Corsiva" pitchFamily="66" charset="0"/>
              </a:rPr>
              <a:t>д</a:t>
            </a:r>
            <a:r>
              <a:rPr lang="ru-RU" sz="2800" dirty="0" smtClean="0">
                <a:latin typeface="Monotype Corsiva" pitchFamily="66" charset="0"/>
              </a:rPr>
              <a:t>)  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	е)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573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013" y="795647"/>
            <a:ext cx="7980217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Проверь себя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3200" dirty="0" smtClean="0">
                <a:latin typeface="Monotype Corsiva" pitchFamily="66" charset="0"/>
              </a:rPr>
              <a:t>а) песня;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б)  опера;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в)  балет;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г)  мюзикл; 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</a:t>
            </a:r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  романс;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е)  симфония.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022" y="783771"/>
            <a:ext cx="573578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2.</a:t>
            </a: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Литература дружит с музыкой в: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Monotype Corsiva" pitchFamily="66" charset="0"/>
              </a:rPr>
              <a:t>а) опере «Снегурочка» Н.А. Римского-Корсакова;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Monotype Corsiva" pitchFamily="66" charset="0"/>
              </a:rPr>
              <a:t>б) «Курских песнях» Г.Свиридова; 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Monotype Corsiva" pitchFamily="66" charset="0"/>
              </a:rPr>
              <a:t>в)  романсе  «Жаворонок»  М.И. Глинки;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smtClean="0">
                <a:latin typeface="Monotype Corsiva" pitchFamily="66" charset="0"/>
              </a:rPr>
              <a:t>г)  Концерте №1 для фортепиано с оркестром П.И. Чайковского; </a:t>
            </a:r>
          </a:p>
          <a:p>
            <a:pPr>
              <a:lnSpc>
                <a:spcPct val="90000"/>
              </a:lnSpc>
              <a:defRPr/>
            </a:pPr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 «Песне без слов» Ф.Мендельсона.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626432" y="2814452"/>
            <a:ext cx="1401288" cy="2443347"/>
          </a:xfrm>
          <a:prstGeom prst="rect">
            <a:avLst/>
          </a:prstGeom>
        </p:spPr>
        <p:txBody>
          <a:bodyPr/>
          <a:lstStyle/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460177" y="475013"/>
            <a:ext cx="2291937" cy="4393870"/>
          </a:xfrm>
          <a:prstGeom prst="rect">
            <a:avLst/>
          </a:prstGeom>
        </p:spPr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+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+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+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latin typeface="Monotype Corsiva" pitchFamily="66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795647"/>
            <a:ext cx="764770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3.Как и любой другой вид искусства, литература имеет множество жанровых разновидностей. Продолжи этот ряд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 </a:t>
            </a:r>
          </a:p>
          <a:p>
            <a:r>
              <a:rPr lang="ru-RU" sz="3200" dirty="0" smtClean="0">
                <a:latin typeface="Monotype Corsiva" pitchFamily="66" charset="0"/>
              </a:rPr>
              <a:t>а) поэма;</a:t>
            </a:r>
          </a:p>
          <a:p>
            <a:r>
              <a:rPr lang="ru-RU" sz="3200" dirty="0" smtClean="0">
                <a:latin typeface="Monotype Corsiva" pitchFamily="66" charset="0"/>
              </a:rPr>
              <a:t>б)</a:t>
            </a:r>
          </a:p>
          <a:p>
            <a:r>
              <a:rPr lang="ru-RU" sz="3200" dirty="0" smtClean="0">
                <a:latin typeface="Monotype Corsiva" pitchFamily="66" charset="0"/>
              </a:rPr>
              <a:t>в)</a:t>
            </a:r>
          </a:p>
          <a:p>
            <a:r>
              <a:rPr lang="ru-RU" sz="3200" dirty="0" smtClean="0">
                <a:latin typeface="Monotype Corsiva" pitchFamily="66" charset="0"/>
              </a:rPr>
              <a:t>г)</a:t>
            </a:r>
          </a:p>
          <a:p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</a:t>
            </a:r>
          </a:p>
          <a:p>
            <a:r>
              <a:rPr lang="ru-RU" sz="3200" dirty="0" smtClean="0">
                <a:latin typeface="Monotype Corsiva" pitchFamily="66" charset="0"/>
              </a:rPr>
              <a:t>е)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283" y="736270"/>
            <a:ext cx="682831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Проверь себя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3200" dirty="0" smtClean="0">
                <a:latin typeface="Monotype Corsiva" pitchFamily="66" charset="0"/>
              </a:rPr>
              <a:t>а) поэма;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б)  стихотворение;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в)  сказка;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г)  рассказ; 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</a:t>
            </a:r>
            <a:r>
              <a:rPr lang="ru-RU" sz="3200" dirty="0" err="1" smtClean="0">
                <a:latin typeface="Monotype Corsiva" pitchFamily="66" charset="0"/>
              </a:rPr>
              <a:t>д</a:t>
            </a:r>
            <a:r>
              <a:rPr lang="ru-RU" sz="3200" dirty="0" smtClean="0">
                <a:latin typeface="Monotype Corsiva" pitchFamily="66" charset="0"/>
              </a:rPr>
              <a:t>)  повесть;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е)  былина.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8757" y="415637"/>
            <a:ext cx="625829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4.Литература дружит с музыкой в: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а) балете - сказке « Щелкунчик» П.И. Чайковского;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б) опере-былине « Садко» Н.А. Римского- Корсакова;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в) симфонической миниатюре 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 Кикимора» А.К.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Лядова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г) « Романсе » Г.Свиридова;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) « Баркароле» П.И. Чайковского.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73932" y="534390"/>
            <a:ext cx="1911928" cy="429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+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+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+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821382" y="866899"/>
            <a:ext cx="31232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950026" y="605642"/>
            <a:ext cx="651955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Всех звуков и цветов соотношенья,                                                                    А так же способы переложенья                                                                   Любых оттенков цвета в ноты, звуки.                                                                      О, как хотелось мне азы науки                                                                  Такой постичь!                                                                                                        Г.Гессе.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7" y="1128157"/>
            <a:ext cx="7208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66"/>
                </a:solidFill>
                <a:latin typeface="Monotype Corsiva" pitchFamily="66" charset="0"/>
              </a:rPr>
              <a:t>Тема</a:t>
            </a:r>
            <a:r>
              <a:rPr lang="ru-RU" sz="4000" i="1" u="sng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r>
              <a:rPr lang="ru-RU" sz="4000" b="1" i="1" u="sng" dirty="0" smtClean="0">
                <a:solidFill>
                  <a:srgbClr val="FF0066"/>
                </a:solidFill>
                <a:latin typeface="Monotype Corsiva" pitchFamily="66" charset="0"/>
              </a:rPr>
              <a:t>урока</a:t>
            </a:r>
            <a:r>
              <a:rPr lang="ru-RU" sz="4000" i="1" u="sng" dirty="0" smtClean="0">
                <a:solidFill>
                  <a:srgbClr val="FF0066"/>
                </a:solidFill>
                <a:latin typeface="Monotype Corsiva" pitchFamily="66" charset="0"/>
              </a:rPr>
              <a:t>:</a:t>
            </a:r>
            <a:r>
              <a:rPr lang="ru-RU" sz="4000" i="1" dirty="0" smtClean="0">
                <a:solidFill>
                  <a:srgbClr val="FF0066"/>
                </a:solidFill>
                <a:latin typeface="Monotype Corsiva" pitchFamily="66" charset="0"/>
              </a:rPr>
              <a:t> </a:t>
            </a:r>
            <a:br>
              <a:rPr lang="ru-RU" sz="4000" i="1" dirty="0" smtClean="0">
                <a:solidFill>
                  <a:srgbClr val="FF0066"/>
                </a:solidFill>
                <a:latin typeface="Monotype Corsiva" pitchFamily="66" charset="0"/>
              </a:rPr>
            </a:br>
            <a:r>
              <a:rPr lang="ru-RU" sz="4000" i="1" dirty="0" smtClean="0">
                <a:solidFill>
                  <a:srgbClr val="FF0066"/>
                </a:solidFill>
                <a:latin typeface="Monotype Corsiva" pitchFamily="66" charset="0"/>
              </a:rPr>
              <a:t>«</a:t>
            </a:r>
            <a:r>
              <a:rPr lang="ru-RU" sz="4000" b="1" i="1" dirty="0" smtClean="0">
                <a:solidFill>
                  <a:srgbClr val="FF0066"/>
                </a:solidFill>
                <a:latin typeface="Monotype Corsiva" pitchFamily="66" charset="0"/>
              </a:rPr>
              <a:t>Что роднит музыку с</a:t>
            </a:r>
            <a:r>
              <a:rPr lang="ru-RU" sz="4000" b="1" i="1" dirty="0" smtClean="0">
                <a:solidFill>
                  <a:srgbClr val="FF0066"/>
                </a:solidFill>
                <a:latin typeface="Monotype Corsiva" pitchFamily="66" charset="0"/>
              </a:rPr>
              <a:t> изобразительным искусством</a:t>
            </a:r>
            <a:r>
              <a:rPr lang="ru-RU" sz="4000" i="1" dirty="0" smtClean="0">
                <a:solidFill>
                  <a:srgbClr val="FF0066"/>
                </a:solidFill>
                <a:latin typeface="Monotype Corsiva" pitchFamily="66" charset="0"/>
              </a:rPr>
              <a:t>».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9423" y="3218216"/>
            <a:ext cx="61276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Цель урока: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научиться находить общее и различное между музыкой и живописью.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BDAE2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34A90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518</Words>
  <Application>Microsoft Office PowerPoint</Application>
  <PresentationFormat>Экран (4:3)</PresentationFormat>
  <Paragraphs>125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«Что роднит музыку с изобразительным искусством»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- слышимое; - живёт во времени; - устремлено к отображению внутреннего мира  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Лена</cp:lastModifiedBy>
  <cp:revision>37</cp:revision>
  <dcterms:created xsi:type="dcterms:W3CDTF">2014-07-11T19:10:49Z</dcterms:created>
  <dcterms:modified xsi:type="dcterms:W3CDTF">2015-09-27T11:58:32Z</dcterms:modified>
</cp:coreProperties>
</file>